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65" r:id="rId4"/>
    <p:sldId id="282" r:id="rId5"/>
    <p:sldId id="287" r:id="rId6"/>
    <p:sldId id="266" r:id="rId7"/>
    <p:sldId id="280" r:id="rId8"/>
    <p:sldId id="288" r:id="rId9"/>
    <p:sldId id="283" r:id="rId10"/>
    <p:sldId id="285" r:id="rId11"/>
    <p:sldId id="267" r:id="rId12"/>
    <p:sldId id="269" r:id="rId13"/>
    <p:sldId id="281" r:id="rId14"/>
    <p:sldId id="289" r:id="rId15"/>
    <p:sldId id="286" r:id="rId16"/>
    <p:sldId id="278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65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0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33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95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82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19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1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29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0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0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71500"/>
            <a:ext cx="7924800" cy="8572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1" y="1771651"/>
            <a:ext cx="7693025" cy="279320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438401" y="4686301"/>
            <a:ext cx="2130425" cy="355997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791200" y="4686301"/>
            <a:ext cx="2897188" cy="355997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139" y="4681537"/>
            <a:ext cx="587375" cy="366713"/>
          </a:xfrm>
        </p:spPr>
        <p:txBody>
          <a:bodyPr/>
          <a:lstStyle>
            <a:lvl1pPr>
              <a:defRPr/>
            </a:lvl1pPr>
          </a:lstStyle>
          <a:p>
            <a:fld id="{FF59BD42-67AE-472E-957E-5F5A452C20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390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systém 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českých zemích v první polovině 20. století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14500" y="357504"/>
            <a:ext cx="5943600" cy="702078"/>
          </a:xfrm>
        </p:spPr>
        <p:txBody>
          <a:bodyPr/>
          <a:lstStyle/>
          <a:p>
            <a:r>
              <a:rPr lang="cs-CZ" altLang="cs-CZ" dirty="0"/>
              <a:t>Vývoj na trhu práce v </a:t>
            </a:r>
            <a:r>
              <a:rPr lang="cs-CZ" altLang="cs-CZ" dirty="0" smtClean="0"/>
              <a:t>letech </a:t>
            </a:r>
            <a:r>
              <a:rPr lang="cs-CZ" altLang="cs-CZ" dirty="0"/>
              <a:t>1930-1933 </a:t>
            </a:r>
          </a:p>
        </p:txBody>
      </p:sp>
      <p:graphicFrame>
        <p:nvGraphicFramePr>
          <p:cNvPr id="57370" name="Group 26"/>
          <p:cNvGraphicFramePr>
            <a:graphicFrameLocks noGrp="1"/>
          </p:cNvGraphicFramePr>
          <p:nvPr>
            <p:ph type="tbl" idx="1"/>
          </p:nvPr>
        </p:nvGraphicFramePr>
        <p:xfrm>
          <a:off x="1941910" y="1959769"/>
          <a:ext cx="5373291" cy="2639617"/>
        </p:xfrm>
        <a:graphic>
          <a:graphicData uri="http://schemas.openxmlformats.org/drawingml/2006/table">
            <a:tbl>
              <a:tblPr/>
              <a:tblGrid>
                <a:gridCol w="1053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Nezaměstnaní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Podporovaní podle gentského systému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1930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86 000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41 000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1931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343 000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117 000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920 000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305 000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8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Tzv. gentský systém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v době velké hospodářské krize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doplněn o další formy pomoci (</a:t>
            </a:r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stravovací akce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nouzové práce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Boj s nezaměstnaností ve 30. letech</a:t>
            </a: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139702"/>
            <a:ext cx="3384376" cy="20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důsledku uprchlického problému znovu vzrostla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 řešení mělo být zřizování tzv. pracovních útvarů pro nezaměstnané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muže.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000" b="1" dirty="0" smtClean="0"/>
              <a:t>Sociální poměry </a:t>
            </a:r>
            <a:r>
              <a:rPr lang="cs-CZ" sz="2000" b="1" dirty="0"/>
              <a:t>v době tzv. druhé republiky (1938-1939)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541398"/>
            <a:ext cx="4957051" cy="199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Gentský systém byl zrušen, už v roce 1939 začala být zaváděna pracovní povinnost.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stejné době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zřízeny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úřady práce,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jejichž hlavním úkolem bylo zajišťování náboru pracovních sil do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Německa.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Dělníkům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znemožněno uzavírat bez povolení úřadů kolektivní smlouvy i podat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výpověď.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vypuknutí války byl zaveden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přídělový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Změny v době nacistické okupace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154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396449" y="987574"/>
            <a:ext cx="2953512" cy="3529013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Nacistická sociální politika – „cukr a bič“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23677"/>
            <a:ext cx="2592288" cy="20079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815423"/>
            <a:ext cx="2439911" cy="36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Nacistická sociální politika byla založena na zdůrazňování principů výkonnosti 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příslušnosti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rasově definovanému společenství. 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Spojovala v sobě represivní charakter namířený proti „rasově nevhodným“ s projevy štědrosti, podmíněné oddanou službou vládnoucímu režimu.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000" b="1" dirty="0" smtClean="0"/>
              <a:t>Podstata sociální politiky v Protektorátu Čechy a Morava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604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20. letech byly také v Československu přijaty moderní sociální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reformy – mj. přijetí starobního a invalidního pojištění a zavedení dobrovolného pojištění v nezaměstnanosti (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gentský systém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Následné směřování sociální politiky ovlivnily dopady velké hospodářské krize, důsledky Mnichovské dohody a nacistická okupace.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Shrnutí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Charakteristika </a:t>
            </a:r>
            <a:r>
              <a:rPr lang="cs-CZ" sz="2800" i="1" dirty="0">
                <a:solidFill>
                  <a:srgbClr val="307871"/>
                </a:solidFill>
              </a:rPr>
              <a:t>změn sociální politiky </a:t>
            </a:r>
            <a:r>
              <a:rPr lang="cs-CZ" sz="2800" i="1" dirty="0" smtClean="0">
                <a:solidFill>
                  <a:srgbClr val="307871"/>
                </a:solidFill>
              </a:rPr>
              <a:t>v ČSR </a:t>
            </a:r>
            <a:r>
              <a:rPr lang="cs-CZ" sz="2800" i="1" dirty="0">
                <a:solidFill>
                  <a:srgbClr val="307871"/>
                </a:solidFill>
              </a:rPr>
              <a:t>po roce </a:t>
            </a:r>
            <a:r>
              <a:rPr lang="cs-CZ" sz="2800" i="1" dirty="0" smtClean="0">
                <a:solidFill>
                  <a:srgbClr val="307871"/>
                </a:solidFill>
              </a:rPr>
              <a:t>1918</a:t>
            </a:r>
          </a:p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Přiblížení reforem </a:t>
            </a:r>
            <a:r>
              <a:rPr lang="cs-CZ" sz="2800" i="1" dirty="0">
                <a:solidFill>
                  <a:srgbClr val="307871"/>
                </a:solidFill>
              </a:rPr>
              <a:t>sociálního pojištění ve 20. </a:t>
            </a:r>
            <a:r>
              <a:rPr lang="cs-CZ" sz="2800" i="1" dirty="0" smtClean="0">
                <a:solidFill>
                  <a:srgbClr val="307871"/>
                </a:solidFill>
              </a:rPr>
              <a:t>letech a změn v době velké hospodářské krize</a:t>
            </a:r>
          </a:p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Vymezení hlavních rysů sociální politiky v době nacistické okupace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 smtClean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Mobilizace všech dostupných zdrojů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intervencionismus – regulace pracovního trhu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Oslabení víry ve volný trh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Demografický pokles – důsledkem cílená podpora populačního růstu</a:t>
            </a: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Sociální důsledky I. světové války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Shoda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potřebě sociálních reforem </a:t>
            </a:r>
            <a:b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napříč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politickým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spektrem.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Motivem byla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oslabit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poválečný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radikalismus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vyvolaný zásobovacími problémy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vlivem bolševické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revoluce.</a:t>
            </a:r>
          </a:p>
          <a:p>
            <a:pPr marL="685800">
              <a:spcBef>
                <a:spcPts val="1200"/>
              </a:spcBef>
            </a:pP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neklid vyvrcholil v roce 1920 </a:t>
            </a:r>
            <a:b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(generální stávka) a vyústil v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rozštěpení </a:t>
            </a:r>
            <a:b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demokracie a vznik KSČ</a:t>
            </a:r>
          </a:p>
          <a:p>
            <a:pPr marL="685800">
              <a:spcBef>
                <a:spcPts val="1200"/>
              </a:spcBef>
            </a:pP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200"/>
              </a:spcBef>
              <a:buNone/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smtClean="0"/>
              <a:t>Východiska sociální politiky v době založení ČSR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275606"/>
            <a:ext cx="2095623" cy="33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>
              <a:spcBef>
                <a:spcPts val="1200"/>
              </a:spcBef>
            </a:pP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konci války zřízeno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sociální péče a Ministerstvo veřejného zdraví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oba resorty pokračovaly 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ČSR.</a:t>
            </a:r>
          </a:p>
          <a:p>
            <a:pPr marL="685800">
              <a:spcBef>
                <a:spcPts val="1200"/>
              </a:spcBef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Bef>
                <a:spcPts val="1200"/>
              </a:spcBef>
            </a:pP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1918 byl přijat</a:t>
            </a:r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zákon o osmihodinové </a:t>
            </a:r>
            <a:b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době</a:t>
            </a:r>
          </a:p>
          <a:p>
            <a:pPr marL="685800">
              <a:spcBef>
                <a:spcPts val="1200"/>
              </a:spcBef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1200"/>
              </a:spcBef>
              <a:buNone/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2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23146"/>
          </a:xfrm>
        </p:spPr>
        <p:txBody>
          <a:bodyPr/>
          <a:lstStyle/>
          <a:p>
            <a:r>
              <a:rPr lang="cs-CZ" b="1" dirty="0" smtClean="0"/>
              <a:t>Institucionální zajištění sociální politiky a počátky jejích změn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800" y="1939031"/>
            <a:ext cx="1581119" cy="210971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21800" y="4123243"/>
            <a:ext cx="15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První ministr sociální péče </a:t>
            </a:r>
            <a:r>
              <a:rPr lang="cs-CZ" sz="1200" b="1" dirty="0" smtClean="0"/>
              <a:t>Lev Winter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30819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Nemocenské pojištění bylo </a:t>
            </a:r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rozšířeno na všechny </a:t>
            </a:r>
            <a:r>
              <a:rPr lang="cs-CZ" altLang="cs-CZ" sz="2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zaměstnance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jeho základě měli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pojištěnci 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rodinní příslušníci právo na bezplatné lékařské pojištění a na dávky v nemoci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výši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poloviny až dvou třetin pojištěné mzdy.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Reforma </a:t>
            </a:r>
            <a:r>
              <a:rPr lang="cs-CZ" sz="2800" b="1" dirty="0"/>
              <a:t>nemocenského </a:t>
            </a:r>
            <a:r>
              <a:rPr lang="cs-CZ" sz="2800" b="1" dirty="0" smtClean="0"/>
              <a:t>pojištění (1924)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Doplňovalo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obdobné pojištění úředníků a státních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zaměstnanců.</a:t>
            </a:r>
          </a:p>
          <a:p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příspěvků do pojistného systému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výše následných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dávek se odvíjela i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úrovně mezd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starobním a invalidním pojištění samostatně činných osob nebyl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realizován.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Důchodový věk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stanoven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65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Starobní a invalidní </a:t>
            </a:r>
            <a:r>
              <a:rPr lang="cs-CZ" sz="2800" b="1" dirty="0" smtClean="0"/>
              <a:t>pojištění </a:t>
            </a:r>
            <a:r>
              <a:rPr lang="cs-CZ" sz="2800" b="1" dirty="0"/>
              <a:t>(1924)</a:t>
            </a:r>
          </a:p>
        </p:txBody>
      </p:sp>
    </p:spTree>
    <p:extLst>
      <p:ext uri="{BB962C8B-B14F-4D97-AF65-F5344CB8AC3E}">
        <p14:creationId xmlns:p14="http://schemas.microsoft.com/office/powerpoint/2010/main" val="29684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stále rozvíjen na stavovských základech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po přijetí reformy z roku 1924 zůstaly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zachovány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samostatné pojistné systémy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běžné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zaměstnance, pro státní úředníky,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soukromé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úředníky a pro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horníky.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Charakter systému sociálního pojištění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09839" y="4011910"/>
            <a:ext cx="21826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</a:t>
            </a:r>
            <a:r>
              <a:rPr lang="cs-CZ" sz="1200" dirty="0" smtClean="0"/>
              <a:t>Ministr sociální péče </a:t>
            </a:r>
            <a:br>
              <a:rPr lang="cs-CZ" sz="1200" dirty="0" smtClean="0"/>
            </a:br>
            <a:r>
              <a:rPr lang="cs-CZ" sz="1200" dirty="0" smtClean="0"/>
              <a:t>v  roce 1924 Gustav </a:t>
            </a:r>
            <a:r>
              <a:rPr lang="cs-CZ" sz="1200" dirty="0" err="1" smtClean="0"/>
              <a:t>Habrmann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568371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Schválen v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1921, začal fungovat v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1925.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Šlo o typ dobrovolného pojištění, nahrazující předchozí státní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podpory.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vyplácení podpor se podílely rovněž odbory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dávky byly určeny jen jejich členům (nárok na podporu původně na dobu 4 měsíců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Podpora nezaměstnaným – gentský systém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215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670</Words>
  <Application>Microsoft Office PowerPoint</Application>
  <PresentationFormat>Předvádění na obrazovce (16:9)</PresentationFormat>
  <Paragraphs>101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SLU</vt:lpstr>
      <vt:lpstr>Sociální systém  v českých zemích v první polovině 20. století    </vt:lpstr>
      <vt:lpstr>Cíle přednášky</vt:lpstr>
      <vt:lpstr>Sociální důsledky I. světové války</vt:lpstr>
      <vt:lpstr>Východiska sociální politiky v době založení ČSR</vt:lpstr>
      <vt:lpstr>Institucionální zajištění sociální politiky a počátky jejích změn</vt:lpstr>
      <vt:lpstr>Reforma nemocenského pojištění (1924)</vt:lpstr>
      <vt:lpstr>Starobní a invalidní pojištění (1924)</vt:lpstr>
      <vt:lpstr>Charakter systému sociálního pojištění</vt:lpstr>
      <vt:lpstr>Podpora nezaměstnaným – gentský systém</vt:lpstr>
      <vt:lpstr>Vývoj na trhu práce v letech 1930-1933 </vt:lpstr>
      <vt:lpstr>Boj s nezaměstnaností ve 30. letech</vt:lpstr>
      <vt:lpstr>Sociální poměry v době tzv. druhé republiky (1938-1939) </vt:lpstr>
      <vt:lpstr>Změny v době nacistické okupace </vt:lpstr>
      <vt:lpstr>Nacistická sociální politika – „cukr a bič“ </vt:lpstr>
      <vt:lpstr>Podstata sociální politiky v Protektorátu Čechy a Morava 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nen0001</cp:lastModifiedBy>
  <cp:revision>84</cp:revision>
  <dcterms:created xsi:type="dcterms:W3CDTF">2016-07-06T15:42:34Z</dcterms:created>
  <dcterms:modified xsi:type="dcterms:W3CDTF">2020-10-26T09:56:54Z</dcterms:modified>
</cp:coreProperties>
</file>