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9" r:id="rId3"/>
    <p:sldId id="265" r:id="rId4"/>
    <p:sldId id="282" r:id="rId5"/>
    <p:sldId id="291" r:id="rId6"/>
    <p:sldId id="292" r:id="rId7"/>
    <p:sldId id="266" r:id="rId8"/>
    <p:sldId id="280" r:id="rId9"/>
    <p:sldId id="289" r:id="rId10"/>
    <p:sldId id="293" r:id="rId11"/>
    <p:sldId id="283" r:id="rId12"/>
    <p:sldId id="284" r:id="rId13"/>
    <p:sldId id="269" r:id="rId14"/>
    <p:sldId id="267" r:id="rId15"/>
    <p:sldId id="294" r:id="rId16"/>
    <p:sldId id="285" r:id="rId17"/>
    <p:sldId id="290" r:id="rId18"/>
    <p:sldId id="278" r:id="rId1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>
      <p:cViewPr varScale="1">
        <p:scale>
          <a:sx n="110" d="100"/>
          <a:sy n="110" d="100"/>
        </p:scale>
        <p:origin x="658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81981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1074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5372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6658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3041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9121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4404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236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975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820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209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58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577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9170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0994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2181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52028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aspekty sociální politiky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444208" y="3723878"/>
            <a:ext cx="252806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Lubomír </a:t>
            </a:r>
            <a:r>
              <a:rPr lang="cs-CZ" altLang="cs-CZ" sz="9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Nenička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ekonomie a veřejné správy</a:t>
            </a: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summitu v Göteborgu v roce 2017 EK, 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 EU a Evropský parlament slavnostně vyhlásily iniciativu 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Evropský pilíř sociálních práv.</a:t>
            </a:r>
          </a:p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 ustanovení měla zvýšit rovnost mezi muži a ženami na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trhu práce.</a:t>
            </a:r>
          </a:p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roce 2019 vznikl </a:t>
            </a:r>
            <a:b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Evropský orgán pro pracovní záležitosti.</a:t>
            </a: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Nové tendence evropské sociální politiky</a:t>
            </a:r>
            <a:endParaRPr lang="cs-CZ" b="1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8184" y="2787774"/>
            <a:ext cx="2915816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41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západní Evropě měla v 60. letech imigrace řešit nedostatek pracovních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sil.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70. let dochází ke změně imigrační politiky v souvislosti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hospodářskou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krizí.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Evropa a migrace v druhé polovině 20. století</a:t>
            </a:r>
            <a:endParaRPr lang="cs-CZ" sz="2800" b="1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912" y="2355726"/>
            <a:ext cx="3600400" cy="2079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55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Migrační politika je „</a:t>
            </a:r>
            <a:r>
              <a:rPr lang="cs-CZ" altLang="cs-CZ" sz="24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soubor zákonů, nařízení a praktik týkajících se pohybu mezinárodních migrantů přes státní hranice a jejich pobytu na území cílové země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 </a:t>
            </a: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Její součástí je imigrační politika, která se zaměřuje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regulaci vstupu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imigrantů.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Migrace a migrační politika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81033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49694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Integrační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politika představuje soubor zákonů a opatření, jež mají za cíl podpořit začlenění imigrantů do většinové společnosti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Modely integrace</a:t>
            </a:r>
          </a:p>
          <a:p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Etnicko-exkluzivistický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aplikovaný převážně v případě dočasně přítomných zahraničních pracovníků .</a:t>
            </a:r>
          </a:p>
          <a:p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Asimilační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očekává plné přijetí hodnot a kulturních vzorců majority. </a:t>
            </a:r>
          </a:p>
          <a:p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Multikulturní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uznává právo na zachování kulturních odlišností přistěhovalců.</a:t>
            </a: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792088"/>
          </a:xfrm>
        </p:spPr>
        <p:txBody>
          <a:bodyPr/>
          <a:lstStyle/>
          <a:p>
            <a:r>
              <a:rPr lang="cs-CZ" sz="2800" b="1" dirty="0" smtClean="0"/>
              <a:t>Integrační politika a modely integrace cizinců</a:t>
            </a:r>
            <a:br>
              <a:rPr lang="cs-CZ" sz="2800" b="1" dirty="0" smtClean="0"/>
            </a:b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23113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Strukturální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poskytnutí základních práv a přístup k hlavním společenským institucím jako trh práce či sociální systém. 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Kulturní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osvojení si základních kulturních dovedností a zvyklostí majoritní společnosti. 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Interaktivní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začlenění cizinců do sociálních vztahů a sítí přijímající komunity. 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Identifikační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subjektivní identifikací s většinovou společností</a:t>
            </a:r>
          </a:p>
          <a:p>
            <a:pPr marL="0" indent="0">
              <a:buNone/>
            </a:pPr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3200" b="1" dirty="0" smtClean="0"/>
              <a:t>Dimenze integrace cizinců</a:t>
            </a:r>
            <a:br>
              <a:rPr lang="cs-CZ" sz="3200" b="1" dirty="0" smtClean="0"/>
            </a:b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26679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23478"/>
            <a:ext cx="8892480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201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49694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souvislosti se vstupem do EU byl ustaven 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odlišný přístup 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občanům unie 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tzv. třetích 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zemí.</a:t>
            </a:r>
          </a:p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Občané třetích zemí musí mít povolení k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zaměstnání </a:t>
            </a:r>
            <a:b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oprávnění k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pobytu.</a:t>
            </a:r>
          </a:p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hlavní předpoklade integrace je považována 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 českého jazyka, znalost většinové společnost a ekonomická soběstačnost.</a:t>
            </a: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3200" b="1" dirty="0" smtClean="0"/>
              <a:t>Imigrační </a:t>
            </a:r>
            <a:r>
              <a:rPr lang="cs-CZ" sz="3200" b="1" dirty="0" smtClean="0"/>
              <a:t>a </a:t>
            </a:r>
            <a:r>
              <a:rPr lang="cs-CZ" sz="3200" b="1" dirty="0" smtClean="0"/>
              <a:t>integrační </a:t>
            </a:r>
            <a:r>
              <a:rPr lang="cs-CZ" sz="3200" b="1" dirty="0" smtClean="0"/>
              <a:t>politika </a:t>
            </a:r>
            <a:r>
              <a:rPr lang="cs-CZ" sz="3200" b="1" dirty="0" smtClean="0"/>
              <a:t>v ČR</a:t>
            </a:r>
            <a:br>
              <a:rPr lang="cs-CZ" sz="3200" b="1" dirty="0" smtClean="0"/>
            </a:b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45013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Český systém sociálního zabezpečení se vztahuje i na cizince </a:t>
            </a:r>
            <a:b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všech svých tří pilířů.</a:t>
            </a:r>
          </a:p>
          <a:p>
            <a:endParaRPr lang="cs-CZ" alt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Nárok 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důchod cizinci získávají po splnění standardních 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podmínek. </a:t>
            </a:r>
            <a:b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případě občanů třetích zemí je pro poskytnutí důchodu nutnou podmínkou bilaterární dohoda o sociálním zabezpečení mezi ČR a příslušným domovským 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státem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Vybrané skupiny cizinců mají nárok na dávky pro osoby se zdravotním postižením, dále na pomoc v hmotné nouzi i na dávky ze státní sociální podpory.</a:t>
            </a:r>
            <a:endParaRPr lang="cs-CZ" alt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3200" b="1" dirty="0" smtClean="0"/>
              <a:t>Cizinci a sociální systém v ČR</a:t>
            </a:r>
            <a:br>
              <a:rPr lang="cs-CZ" sz="3200" b="1" dirty="0" smtClean="0"/>
            </a:b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21862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784976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roce 1960 byl na základě Římských smluv zřízen 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Evropský sociální fond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zaměřený na boj proti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nezaměstnanosti.</a:t>
            </a:r>
          </a:p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Lisabonská smlouva z roku 2009 zahrnuje sociální politiku mezi tzv. sdílené politiky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politiku na evropské úrovni ovlivňuje postupující migrace.</a:t>
            </a:r>
          </a:p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Mezi nové cílové země imigrace se od 90. let zařadila i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ČR.</a:t>
            </a:r>
          </a:p>
          <a:p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Český systém sociálního zabezpečení se vztahuje i na cizince </a:t>
            </a:r>
            <a:b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rámci všech svých tří 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pilířů.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792088"/>
          </a:xfrm>
        </p:spPr>
        <p:txBody>
          <a:bodyPr/>
          <a:lstStyle/>
          <a:p>
            <a:r>
              <a:rPr lang="cs-CZ" sz="2800" b="1" dirty="0" smtClean="0"/>
              <a:t>Shrnutí</a:t>
            </a:r>
            <a:r>
              <a:rPr lang="cs-CZ" sz="2800" b="1" dirty="0"/>
              <a:t/>
            </a:r>
            <a:br>
              <a:rPr lang="cs-CZ" sz="2800" b="1" dirty="0"/>
            </a:br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05227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800" i="1" dirty="0" smtClean="0">
                <a:solidFill>
                  <a:srgbClr val="307871"/>
                </a:solidFill>
              </a:rPr>
              <a:t>Charakteristika sociální politiky </a:t>
            </a:r>
            <a:r>
              <a:rPr lang="cs-CZ" sz="2800" i="1" dirty="0">
                <a:solidFill>
                  <a:srgbClr val="307871"/>
                </a:solidFill>
              </a:rPr>
              <a:t>na </a:t>
            </a:r>
            <a:r>
              <a:rPr lang="cs-CZ" sz="2800" i="1" dirty="0" smtClean="0">
                <a:solidFill>
                  <a:srgbClr val="307871"/>
                </a:solidFill>
              </a:rPr>
              <a:t>úrovni </a:t>
            </a:r>
            <a:r>
              <a:rPr lang="cs-CZ" sz="2800" i="1" dirty="0">
                <a:solidFill>
                  <a:srgbClr val="307871"/>
                </a:solidFill>
              </a:rPr>
              <a:t>sjednocené Evropy</a:t>
            </a:r>
          </a:p>
          <a:p>
            <a:pPr marL="0" indent="0">
              <a:buNone/>
              <a:defRPr/>
            </a:pPr>
            <a:endParaRPr lang="cs-CZ" sz="2800" i="1" dirty="0" smtClean="0">
              <a:solidFill>
                <a:srgbClr val="307871"/>
              </a:solidFill>
            </a:endParaRPr>
          </a:p>
          <a:p>
            <a:pPr>
              <a:defRPr/>
            </a:pPr>
            <a:r>
              <a:rPr lang="cs-CZ" sz="2800" i="1" dirty="0" smtClean="0">
                <a:solidFill>
                  <a:srgbClr val="307871"/>
                </a:solidFill>
              </a:rPr>
              <a:t>Představení sociálních aspektů migrace</a:t>
            </a:r>
          </a:p>
          <a:p>
            <a:pPr>
              <a:defRPr/>
            </a:pPr>
            <a:endParaRPr lang="cs-CZ" sz="2800" i="1" dirty="0">
              <a:solidFill>
                <a:srgbClr val="307871"/>
              </a:solidFill>
            </a:endParaRPr>
          </a:p>
          <a:p>
            <a:pPr>
              <a:defRPr/>
            </a:pPr>
            <a:r>
              <a:rPr lang="cs-CZ" sz="2800" i="1" dirty="0" smtClean="0">
                <a:solidFill>
                  <a:srgbClr val="307871"/>
                </a:solidFill>
              </a:rPr>
              <a:t>Přiblížení migrační politiky ČR</a:t>
            </a:r>
            <a:endParaRPr lang="cs-CZ" sz="2800" i="1" dirty="0">
              <a:solidFill>
                <a:srgbClr val="307871"/>
              </a:solidFill>
            </a:endParaRPr>
          </a:p>
          <a:p>
            <a:pPr>
              <a:defRPr/>
            </a:pPr>
            <a:endParaRPr lang="cs-CZ" sz="2800" i="1" dirty="0">
              <a:solidFill>
                <a:srgbClr val="307871"/>
              </a:solidFill>
            </a:endParaRPr>
          </a:p>
          <a:p>
            <a:pPr>
              <a:defRPr/>
            </a:pPr>
            <a:endParaRPr lang="cs-CZ" sz="2800" i="1" dirty="0">
              <a:solidFill>
                <a:srgbClr val="307871"/>
              </a:solidFill>
            </a:endParaRPr>
          </a:p>
          <a:p>
            <a:pPr>
              <a:defRPr/>
            </a:pPr>
            <a:endParaRPr lang="cs-CZ" sz="2800" i="1" dirty="0">
              <a:solidFill>
                <a:srgbClr val="307871"/>
              </a:solidFill>
            </a:endParaRPr>
          </a:p>
          <a:p>
            <a:pPr>
              <a:defRPr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3200" b="1" dirty="0" smtClean="0"/>
              <a:t>Cíle přednášky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30096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Římských smlouvách (1957) se sociální problematika zmiňovala spíše okrajově (především ve vztahu k volnému pohybu osob).</a:t>
            </a:r>
          </a:p>
          <a:p>
            <a:r>
              <a:rPr lang="cs-CZ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roce </a:t>
            </a:r>
            <a:r>
              <a:rPr lang="cs-CZ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1961 byla Radou Evropy přijata </a:t>
            </a:r>
            <a:r>
              <a:rPr lang="cs-CZ" altLang="cs-CZ" sz="2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Evropská sociální charta</a:t>
            </a:r>
            <a:r>
              <a:rPr lang="cs-CZ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Deklarovala právo na sociální a zdravotní pomoc a právo </a:t>
            </a:r>
            <a:r>
              <a:rPr lang="cs-CZ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využívání 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sociálních </a:t>
            </a:r>
            <a:r>
              <a:rPr lang="cs-CZ" altLang="cs-CZ" sz="2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služeb.</a:t>
            </a:r>
            <a:endParaRPr lang="cs-CZ" altLang="cs-CZ" sz="2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Počátky evropské sociální politiky</a:t>
            </a:r>
          </a:p>
        </p:txBody>
      </p:sp>
    </p:spTree>
    <p:extLst>
      <p:ext uri="{BB962C8B-B14F-4D97-AF65-F5344CB8AC3E}">
        <p14:creationId xmlns:p14="http://schemas.microsoft.com/office/powerpoint/2010/main" val="65028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685800">
              <a:spcBef>
                <a:spcPts val="1200"/>
              </a:spcBef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Byl zřízen v 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roce 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1960 na základě Římských 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smluv jako první z tzv. strukturálních fondů.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>
              <a:spcBef>
                <a:spcPts val="1200"/>
              </a:spcBef>
            </a:pP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Jeho cílem je primárně přispívat ke snižování </a:t>
            </a:r>
            <a:r>
              <a:rPr 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nezaměstnanosti</a:t>
            </a:r>
            <a:r>
              <a:rPr 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0">
              <a:spcBef>
                <a:spcPts val="1200"/>
              </a:spcBef>
            </a:pP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jeho další cíle patří podpora vzdělávání, boj proti chudobě a diskriminaci či podpora rovnosti mezi pohlavími.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>
              <a:spcBef>
                <a:spcPts val="1200"/>
              </a:spcBef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zaměstnanosti z prostředků fondů je realizována 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podobě projektů prostřednictvím operačních 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programů.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>
              <a:spcBef>
                <a:spcPts val="1200"/>
              </a:spcBef>
            </a:pP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Evropský sociální </a:t>
            </a:r>
            <a:r>
              <a:rPr lang="cs-CZ" sz="2800" b="1" dirty="0" smtClean="0"/>
              <a:t>fond (ESF)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20907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987574"/>
            <a:ext cx="871296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685800">
              <a:spcBef>
                <a:spcPts val="1200"/>
              </a:spcBef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prvních letech z něj bylo financováno 50 % výdajů členských států na odbornou přípravu a znovuosídlení pro pracovníky, kterých se dotkla restrukturalizace ekonomiky.</a:t>
            </a:r>
          </a:p>
          <a:p>
            <a:pPr marL="685800">
              <a:spcBef>
                <a:spcPts val="1200"/>
              </a:spcBef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roku 1971 zvýšen objem prostředků a byla zavedena nová pravidla jeho fungování.</a:t>
            </a:r>
          </a:p>
          <a:p>
            <a:pPr marL="685800">
              <a:spcBef>
                <a:spcPts val="1200"/>
              </a:spcBef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80. letech bylo rozhodnuto zacílit využívání ESF na boj proti nezaměstnanosti mladých a na podporu nejpotřebnějších regionů. </a:t>
            </a:r>
          </a:p>
          <a:p>
            <a:pPr marL="685800">
              <a:spcBef>
                <a:spcPts val="1200"/>
              </a:spcBef>
            </a:pP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Maastrichtská smlouva rozšířila rozsah podpory z ESF, pozdější Agenda 2000 svěřila fondu </a:t>
            </a:r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odpovědnost za přispívání k politice soudržnosti a za realizaci evropské strategie zaměstnanosti. </a:t>
            </a:r>
            <a:endParaRPr lang="cs-CZ" sz="20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Využívání ESF v minulosti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82001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0">
              <a:spcBef>
                <a:spcPts val="1200"/>
              </a:spcBef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polufinancuje </a:t>
            </a: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národní nebo regionální operační 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programy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 celé 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sedmileté období víceletého finančního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rámce), které 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navrhovány členskými státy a schvalovány na základě rozhodnutí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Evropské komise (EK). </a:t>
            </a:r>
          </a:p>
          <a:p>
            <a:pPr indent="0">
              <a:spcBef>
                <a:spcPts val="1200"/>
              </a:spcBef>
              <a:buNone/>
            </a:pP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návrhu EK z roku 2018 se má fond v novém programovém období (2021-2027) transformovat na 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ESF+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Nově má spojovat: </a:t>
            </a:r>
          </a:p>
          <a:p>
            <a:pPr marL="685800">
              <a:spcBef>
                <a:spcPts val="1200"/>
              </a:spcBef>
            </a:pP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ESF a Iniciativu na podporu zaměstnanosti mladých lidí.</a:t>
            </a:r>
          </a:p>
          <a:p>
            <a:pPr marL="685800">
              <a:spcBef>
                <a:spcPts val="1200"/>
              </a:spcBef>
            </a:pP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Fond evropské pomoci nejchudším osobám</a:t>
            </a:r>
          </a:p>
          <a:p>
            <a:pPr marL="685800">
              <a:spcBef>
                <a:spcPts val="1200"/>
              </a:spcBef>
            </a:pP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 pro zaměstnanosti a sociální inovace</a:t>
            </a:r>
          </a:p>
          <a:p>
            <a:pPr marL="685800">
              <a:spcBef>
                <a:spcPts val="1200"/>
              </a:spcBef>
            </a:pP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 činnosti unie v oblasti zdraví.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685800">
              <a:spcBef>
                <a:spcPts val="1200"/>
              </a:spcBef>
            </a:pP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spcBef>
                <a:spcPts val="1200"/>
              </a:spcBef>
              <a:buNone/>
            </a:pP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ESF v současnosti</a:t>
            </a:r>
            <a:endParaRPr lang="cs-CZ" sz="2800" b="1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6602" y="3219822"/>
            <a:ext cx="2678351" cy="1920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02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Jednotný evropský akt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(1986) mj. umožnil sociálním partnerům vyjednávat kolektivní smlouvy na evropské úrovni, 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přijal ustanovení 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harmonizaci podmínek ochrany zdraví a bezpečnosti při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práci. 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roce 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1989 byla schválena 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Charta základních sociálních práv 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pracujících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Snahy o koordinaci sociální politiky komplikovala rozdílnost sociálních systémů  v evropských zemích.</a:t>
            </a: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Vývoj evropské sociální politiky </a:t>
            </a:r>
            <a:r>
              <a:rPr lang="cs-CZ" b="1" dirty="0" smtClean="0"/>
              <a:t>v </a:t>
            </a:r>
            <a:r>
              <a:rPr lang="cs-CZ" b="1" dirty="0" smtClean="0"/>
              <a:t>80. letech 20. století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3037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Součástí Maastrichtské smlouvy o EU se stal protokol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politice (zahrnuje podporu zaměstnanosti, zlepšení životních a pracovních podmínek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EU v sociální sféře rozšířila 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Amsterdamská 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smlouva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zvláště v oblasti boje proti diskriminaci.</a:t>
            </a:r>
          </a:p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jeden z cílů byla smlouvou ustavena 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vysoké míry zaměstnanosti.</a:t>
            </a:r>
          </a:p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roce 2000 byla přijata 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Listina základních práv EU.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Prohlubování </a:t>
            </a:r>
            <a:r>
              <a:rPr lang="cs-CZ" sz="2800" b="1" dirty="0"/>
              <a:t>evropské integrace </a:t>
            </a:r>
            <a:r>
              <a:rPr lang="cs-CZ" sz="2800" b="1" dirty="0" smtClean="0"/>
              <a:t>a jeho vliv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96845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Nová smlouva o EU zdůrazňuje sociální cíle unie. </a:t>
            </a:r>
          </a:p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Lisabonská smlouva zahrnuje 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politiku mezi tzv. sdílené politiky. Na její podobu tedy mají vliv jednotlivé členské státy i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orgány EU.</a:t>
            </a: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Lisabonská smlouva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výslovně 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odmítla harmonizaci právních předpisů i zásahy do práv členských států na utváření vlastních systémů sociálního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zabezpečení.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Lisabonská smlouva (2009) a sociální politika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6522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2684</TotalTime>
  <Words>1022</Words>
  <Application>Microsoft Office PowerPoint</Application>
  <PresentationFormat>Předvádění na obrazovce (16:9)</PresentationFormat>
  <Paragraphs>118</Paragraphs>
  <Slides>18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SLU</vt:lpstr>
      <vt:lpstr>Mezinárodní aspekty sociální politiky    </vt:lpstr>
      <vt:lpstr>Cíle přednášky</vt:lpstr>
      <vt:lpstr>Počátky evropské sociální politiky</vt:lpstr>
      <vt:lpstr>Evropský sociální fond (ESF)</vt:lpstr>
      <vt:lpstr>Využívání ESF v minulosti</vt:lpstr>
      <vt:lpstr>ESF v současnosti</vt:lpstr>
      <vt:lpstr>Vývoj evropské sociální politiky v 80. letech 20. století</vt:lpstr>
      <vt:lpstr>Prohlubování evropské integrace a jeho vliv</vt:lpstr>
      <vt:lpstr>Lisabonská smlouva (2009) a sociální politika </vt:lpstr>
      <vt:lpstr>Nové tendence evropské sociální politiky</vt:lpstr>
      <vt:lpstr>Evropa a migrace v druhé polovině 20. století</vt:lpstr>
      <vt:lpstr>Migrace a migrační politika</vt:lpstr>
      <vt:lpstr>Integrační politika a modely integrace cizinců  </vt:lpstr>
      <vt:lpstr>Dimenze integrace cizinců </vt:lpstr>
      <vt:lpstr>Prezentace aplikace PowerPoint</vt:lpstr>
      <vt:lpstr>Imigrační a integrační politika v ČR </vt:lpstr>
      <vt:lpstr>Cizinci a sociální systém v ČR </vt:lpstr>
      <vt:lpstr>Shrnutí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nen0001</cp:lastModifiedBy>
  <cp:revision>90</cp:revision>
  <dcterms:created xsi:type="dcterms:W3CDTF">2016-07-06T15:42:34Z</dcterms:created>
  <dcterms:modified xsi:type="dcterms:W3CDTF">2020-11-27T15:02:09Z</dcterms:modified>
</cp:coreProperties>
</file>