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8" r:id="rId2"/>
    <p:sldId id="259" r:id="rId3"/>
    <p:sldId id="260" r:id="rId4"/>
    <p:sldId id="261" r:id="rId5"/>
    <p:sldId id="279" r:id="rId6"/>
    <p:sldId id="280" r:id="rId7"/>
    <p:sldId id="283" r:id="rId8"/>
    <p:sldId id="281" r:id="rId9"/>
    <p:sldId id="277" r:id="rId10"/>
    <p:sldId id="284" r:id="rId11"/>
    <p:sldId id="264" r:id="rId12"/>
    <p:sldId id="285" r:id="rId13"/>
    <p:sldId id="286" r:id="rId14"/>
    <p:sldId id="287" r:id="rId15"/>
    <p:sldId id="288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4A4FB8-D665-489E-A2F5-55AACA04E51E}" type="datetimeFigureOut">
              <a:rPr lang="cs-CZ" smtClean="0"/>
              <a:t>25.9.2020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D825CB-9DFE-4A6D-A54D-4DDA1CA05D7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1743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eaLnBrk="1" hangingPunct="1"/>
            <a:r>
              <a:rPr lang="en-US" altLang="cs-CZ" smtClean="0"/>
              <a:t>Evropská sociální politika</a:t>
            </a:r>
          </a:p>
        </p:txBody>
      </p:sp>
      <p:sp>
        <p:nvSpPr>
          <p:cNvPr id="5120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eaLnBrk="1" hangingPunct="1"/>
            <a:fld id="{20CA36A9-D13F-4EFE-B105-C167302EA7D8}" type="slidenum">
              <a:rPr lang="en-US" altLang="cs-CZ"/>
              <a:pPr eaLnBrk="1" hangingPunct="1"/>
              <a:t>6</a:t>
            </a:fld>
            <a:endParaRPr lang="en-US" altLang="cs-CZ"/>
          </a:p>
        </p:txBody>
      </p:sp>
      <p:sp>
        <p:nvSpPr>
          <p:cNvPr id="512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 smtClean="0"/>
          </a:p>
        </p:txBody>
      </p:sp>
    </p:spTree>
    <p:extLst>
      <p:ext uri="{BB962C8B-B14F-4D97-AF65-F5344CB8AC3E}">
        <p14:creationId xmlns:p14="http://schemas.microsoft.com/office/powerpoint/2010/main" val="36417684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09438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18184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57238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27578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53035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1024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cs-CZ" altLang="cs-CZ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10244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245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cs-CZ" altLang="cs-CZ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246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cs-CZ" altLang="cs-CZ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247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cs-CZ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0248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10249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cs-CZ" altLang="cs-CZ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250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cs-CZ" smtClean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10251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cs-CZ" altLang="cs-CZ" noProof="0" smtClean="0"/>
              <a:t>Klepnutím lze upravit styl předlohy nadpisů.</a:t>
            </a:r>
          </a:p>
        </p:txBody>
      </p:sp>
      <p:sp>
        <p:nvSpPr>
          <p:cNvPr id="10252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cs-CZ" altLang="cs-CZ" noProof="0" smtClean="0"/>
              <a:t>Klepnutím lze upravit styl předlohy podnadpisů.</a:t>
            </a:r>
          </a:p>
        </p:txBody>
      </p:sp>
      <p:sp>
        <p:nvSpPr>
          <p:cNvPr id="10253" name="Rectangle 13"/>
          <p:cNvSpPr>
            <a:spLocks noGrp="1" noChangeArrowheads="1"/>
          </p:cNvSpPr>
          <p:nvPr>
            <p:ph type="dt" sz="half" idx="2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cs-CZ" altLang="cs-CZ">
              <a:solidFill>
                <a:srgbClr val="000000"/>
              </a:solidFill>
            </a:endParaRPr>
          </a:p>
        </p:txBody>
      </p:sp>
      <p:sp>
        <p:nvSpPr>
          <p:cNvPr id="1025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cs-CZ" altLang="cs-CZ">
              <a:solidFill>
                <a:srgbClr val="000000"/>
              </a:solidFill>
            </a:endParaRPr>
          </a:p>
        </p:txBody>
      </p:sp>
      <p:sp>
        <p:nvSpPr>
          <p:cNvPr id="10255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175E3D4-DA10-48E3-898E-E57E54432A81}" type="slidenum">
              <a:rPr lang="cs-CZ" altLang="cs-CZ">
                <a:solidFill>
                  <a:srgbClr val="000000"/>
                </a:solidFill>
              </a:rPr>
              <a:pPr/>
              <a:t>‹#›</a:t>
            </a:fld>
            <a:endParaRPr lang="cs-CZ" alt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4750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>
              <a:solidFill>
                <a:srgbClr val="000000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>
              <a:solidFill>
                <a:srgbClr val="000000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F1F6BA-C25D-4EA3-9347-E71DB500686F}" type="slidenum">
              <a:rPr lang="cs-CZ" altLang="cs-CZ">
                <a:solidFill>
                  <a:srgbClr val="000000"/>
                </a:solidFill>
              </a:rPr>
              <a:pPr/>
              <a:t>‹#›</a:t>
            </a:fld>
            <a:endParaRPr lang="cs-CZ" alt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5572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>
              <a:solidFill>
                <a:srgbClr val="000000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>
              <a:solidFill>
                <a:srgbClr val="000000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B9BE21-AB76-40D9-B521-B0E09862F1B7}" type="slidenum">
              <a:rPr lang="cs-CZ" altLang="cs-CZ">
                <a:solidFill>
                  <a:srgbClr val="000000"/>
                </a:solidFill>
              </a:rPr>
              <a:pPr/>
              <a:t>‹#›</a:t>
            </a:fld>
            <a:endParaRPr lang="cs-CZ" alt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07450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Nadpis, obsah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cs-CZ" altLang="cs-CZ">
              <a:solidFill>
                <a:srgbClr val="000000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cs-CZ" altLang="cs-CZ">
              <a:solidFill>
                <a:srgbClr val="000000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2B8697E-6C57-4D0D-BAE2-77CA22A2FBF0}" type="slidenum">
              <a:rPr lang="cs-CZ" altLang="cs-CZ">
                <a:solidFill>
                  <a:srgbClr val="000000"/>
                </a:solidFill>
              </a:rPr>
              <a:pPr/>
              <a:t>‹#›</a:t>
            </a:fld>
            <a:endParaRPr lang="cs-CZ" alt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18289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altLang="en-US" dirty="0"/>
              <a:t>2 Sociální stát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8E3AAC-8AA1-40B8-A2DA-DFE1569B3056}" type="slidenum">
              <a:rPr lang="cs-CZ" altLang="en-US"/>
              <a:pPr/>
              <a:t>‹#›</a:t>
            </a:fld>
            <a:endParaRPr lang="cs-CZ" altLang="en-US" dirty="0"/>
          </a:p>
        </p:txBody>
      </p:sp>
    </p:spTree>
    <p:extLst>
      <p:ext uri="{BB962C8B-B14F-4D97-AF65-F5344CB8AC3E}">
        <p14:creationId xmlns:p14="http://schemas.microsoft.com/office/powerpoint/2010/main" val="28234461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302585"/>
            <a:ext cx="956040" cy="994283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260649"/>
            <a:ext cx="4536504" cy="676937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932723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630932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6309320"/>
            <a:ext cx="2895600" cy="365125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6309320"/>
            <a:ext cx="108012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668660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>
              <a:solidFill>
                <a:srgbClr val="000000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>
              <a:solidFill>
                <a:srgbClr val="000000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FA1376-760F-41B8-B06A-E90C3C20FBD4}" type="slidenum">
              <a:rPr lang="cs-CZ" altLang="cs-CZ">
                <a:solidFill>
                  <a:srgbClr val="000000"/>
                </a:solidFill>
              </a:rPr>
              <a:pPr/>
              <a:t>‹#›</a:t>
            </a:fld>
            <a:endParaRPr lang="cs-CZ" alt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9649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>
              <a:solidFill>
                <a:srgbClr val="000000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>
              <a:solidFill>
                <a:srgbClr val="000000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05C0A5-AAFB-4520-B300-420E80EF85FF}" type="slidenum">
              <a:rPr lang="cs-CZ" altLang="cs-CZ">
                <a:solidFill>
                  <a:srgbClr val="000000"/>
                </a:solidFill>
              </a:rPr>
              <a:pPr/>
              <a:t>‹#›</a:t>
            </a:fld>
            <a:endParaRPr lang="cs-CZ" alt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0965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>
              <a:solidFill>
                <a:srgbClr val="000000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>
              <a:solidFill>
                <a:srgbClr val="000000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33F645-8C6D-49AF-BB7E-DA69768B64C5}" type="slidenum">
              <a:rPr lang="cs-CZ" altLang="cs-CZ">
                <a:solidFill>
                  <a:srgbClr val="000000"/>
                </a:solidFill>
              </a:rPr>
              <a:pPr/>
              <a:t>‹#›</a:t>
            </a:fld>
            <a:endParaRPr lang="cs-CZ" alt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3426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>
              <a:solidFill>
                <a:srgbClr val="000000"/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>
              <a:solidFill>
                <a:srgbClr val="000000"/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02DC18-771A-43F1-9687-1C0026990E40}" type="slidenum">
              <a:rPr lang="cs-CZ" altLang="cs-CZ">
                <a:solidFill>
                  <a:srgbClr val="000000"/>
                </a:solidFill>
              </a:rPr>
              <a:pPr/>
              <a:t>‹#›</a:t>
            </a:fld>
            <a:endParaRPr lang="cs-CZ" alt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606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>
              <a:solidFill>
                <a:srgbClr val="000000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>
              <a:solidFill>
                <a:srgbClr val="000000"/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89D821-CECD-4CC5-AA41-4D4B73E9B98E}" type="slidenum">
              <a:rPr lang="cs-CZ" altLang="cs-CZ">
                <a:solidFill>
                  <a:srgbClr val="000000"/>
                </a:solidFill>
              </a:rPr>
              <a:pPr/>
              <a:t>‹#›</a:t>
            </a:fld>
            <a:endParaRPr lang="cs-CZ" alt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455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>
              <a:solidFill>
                <a:srgbClr val="000000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43A8AD-9164-46DC-B92F-09B94BEE0B11}" type="slidenum">
              <a:rPr lang="cs-CZ" altLang="cs-CZ">
                <a:solidFill>
                  <a:srgbClr val="000000"/>
                </a:solidFill>
              </a:rPr>
              <a:pPr/>
              <a:t>‹#›</a:t>
            </a:fld>
            <a:endParaRPr lang="cs-CZ" alt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828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>
              <a:solidFill>
                <a:srgbClr val="000000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>
              <a:solidFill>
                <a:srgbClr val="000000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AAFA97-32C1-4E48-A645-3B8C5678A1A9}" type="slidenum">
              <a:rPr lang="cs-CZ" altLang="cs-CZ">
                <a:solidFill>
                  <a:srgbClr val="000000"/>
                </a:solidFill>
              </a:rPr>
              <a:pPr/>
              <a:t>‹#›</a:t>
            </a:fld>
            <a:endParaRPr lang="cs-CZ" alt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827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>
              <a:solidFill>
                <a:srgbClr val="000000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>
              <a:solidFill>
                <a:srgbClr val="000000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AC7BB2-4034-4090-BC5A-EAD9080D5AFD}" type="slidenum">
              <a:rPr lang="cs-CZ" altLang="cs-CZ">
                <a:solidFill>
                  <a:srgbClr val="000000"/>
                </a:solidFill>
              </a:rPr>
              <a:pPr/>
              <a:t>‹#›</a:t>
            </a:fld>
            <a:endParaRPr lang="cs-CZ" alt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1111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9219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cs-CZ" altLang="cs-CZ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9220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9221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cs-CZ" altLang="cs-CZ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222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cs-CZ" smtClean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9223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altLang="cs-CZ" smtClean="0">
              <a:solidFill>
                <a:srgbClr val="000000"/>
              </a:solidFill>
            </a:endParaRP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altLang="cs-CZ" smtClean="0">
              <a:solidFill>
                <a:srgbClr val="000000"/>
              </a:solidFill>
            </a:endParaRPr>
          </a:p>
        </p:txBody>
      </p:sp>
      <p:sp>
        <p:nvSpPr>
          <p:cNvPr id="922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0D2F91D-0550-446E-9617-08A9F85514CE}" type="slidenum">
              <a:rPr lang="cs-CZ" altLang="cs-CZ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cs-CZ" altLang="cs-CZ" smtClean="0">
              <a:solidFill>
                <a:srgbClr val="000000"/>
              </a:solidFill>
            </a:endParaRPr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9465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4000" b="1" dirty="0" smtClean="0"/>
              <a:t>Teorie sociální politiky</a:t>
            </a:r>
            <a:endParaRPr lang="cs-CZ" sz="40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Úvodní </a:t>
            </a:r>
            <a:r>
              <a:rPr lang="cs-CZ" dirty="0" smtClean="0"/>
              <a:t>informace</a:t>
            </a:r>
          </a:p>
          <a:p>
            <a:r>
              <a:rPr lang="cs-CZ" dirty="0" smtClean="0"/>
              <a:t>Vývojové etapy sociální péče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3321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539552" y="1772816"/>
            <a:ext cx="7992888" cy="36004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Zprostředkovatelskou 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roli 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mezi 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chudými a bohatými plnila </a:t>
            </a:r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církev</a:t>
            </a: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 raného středověku se rozvinula 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institucionalizovaná 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péče 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špitály, církevní a dobročinné nadace)</a:t>
            </a:r>
          </a:p>
          <a:p>
            <a:pPr marL="0" indent="0">
              <a:buNone/>
            </a:pPr>
            <a:endParaRPr lang="cs-CZ" altLang="cs-CZ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2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683568" y="332657"/>
            <a:ext cx="7128792" cy="720079"/>
          </a:xfrm>
        </p:spPr>
        <p:txBody>
          <a:bodyPr/>
          <a:lstStyle/>
          <a:p>
            <a:r>
              <a:rPr lang="cs-CZ" sz="3200" b="1" dirty="0"/>
              <a:t>Formy péče o chudé ve středověku</a:t>
            </a:r>
            <a:endParaRPr lang="cs-CZ" sz="3200" b="1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8224" y="1999385"/>
            <a:ext cx="2302475" cy="3373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0239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Předpoklady pro vznik sociálního státu – nástup moderní společnosti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04864"/>
            <a:ext cx="4343847" cy="3264396"/>
          </a:xfr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847" y="2204864"/>
            <a:ext cx="4777638" cy="3264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0682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043608" y="1916832"/>
            <a:ext cx="7488832" cy="345638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b="1" dirty="0"/>
              <a:t>Industrializace</a:t>
            </a:r>
            <a:r>
              <a:rPr lang="cs-CZ" dirty="0"/>
              <a:t> </a:t>
            </a:r>
          </a:p>
          <a:p>
            <a:r>
              <a:rPr lang="cs-CZ" b="1" dirty="0"/>
              <a:t>Růst obyvatelstva a jeho měnící se struktura</a:t>
            </a:r>
          </a:p>
          <a:p>
            <a:r>
              <a:rPr lang="cs-CZ" b="1" dirty="0"/>
              <a:t>Vzestup národních států </a:t>
            </a:r>
            <a:r>
              <a:rPr lang="cs-CZ" dirty="0"/>
              <a:t>(centralizace moci a nárůst státní byrokracie)</a:t>
            </a:r>
          </a:p>
          <a:p>
            <a:r>
              <a:rPr lang="cs-CZ" b="1" dirty="0"/>
              <a:t>Rozvoj demokracie a politického občanství</a:t>
            </a:r>
          </a:p>
          <a:p>
            <a:pPr marL="0" indent="0">
              <a:buNone/>
            </a:pPr>
            <a:endParaRPr lang="cs-CZ" altLang="cs-CZ" sz="2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43608" y="548680"/>
            <a:ext cx="6768752" cy="864096"/>
          </a:xfrm>
        </p:spPr>
        <p:txBody>
          <a:bodyPr/>
          <a:lstStyle/>
          <a:p>
            <a:r>
              <a:rPr lang="cs-CZ" sz="2800" b="1" dirty="0"/>
              <a:t>Společenské faktory vzniku </a:t>
            </a:r>
            <a:r>
              <a:rPr lang="cs-CZ" sz="2800" b="1" dirty="0" smtClean="0"/>
              <a:t>moderní sociální politiky</a:t>
            </a:r>
            <a:r>
              <a:rPr lang="cs-CZ" sz="2800" b="1" dirty="0"/>
              <a:t/>
            </a:r>
            <a:br>
              <a:rPr lang="cs-CZ" sz="2800" b="1" dirty="0"/>
            </a:br>
            <a:endParaRPr 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1706734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755576" y="1988840"/>
            <a:ext cx="7776864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Přechod od individuálních a lokálních aktivit (rodin nebo obcí) k aktivitám, které organizuje a garantuje stát</a:t>
            </a:r>
          </a:p>
          <a:p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Přechod od jednotlivých opatření k systémovému řešení sociálních  problémů</a:t>
            </a:r>
          </a:p>
          <a:p>
            <a:pPr marL="0" indent="0">
              <a:buNone/>
            </a:pPr>
            <a:endParaRPr lang="cs-CZ" altLang="cs-CZ" sz="2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971600" y="404664"/>
            <a:ext cx="6840760" cy="864096"/>
          </a:xfrm>
        </p:spPr>
        <p:txBody>
          <a:bodyPr/>
          <a:lstStyle/>
          <a:p>
            <a:r>
              <a:rPr lang="cs-CZ" sz="2800" b="1" dirty="0"/>
              <a:t>Obecné tendence vývoje sociální politiky</a:t>
            </a:r>
            <a:r>
              <a:rPr lang="cs-CZ" sz="2800" b="1" dirty="0"/>
              <a:t/>
            </a:r>
            <a:br>
              <a:rPr lang="cs-CZ" sz="2800" b="1" dirty="0"/>
            </a:br>
            <a:endParaRPr 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2733529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899592" y="1988840"/>
            <a:ext cx="7632848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pPr marL="571500" indent="-571500">
              <a:buAutoNum type="romanUcPeriod"/>
            </a:pPr>
            <a:r>
              <a:rPr lang="cs-CZ" sz="2400" b="1" dirty="0"/>
              <a:t>Převaha chudinské péče </a:t>
            </a:r>
            <a:r>
              <a:rPr lang="cs-CZ" sz="2400" dirty="0"/>
              <a:t>(do poslední čtvrtiny 19. století</a:t>
            </a:r>
          </a:p>
          <a:p>
            <a:pPr marL="571500" indent="-571500">
              <a:buAutoNum type="romanUcPeriod"/>
            </a:pPr>
            <a:r>
              <a:rPr lang="cs-CZ" sz="2400" b="1" dirty="0"/>
              <a:t>Rozmach povinného sociálního pojištění</a:t>
            </a:r>
            <a:r>
              <a:rPr lang="cs-CZ" sz="2400" dirty="0"/>
              <a:t> (konec 19. století a I. polovina 20. století)</a:t>
            </a:r>
          </a:p>
          <a:p>
            <a:pPr marL="571500" indent="-571500">
              <a:buAutoNum type="romanUcPeriod"/>
            </a:pPr>
            <a:r>
              <a:rPr lang="cs-CZ" sz="2400" dirty="0"/>
              <a:t>„</a:t>
            </a:r>
            <a:r>
              <a:rPr lang="cs-CZ" sz="2400" b="1" dirty="0"/>
              <a:t>Zlatá éra“ sociálního státu</a:t>
            </a:r>
            <a:r>
              <a:rPr lang="cs-CZ" sz="2400" dirty="0"/>
              <a:t>, </a:t>
            </a:r>
            <a:r>
              <a:rPr lang="cs-CZ" sz="2400" b="1" dirty="0"/>
              <a:t>nárůst sociálních výdajů </a:t>
            </a:r>
            <a:r>
              <a:rPr lang="cs-CZ" sz="2400" b="1" dirty="0"/>
              <a:t/>
            </a:r>
            <a:br>
              <a:rPr lang="cs-CZ" sz="2400" b="1" dirty="0"/>
            </a:br>
            <a:r>
              <a:rPr lang="cs-CZ" sz="2400" dirty="0"/>
              <a:t>(</a:t>
            </a:r>
            <a:r>
              <a:rPr lang="cs-CZ" sz="2400" dirty="0"/>
              <a:t>po r. 1945)</a:t>
            </a:r>
          </a:p>
          <a:p>
            <a:pPr marL="571500" indent="-571500">
              <a:buAutoNum type="romanUcPeriod"/>
            </a:pPr>
            <a:r>
              <a:rPr lang="cs-CZ" sz="2400" b="1" dirty="0"/>
              <a:t>Krize sociálního státu </a:t>
            </a:r>
            <a:r>
              <a:rPr lang="cs-CZ" sz="2400" dirty="0"/>
              <a:t>(od 70. let 20. století) </a:t>
            </a:r>
          </a:p>
          <a:p>
            <a:pPr marL="0" indent="0">
              <a:buNone/>
            </a:pPr>
            <a:endParaRPr lang="cs-CZ" altLang="cs-CZ" sz="2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115616" y="476672"/>
            <a:ext cx="6696744" cy="864096"/>
          </a:xfrm>
        </p:spPr>
        <p:txBody>
          <a:bodyPr/>
          <a:lstStyle/>
          <a:p>
            <a:r>
              <a:rPr lang="cs-CZ" sz="3200" b="1" dirty="0"/>
              <a:t>Etapy vývoj sociálního státu</a:t>
            </a:r>
            <a:r>
              <a:rPr lang="cs-CZ" sz="2800" b="1" dirty="0"/>
              <a:t/>
            </a:r>
            <a:br>
              <a:rPr lang="cs-CZ" sz="2800" b="1" dirty="0"/>
            </a:br>
            <a:endParaRPr 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2668956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827584" y="1916832"/>
            <a:ext cx="7992888" cy="345638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středověku mělo poskytování sociální péče náboženský základ</a:t>
            </a:r>
          </a:p>
          <a:p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 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modernizace přinesl proměny sociální struktury ve společnosti, populační růst, růst urbanizace, migraci </a:t>
            </a:r>
            <a:b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oslabování tradičních rodinných vazeb. Začal se také měnit charakter států, který ovlivnila postupná demokratizace </a:t>
            </a:r>
            <a:b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nástup moderní 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byrokracie 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2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347864" y="1052736"/>
            <a:ext cx="4464496" cy="648072"/>
          </a:xfrm>
        </p:spPr>
        <p:txBody>
          <a:bodyPr/>
          <a:lstStyle/>
          <a:p>
            <a:r>
              <a:rPr lang="cs-CZ" sz="2800" b="1" dirty="0"/>
              <a:t>Shrnutí</a:t>
            </a:r>
            <a:r>
              <a:rPr lang="cs-CZ" sz="2800" b="1" dirty="0"/>
              <a:t/>
            </a:r>
            <a:br>
              <a:rPr lang="cs-CZ" sz="2800" b="1" dirty="0"/>
            </a:br>
            <a:endParaRPr 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2818394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Cíle </a:t>
            </a:r>
            <a:r>
              <a:rPr lang="cs-CZ" b="1" dirty="0" smtClean="0"/>
              <a:t>předmětu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Přiblížit charakter a proměny sociální politiky 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Nastínit vývoj sociálního státu, jeho typy a současné problémy </a:t>
            </a:r>
          </a:p>
          <a:p>
            <a:endParaRPr lang="cs-CZ" dirty="0"/>
          </a:p>
          <a:p>
            <a:r>
              <a:rPr lang="cs-CZ" dirty="0" smtClean="0"/>
              <a:t>Zprostředkovat znalosti o tvorbě a aplikaci regionální sociální politiky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22479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</a:t>
            </a:r>
            <a:r>
              <a:rPr lang="cs-CZ" dirty="0" smtClean="0"/>
              <a:t>ovinnosti studentů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200" dirty="0" smtClean="0"/>
              <a:t>Aktivní účast na seminářích</a:t>
            </a:r>
          </a:p>
          <a:p>
            <a:endParaRPr lang="cs-CZ" sz="3200" dirty="0"/>
          </a:p>
          <a:p>
            <a:r>
              <a:rPr lang="cs-CZ" sz="3200" dirty="0" smtClean="0"/>
              <a:t>Závěrečná zkouška</a:t>
            </a:r>
          </a:p>
          <a:p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4077701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Základní literatura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lr>
                <a:srgbClr val="B2B2B2"/>
              </a:buClr>
            </a:pPr>
            <a:r>
              <a:rPr lang="cs-CZ" sz="2400" dirty="0" smtClean="0">
                <a:solidFill>
                  <a:srgbClr val="000000"/>
                </a:solidFill>
              </a:rPr>
              <a:t>NENIČKA, L. a I. BURYOVÁ. 2019. </a:t>
            </a:r>
            <a:r>
              <a:rPr lang="cs-CZ" sz="2400" i="1" dirty="0" smtClean="0">
                <a:solidFill>
                  <a:srgbClr val="000000"/>
                </a:solidFill>
              </a:rPr>
              <a:t>Teorie sociální politiky</a:t>
            </a:r>
            <a:r>
              <a:rPr lang="cs-CZ" sz="2400" dirty="0" smtClean="0">
                <a:solidFill>
                  <a:srgbClr val="000000"/>
                </a:solidFill>
              </a:rPr>
              <a:t>. Karviná: OPF SLU Karviná. </a:t>
            </a:r>
          </a:p>
          <a:p>
            <a:pPr lvl="0">
              <a:buClr>
                <a:srgbClr val="B2B2B2"/>
              </a:buClr>
            </a:pPr>
            <a:endParaRPr lang="cs-CZ" sz="2000" dirty="0">
              <a:solidFill>
                <a:srgbClr val="000000"/>
              </a:solidFill>
            </a:endParaRPr>
          </a:p>
          <a:p>
            <a:r>
              <a:rPr lang="cs-CZ" sz="2000" dirty="0" smtClean="0"/>
              <a:t>KREBS</a:t>
            </a:r>
            <a:r>
              <a:rPr lang="cs-CZ" sz="2000" dirty="0"/>
              <a:t>, V. a kol. </a:t>
            </a:r>
            <a:r>
              <a:rPr lang="cs-CZ" sz="2000" i="1" dirty="0"/>
              <a:t>Sociální politika. </a:t>
            </a:r>
            <a:r>
              <a:rPr lang="cs-CZ" sz="2000" dirty="0"/>
              <a:t>Praha: ASPI, 2005. ISBN 80-7357-050-5</a:t>
            </a:r>
            <a:r>
              <a:rPr lang="cs-CZ" sz="2000" dirty="0" smtClean="0"/>
              <a:t>.</a:t>
            </a:r>
          </a:p>
          <a:p>
            <a:r>
              <a:rPr lang="cs-CZ" sz="2000" dirty="0"/>
              <a:t>RÁKOSNÍK, J.-TOMEŠ, I., 2013. </a:t>
            </a:r>
            <a:r>
              <a:rPr lang="cs-CZ" sz="2000" i="1" dirty="0"/>
              <a:t>Sociální stát </a:t>
            </a:r>
            <a:r>
              <a:rPr lang="cs-CZ" sz="2000" i="1" dirty="0" smtClean="0"/>
              <a:t/>
            </a:r>
            <a:br>
              <a:rPr lang="cs-CZ" sz="2000" i="1" dirty="0" smtClean="0"/>
            </a:br>
            <a:r>
              <a:rPr lang="cs-CZ" sz="2000" i="1" dirty="0" smtClean="0"/>
              <a:t>v Československu</a:t>
            </a:r>
            <a:r>
              <a:rPr lang="cs-CZ" sz="2000" i="1" dirty="0"/>
              <a:t>. </a:t>
            </a:r>
            <a:r>
              <a:rPr lang="cs-CZ" sz="2000" dirty="0"/>
              <a:t>Praha: Auditorium. ISBN 978-80-87284-30-8. </a:t>
            </a:r>
          </a:p>
          <a:p>
            <a:r>
              <a:rPr lang="cs-CZ" sz="2000" dirty="0" smtClean="0"/>
              <a:t>TOMEŠ</a:t>
            </a:r>
            <a:r>
              <a:rPr lang="cs-CZ" sz="2000" dirty="0"/>
              <a:t>, I. </a:t>
            </a:r>
            <a:r>
              <a:rPr lang="cs-CZ" sz="2000" dirty="0" smtClean="0"/>
              <a:t>2010. </a:t>
            </a:r>
            <a:r>
              <a:rPr lang="cs-CZ" sz="2000" i="1" dirty="0" smtClean="0"/>
              <a:t>Úvod </a:t>
            </a:r>
            <a:r>
              <a:rPr lang="cs-CZ" sz="2000" i="1" dirty="0"/>
              <a:t>do teorie a metodologie sociální politiky. </a:t>
            </a:r>
            <a:r>
              <a:rPr lang="cs-CZ" sz="2000" dirty="0"/>
              <a:t>Praha: </a:t>
            </a:r>
            <a:r>
              <a:rPr lang="cs-CZ" sz="2000" dirty="0" smtClean="0"/>
              <a:t>Portál. ISBN </a:t>
            </a:r>
            <a:r>
              <a:rPr lang="cs-CZ" sz="2000" dirty="0"/>
              <a:t>978-80-7367-680-3</a:t>
            </a:r>
            <a:r>
              <a:rPr lang="cs-CZ" sz="2000" dirty="0" smtClean="0"/>
              <a:t>.</a:t>
            </a:r>
          </a:p>
          <a:p>
            <a:endParaRPr lang="cs-CZ" sz="2400" dirty="0" smtClean="0"/>
          </a:p>
          <a:p>
            <a:endParaRPr lang="cs-CZ" sz="2400" dirty="0"/>
          </a:p>
          <a:p>
            <a:endParaRPr lang="cs-CZ" sz="2400" dirty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378494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Vymezení sociální politiky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200" dirty="0" smtClean="0"/>
              <a:t>„</a:t>
            </a:r>
            <a:r>
              <a:rPr lang="cs-CZ" i="1" dirty="0"/>
              <a:t>S</a:t>
            </a:r>
            <a:r>
              <a:rPr lang="cs-CZ" i="1" dirty="0" smtClean="0"/>
              <a:t>oustavné a cílevědomé úsilí sociálních subjektů o změnu nebo udržení sociálních systémů</a:t>
            </a:r>
            <a:r>
              <a:rPr lang="cs-CZ" sz="3200" dirty="0" smtClean="0"/>
              <a:t>“ (</a:t>
            </a:r>
            <a:r>
              <a:rPr lang="cs-CZ" sz="2400" dirty="0" smtClean="0"/>
              <a:t>TOMEŠ, I., 2010. </a:t>
            </a:r>
            <a:r>
              <a:rPr lang="cs-CZ" sz="2400" i="1" dirty="0" smtClean="0"/>
              <a:t>Úvod do teorie a metodologie sociální politiky</a:t>
            </a:r>
            <a:r>
              <a:rPr lang="cs-CZ" sz="2400" dirty="0" smtClean="0"/>
              <a:t>).</a:t>
            </a:r>
          </a:p>
          <a:p>
            <a:r>
              <a:rPr lang="cs-CZ" sz="3200" dirty="0" smtClean="0"/>
              <a:t>„</a:t>
            </a:r>
            <a:r>
              <a:rPr lang="cs-CZ" i="1" dirty="0" smtClean="0"/>
              <a:t>Soubor aktivit, opatření, které cílevědomě směřují k rozvoji člověka, způsobu jeho života, k zabezpečení sociální suverenity, či bezpečí v rámci daných politických a hospodářských možností země</a:t>
            </a:r>
            <a:r>
              <a:rPr lang="cs-CZ" dirty="0" smtClean="0"/>
              <a:t>.“ (</a:t>
            </a:r>
            <a:r>
              <a:rPr lang="cs-CZ" sz="2400" dirty="0" smtClean="0"/>
              <a:t>Zákon č.108/2006, ve znění pozdějších předpisů</a:t>
            </a:r>
            <a:r>
              <a:rPr lang="cs-CZ" dirty="0" smtClean="0"/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98732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eaLnBrk="1" hangingPunct="1"/>
            <a:fld id="{58EE1EB6-43D6-48F1-A319-15BE8DE868AB}" type="slidenum">
              <a:rPr lang="cs-CZ" altLang="en-US">
                <a:latin typeface="Garamond" panose="02020404030301010803" pitchFamily="18" charset="0"/>
              </a:rPr>
              <a:pPr eaLnBrk="1" hangingPunct="1"/>
              <a:t>6</a:t>
            </a:fld>
            <a:endParaRPr lang="cs-CZ" altLang="en-US" dirty="0">
              <a:latin typeface="Garamond" panose="02020404030301010803" pitchFamily="18" charset="0"/>
            </a:endParaRP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3567" y="188641"/>
            <a:ext cx="7860357" cy="122413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dirty="0" smtClean="0"/>
              <a:t>Různá pojetí sociální politiky</a:t>
            </a:r>
            <a:endParaRPr lang="en-US" altLang="cs-CZ" sz="2800" dirty="0" smtClean="0"/>
          </a:p>
        </p:txBody>
      </p:sp>
      <p:graphicFrame>
        <p:nvGraphicFramePr>
          <p:cNvPr id="274485" name="Group 53"/>
          <p:cNvGraphicFramePr>
            <a:graphicFrameLocks noGrp="1"/>
          </p:cNvGraphicFramePr>
          <p:nvPr>
            <p:ph sz="half" idx="2"/>
            <p:extLst/>
          </p:nvPr>
        </p:nvGraphicFramePr>
        <p:xfrm>
          <a:off x="827584" y="1772817"/>
          <a:ext cx="7776863" cy="4351758"/>
        </p:xfrm>
        <a:graphic>
          <a:graphicData uri="http://schemas.openxmlformats.org/drawingml/2006/table">
            <a:tbl>
              <a:tblPr/>
              <a:tblGrid>
                <a:gridCol w="38830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937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190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Garamond" pitchFamily="18" charset="0"/>
                        </a:rPr>
                        <a:t>Úzká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Garamond" pitchFamily="18" charset="0"/>
                        </a:rPr>
                        <a:t>: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 </a:t>
                      </a:r>
                      <a:r>
                        <a:rPr kumimoji="0" lang="en-GB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soci</a:t>
                      </a:r>
                      <a:r>
                        <a:rPr kumimoji="0" lang="cs-CZ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ální</a:t>
                      </a:r>
                      <a:r>
                        <a:rPr kumimoji="0" lang="cs-CZ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 pomoc</a:t>
                      </a: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Garamond" pitchFamily="18" charset="0"/>
                        </a:rPr>
                        <a:t>Široká</a:t>
                      </a: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Garamond" pitchFamily="18" charset="0"/>
                        </a:rPr>
                        <a:t>:</a:t>
                      </a: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 soci</a:t>
                      </a: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á</a:t>
                      </a: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l</a:t>
                      </a: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ní podmínky lidského života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63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Garamond" pitchFamily="18" charset="0"/>
                        </a:rPr>
                        <a:t>Napravující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Garamond" pitchFamily="18" charset="0"/>
                        </a:rPr>
                        <a:t>: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 </a:t>
                      </a:r>
                      <a:r>
                        <a:rPr kumimoji="0" lang="cs-CZ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zmírňovat negativní důsledky současných sociálních problémů</a:t>
                      </a: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Garamond" pitchFamily="18" charset="0"/>
                        </a:rPr>
                        <a:t>A</a:t>
                      </a:r>
                      <a:r>
                        <a:rPr kumimoji="0" lang="cs-CZ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Garamond" pitchFamily="18" charset="0"/>
                        </a:rPr>
                        <a:t>k</a:t>
                      </a:r>
                      <a:r>
                        <a:rPr kumimoji="0" lang="en-GB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Garamond" pitchFamily="18" charset="0"/>
                        </a:rPr>
                        <a:t>tiv</a:t>
                      </a:r>
                      <a:r>
                        <a:rPr kumimoji="0" lang="cs-CZ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Garamond" pitchFamily="18" charset="0"/>
                        </a:rPr>
                        <a:t>ní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Garamond" pitchFamily="18" charset="0"/>
                        </a:rPr>
                        <a:t>: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 </a:t>
                      </a:r>
                      <a:r>
                        <a:rPr kumimoji="0" lang="cs-CZ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zabránit vzniku budoucích sociálních problémů</a:t>
                      </a: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163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Garamond" pitchFamily="18" charset="0"/>
                        </a:rPr>
                        <a:t>Soci</a:t>
                      </a: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Garamond" pitchFamily="18" charset="0"/>
                        </a:rPr>
                        <a:t>á</a:t>
                      </a: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Garamond" pitchFamily="18" charset="0"/>
                        </a:rPr>
                        <a:t>l</a:t>
                      </a: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Garamond" pitchFamily="18" charset="0"/>
                        </a:rPr>
                        <a:t>ní</a:t>
                      </a: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Garamond" pitchFamily="18" charset="0"/>
                        </a:rPr>
                        <a:t> </a:t>
                      </a: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Garamond" pitchFamily="18" charset="0"/>
                        </a:rPr>
                        <a:t>spotřeba</a:t>
                      </a: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 </a:t>
                      </a: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jako neproduktivní výdaj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Garamond" pitchFamily="18" charset="0"/>
                        </a:rPr>
                        <a:t>Soci</a:t>
                      </a:r>
                      <a:r>
                        <a:rPr kumimoji="0" lang="cs-CZ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Garamond" pitchFamily="18" charset="0"/>
                        </a:rPr>
                        <a:t>á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Garamond" pitchFamily="18" charset="0"/>
                        </a:rPr>
                        <a:t>l</a:t>
                      </a:r>
                      <a:r>
                        <a:rPr kumimoji="0" lang="cs-CZ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Garamond" pitchFamily="18" charset="0"/>
                        </a:rPr>
                        <a:t>ní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Garamond" pitchFamily="18" charset="0"/>
                        </a:rPr>
                        <a:t> invest</a:t>
                      </a:r>
                      <a:r>
                        <a:rPr kumimoji="0" lang="cs-CZ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Garamond" pitchFamily="18" charset="0"/>
                        </a:rPr>
                        <a:t>ice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Garamond" pitchFamily="18" charset="0"/>
                        </a:rPr>
                        <a:t>: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 </a:t>
                      </a:r>
                      <a:r>
                        <a:rPr kumimoji="0" lang="cs-CZ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kultivovat lidské zdroje pro vývoj společnosti v budoucnosti</a:t>
                      </a: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9728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dirty="0" smtClean="0"/>
              <a:t>Kritéria pro členění sociální politiky</a:t>
            </a:r>
            <a:endParaRPr lang="cs-CZ" sz="400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Podle vztahu k určitému cíli (např. podpora zaměstnanosti</a:t>
            </a:r>
          </a:p>
          <a:p>
            <a:endParaRPr lang="cs-CZ" sz="2400" dirty="0" smtClean="0"/>
          </a:p>
          <a:p>
            <a:r>
              <a:rPr lang="cs-CZ" sz="2400" dirty="0" smtClean="0"/>
              <a:t>Podle zaměření na určitou demografickou skupinu (např. senioři)</a:t>
            </a:r>
          </a:p>
          <a:p>
            <a:endParaRPr lang="cs-CZ" sz="2400" dirty="0" smtClean="0"/>
          </a:p>
          <a:p>
            <a:r>
              <a:rPr lang="cs-CZ" sz="2400" dirty="0" smtClean="0"/>
              <a:t>Podle zaměření na určitou ekonomickou jednotku (např. rodina)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044899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Obory sociální politiky 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Týkají se následujících oblastí:</a:t>
            </a:r>
          </a:p>
          <a:p>
            <a:r>
              <a:rPr lang="cs-CZ" dirty="0" smtClean="0"/>
              <a:t>Zdraví</a:t>
            </a:r>
          </a:p>
          <a:p>
            <a:r>
              <a:rPr lang="cs-CZ" dirty="0" smtClean="0"/>
              <a:t>Vzdělání</a:t>
            </a:r>
          </a:p>
          <a:p>
            <a:r>
              <a:rPr lang="cs-CZ" dirty="0" smtClean="0"/>
              <a:t>Výdělečné práce</a:t>
            </a:r>
          </a:p>
          <a:p>
            <a:r>
              <a:rPr lang="cs-CZ" smtClean="0"/>
              <a:t>Sociální ochrany </a:t>
            </a:r>
            <a:r>
              <a:rPr lang="cs-CZ" dirty="0" smtClean="0"/>
              <a:t>proti nouzi </a:t>
            </a:r>
            <a:r>
              <a:rPr lang="cs-CZ" smtClean="0"/>
              <a:t>a zanedbanosti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050218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Sociální stát (</a:t>
            </a:r>
            <a:r>
              <a:rPr lang="cs-CZ" b="1" dirty="0" err="1" smtClean="0"/>
              <a:t>welfare</a:t>
            </a:r>
            <a:r>
              <a:rPr lang="cs-CZ" b="1" dirty="0" smtClean="0"/>
              <a:t> </a:t>
            </a:r>
            <a:r>
              <a:rPr lang="cs-CZ" b="1" dirty="0" err="1" smtClean="0"/>
              <a:t>state</a:t>
            </a:r>
            <a:r>
              <a:rPr lang="cs-CZ" b="1" dirty="0" smtClean="0"/>
              <a:t>)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Forma organizované moci, která prostřednictvím sociálního zákonodárství a institucí</a:t>
            </a:r>
          </a:p>
          <a:p>
            <a:r>
              <a:rPr lang="cs-CZ" dirty="0"/>
              <a:t>g</a:t>
            </a:r>
            <a:r>
              <a:rPr lang="cs-CZ" dirty="0" smtClean="0"/>
              <a:t>arantuje základní příjem</a:t>
            </a:r>
          </a:p>
          <a:p>
            <a:r>
              <a:rPr lang="cs-CZ" dirty="0"/>
              <a:t>p</a:t>
            </a:r>
            <a:r>
              <a:rPr lang="cs-CZ" dirty="0" smtClean="0"/>
              <a:t>oskytuje sociální dávky</a:t>
            </a:r>
          </a:p>
          <a:p>
            <a:r>
              <a:rPr lang="cs-CZ" dirty="0"/>
              <a:t>z</a:t>
            </a:r>
            <a:r>
              <a:rPr lang="cs-CZ" dirty="0" smtClean="0"/>
              <a:t>ajišťuje realizaci veřejných sociálních služeb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9454309"/>
      </p:ext>
    </p:extLst>
  </p:cSld>
  <p:clrMapOvr>
    <a:masterClrMapping/>
  </p:clrMapOvr>
</p:sld>
</file>

<file path=ppt/theme/theme1.xml><?xml version="1.0" encoding="utf-8"?>
<a:theme xmlns:a="http://schemas.openxmlformats.org/drawingml/2006/main" name="Vrstvy">
  <a:themeElements>
    <a:clrScheme name="Vrstvy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Vrstvy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rstvy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stvy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stvy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stvy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stvy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rstvy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rstvy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rstvy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rstvy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rstvy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687</TotalTime>
  <Words>579</Words>
  <Application>Microsoft Office PowerPoint</Application>
  <PresentationFormat>Předvádění na obrazovce (4:3)</PresentationFormat>
  <Paragraphs>84</Paragraphs>
  <Slides>15</Slides>
  <Notes>6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2" baseType="lpstr">
      <vt:lpstr>Arial</vt:lpstr>
      <vt:lpstr>Arial Unicode MS</vt:lpstr>
      <vt:lpstr>Calibri</vt:lpstr>
      <vt:lpstr>Garamond</vt:lpstr>
      <vt:lpstr>Times New Roman</vt:lpstr>
      <vt:lpstr>Wingdings</vt:lpstr>
      <vt:lpstr>Vrstvy</vt:lpstr>
      <vt:lpstr>Teorie sociální politiky</vt:lpstr>
      <vt:lpstr>Cíle předmětu</vt:lpstr>
      <vt:lpstr>Povinnosti studentů</vt:lpstr>
      <vt:lpstr>Základní literatura</vt:lpstr>
      <vt:lpstr>Vymezení sociální politiky </vt:lpstr>
      <vt:lpstr>Prezentace aplikace PowerPoint</vt:lpstr>
      <vt:lpstr>Kritéria pro členění sociální politiky</vt:lpstr>
      <vt:lpstr>Obory sociální politiky </vt:lpstr>
      <vt:lpstr>Sociální stát (welfare state)</vt:lpstr>
      <vt:lpstr>Formy péče o chudé ve středověku</vt:lpstr>
      <vt:lpstr>Předpoklady pro vznik sociálního státu – nástup moderní společnosti</vt:lpstr>
      <vt:lpstr>Společenské faktory vzniku moderní sociální politiky </vt:lpstr>
      <vt:lpstr>Obecné tendence vývoje sociální politiky </vt:lpstr>
      <vt:lpstr>Etapy vývoj sociálního státu </vt:lpstr>
      <vt:lpstr>Shrnutí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Teorie sociální politiky</dc:title>
  <dc:creator>nenicka</dc:creator>
  <cp:lastModifiedBy>nen0001</cp:lastModifiedBy>
  <cp:revision>40</cp:revision>
  <dcterms:modified xsi:type="dcterms:W3CDTF">2020-09-25T17:58:41Z</dcterms:modified>
</cp:coreProperties>
</file>