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23777-BA32-49A3-AF8C-97EE9A4DDB9B}" type="datetimeFigureOut">
              <a:rPr lang="cs-CZ" smtClean="0"/>
              <a:t>10.10.2019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2F454-26B5-4C03-A04F-0B6DAE35951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629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41FB-E62C-4354-A124-678C942BDD80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993EA-4817-4EFE-90FF-B6E219E35C24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DB89-B00A-42D6-AECB-3E3EA5693D82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6F2B-3619-485D-9986-801EAE32A28D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B4F2E-ED40-40D8-A9BA-F1B8A5E91EAD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BB7-B7C5-429D-85AC-36DE31CE825D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9D56-68A9-4DC2-903A-1B911CA93B32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9BBFD-EECA-4BD4-A9B9-2523151A03D2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3B98E-5FF8-4D8D-9852-10961591295E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C4FC3-DC48-4D20-B28F-E202FA2999AC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9088C-2548-4E6A-B3D5-D7370FCFEF9F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401F7-A62A-4D97-9199-DF3FEFE7DDAD}" type="datetime1">
              <a:rPr lang="cs-CZ" smtClean="0"/>
              <a:t>10.10.2019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Historický vývoj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HISTORICKÝ VÝVOJ VEŘEJNÉ SPRÁVY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</a:t>
            </a:r>
            <a:r>
              <a:rPr lang="cs-CZ" b="1" dirty="0">
                <a:solidFill>
                  <a:schemeClr val="tx1"/>
                </a:solidFill>
              </a:rPr>
              <a:t>. Petr Pospíšil, Ph.D., LL.M.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939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56895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1000" b="1" dirty="0"/>
          </a:p>
          <a:p>
            <a:pPr algn="just"/>
            <a:r>
              <a:rPr lang="cs-CZ" dirty="0" smtClean="0"/>
              <a:t>Nejvýznamnějším společným úřadem zemí Koruny české se stala </a:t>
            </a:r>
            <a:r>
              <a:rPr lang="cs-CZ" b="1" dirty="0" smtClean="0"/>
              <a:t>Česká královská kancelář</a:t>
            </a:r>
            <a:r>
              <a:rPr lang="cs-CZ" dirty="0" smtClean="0"/>
              <a:t> v čele s nejvyšším kancléřem. Procházela přes ni veškerá korespondence pro panovníka - stížnosti, supliky, zprávy, rozbory, směrem od panovníka do jednotlivých zemí pak panovníkova stanoviska, svolení, nařízení, rozhodnutí a další jeho akty.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 roce 1527 vznikla </a:t>
            </a:r>
            <a:r>
              <a:rPr lang="cs-CZ" b="1" dirty="0" smtClean="0"/>
              <a:t>Rada komory královské </a:t>
            </a:r>
            <a:r>
              <a:rPr lang="cs-CZ" dirty="0" smtClean="0"/>
              <a:t>(tzv. česká komora) jako dohlížecí a kontrolní orgán pro panovníka ve sféře státních financí. Jednalo se o první byrokratický úřad v pravém slova smyslu – v čele stál prezident vybraný jen z vyšší šlechty, ale jeho podřízení už byli placení a odborně řádně připravení profesionální úředníci.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Snahu posílit královu pozici proti stavům dokumentuje zřízení funkce </a:t>
            </a:r>
            <a:r>
              <a:rPr lang="cs-CZ" b="1" dirty="0" smtClean="0"/>
              <a:t>královského prokurátora </a:t>
            </a:r>
            <a:r>
              <a:rPr lang="cs-CZ" dirty="0" smtClean="0"/>
              <a:t>v roce 1437 – jeho úkolem bylo hájit právní zájmy panovníka a koruny, později vystupoval vyloženě jako </a:t>
            </a:r>
            <a:r>
              <a:rPr lang="cs-CZ" b="1" dirty="0" smtClean="0"/>
              <a:t>veřejný žalobce</a:t>
            </a:r>
            <a:r>
              <a:rPr lang="cs-CZ" dirty="0" smtClean="0"/>
              <a:t>.</a:t>
            </a:r>
          </a:p>
          <a:p>
            <a:pPr algn="just"/>
            <a:endParaRPr lang="cs-CZ" sz="1000" dirty="0" smtClean="0"/>
          </a:p>
          <a:p>
            <a:pPr algn="just"/>
            <a:r>
              <a:rPr lang="cs-CZ" dirty="0" smtClean="0"/>
              <a:t>Ve 2. polovině 13. století vznikl v Praze </a:t>
            </a:r>
            <a:r>
              <a:rPr lang="cs-CZ" b="1" dirty="0" smtClean="0"/>
              <a:t>úřad zemských desek – </a:t>
            </a:r>
            <a:r>
              <a:rPr lang="cs-CZ" dirty="0" smtClean="0"/>
              <a:t>původně zaznamenával jen průběh a výsledky jednání zemského sněmu a zemského soudu. Brzy se zemské desky staly veřejnými knihami, v nichž se zaznamenávaly veškeré dispozice se šlechtickým nemovitým majetkem.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9378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13690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1600" b="1" dirty="0"/>
          </a:p>
          <a:p>
            <a:r>
              <a:rPr lang="cs-CZ" dirty="0" smtClean="0"/>
              <a:t>Rozhodujícími úředníky místní správy byli </a:t>
            </a:r>
            <a:r>
              <a:rPr lang="cs-CZ" b="1" dirty="0" smtClean="0"/>
              <a:t>krajští hejtmani </a:t>
            </a:r>
            <a:r>
              <a:rPr lang="cs-CZ" dirty="0" smtClean="0"/>
              <a:t>– volily je krajské sjezdy, které stanovily pravidla jejich činnosti.</a:t>
            </a:r>
          </a:p>
          <a:p>
            <a:endParaRPr lang="cs-CZ" dirty="0"/>
          </a:p>
          <a:p>
            <a:pPr algn="just"/>
            <a:r>
              <a:rPr lang="cs-CZ" dirty="0" smtClean="0"/>
              <a:t>Ve 13. století začala </a:t>
            </a:r>
            <a:r>
              <a:rPr lang="cs-CZ" b="1" dirty="0" smtClean="0"/>
              <a:t>města</a:t>
            </a:r>
            <a:r>
              <a:rPr lang="cs-CZ" dirty="0" smtClean="0"/>
              <a:t> vystupovat jako samostatné jednotky nadané právní subjektivitou. Podle osoby zakladatele rozeznáváme města </a:t>
            </a:r>
            <a:r>
              <a:rPr lang="cs-CZ" b="1" dirty="0" smtClean="0"/>
              <a:t>královská, panská, biskupská, klášterní, věnná</a:t>
            </a:r>
            <a:r>
              <a:rPr lang="cs-CZ" dirty="0" smtClean="0"/>
              <a:t> atp. Správu svobodných měst měli v rukou samotní měšťané, zpočátku tu panovník dosazoval svého představitele – </a:t>
            </a:r>
            <a:r>
              <a:rPr lang="cs-CZ" b="1" dirty="0" smtClean="0"/>
              <a:t>rychtář</a:t>
            </a:r>
            <a:r>
              <a:rPr lang="cs-CZ" dirty="0" smtClean="0"/>
              <a:t> (fojt, šoltys). </a:t>
            </a:r>
            <a:r>
              <a:rPr lang="cs-CZ" b="1" dirty="0" smtClean="0"/>
              <a:t>Městskou radu</a:t>
            </a:r>
            <a:r>
              <a:rPr lang="cs-CZ" dirty="0" smtClean="0"/>
              <a:t> tvořenou různým počtem </a:t>
            </a:r>
            <a:r>
              <a:rPr lang="cs-CZ" b="1" dirty="0" smtClean="0"/>
              <a:t>konšelů</a:t>
            </a:r>
            <a:r>
              <a:rPr lang="cs-CZ" dirty="0" smtClean="0"/>
              <a:t> jmenoval zakladatel města z měšťanů, podle principu rotace ji postupně v úřadě </a:t>
            </a:r>
            <a:r>
              <a:rPr lang="cs-CZ" b="1" dirty="0" smtClean="0"/>
              <a:t>purkmistra</a:t>
            </a:r>
            <a:r>
              <a:rPr lang="cs-CZ" dirty="0" smtClean="0"/>
              <a:t> řídili jednotliví členové.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souvislosti se správou středověkých měst nelze pominout </a:t>
            </a:r>
            <a:r>
              <a:rPr lang="cs-CZ" b="1" dirty="0" smtClean="0"/>
              <a:t>cechy</a:t>
            </a:r>
            <a:r>
              <a:rPr lang="cs-CZ" dirty="0" smtClean="0"/>
              <a:t> – veřejnoprávní korporace sdružující provozovatele určité živnosti ve městě a jeho okolí; v čele cechu stáli cechmistři a jejich vnitřní poměry upravovaly cechovní řády.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233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1000" b="1" dirty="0" smtClean="0"/>
          </a:p>
          <a:p>
            <a:pPr algn="just"/>
            <a:r>
              <a:rPr lang="cs-CZ" dirty="0" smtClean="0"/>
              <a:t>Po bitvě na Bílé Hoře a vydání Obnovených zřízení zemských měly jednotlivé české země v rámci absolutistické monarchie povahu závislých provincií. Jejich správa nebyla zpočátku organizována jednotně – v Čechách fungovalo </a:t>
            </a:r>
            <a:r>
              <a:rPr lang="cs-CZ" b="1" dirty="0" smtClean="0"/>
              <a:t>místodržitelství</a:t>
            </a:r>
            <a:r>
              <a:rPr lang="cs-CZ" dirty="0" smtClean="0"/>
              <a:t>, na </a:t>
            </a:r>
            <a:r>
              <a:rPr lang="cs-CZ" b="1" dirty="0" smtClean="0"/>
              <a:t>Moravě moravský královský tribunál</a:t>
            </a:r>
            <a:r>
              <a:rPr lang="cs-CZ" dirty="0" smtClean="0"/>
              <a:t> (nebo též zemské gubernium) a ve Slezsku </a:t>
            </a:r>
            <a:r>
              <a:rPr lang="cs-CZ" b="1" dirty="0" smtClean="0"/>
              <a:t>vrchní úřad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Zásadní reorganizaci zemské správy provedla roku 1749 Marie Terezie, která české místodržitelství  a moravský tribunál nahradila královskými reprezentacemi s komorou. Tyto se pak v roce 1764 přeměnily v Čechách a na Moravě v </a:t>
            </a:r>
            <a:r>
              <a:rPr lang="cs-CZ" b="1" dirty="0" smtClean="0"/>
              <a:t>zemské gubernium</a:t>
            </a:r>
            <a:r>
              <a:rPr lang="cs-CZ" dirty="0" smtClean="0"/>
              <a:t> a ve Slezsku v </a:t>
            </a:r>
            <a:r>
              <a:rPr lang="cs-CZ" b="1" dirty="0" smtClean="0"/>
              <a:t>královský úřad</a:t>
            </a:r>
            <a:r>
              <a:rPr lang="cs-CZ" dirty="0" smtClean="0"/>
              <a:t>. Za Josefa II. nahradilo nejvyšší orgány na Moravě a ve Slezsku společné </a:t>
            </a:r>
            <a:r>
              <a:rPr lang="cs-CZ" b="1" dirty="0" smtClean="0"/>
              <a:t>moravskoslezské gubernium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Zemské sněmy </a:t>
            </a:r>
            <a:r>
              <a:rPr lang="cs-CZ" dirty="0" smtClean="0"/>
              <a:t>se sice scházely, avšak svolávat je mohl jen panovník.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Současně s oslabováním samosprávné pozice krajů začala být postupně výrazně posilována jejich role zemského (státního) úřadu a reskript z roku 1751 přinesl </a:t>
            </a:r>
            <a:r>
              <a:rPr lang="cs-CZ" b="1" dirty="0"/>
              <a:t>úplné postátnění činnosti orgánů krajů</a:t>
            </a:r>
            <a:r>
              <a:rPr lang="cs-CZ" dirty="0"/>
              <a:t>. V období kolem poloviny 18. století zajišťovaly krajské úřady záležitosti berní, vojenské, finanční, živnostenské, policejní a politické a rovněž ochranu </a:t>
            </a:r>
            <a:r>
              <a:rPr lang="cs-CZ" dirty="0" smtClean="0"/>
              <a:t>poddaných před </a:t>
            </a:r>
            <a:r>
              <a:rPr lang="cs-CZ" dirty="0"/>
              <a:t>vrchností. </a:t>
            </a:r>
            <a:r>
              <a:rPr lang="cs-CZ" dirty="0" smtClean="0"/>
              <a:t>Krajské úřady v tomto období de facto </a:t>
            </a:r>
            <a:r>
              <a:rPr lang="cs-CZ" dirty="0"/>
              <a:t>představují nejnižší instanci státní správy.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51906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</a:t>
            </a:r>
          </a:p>
          <a:p>
            <a:r>
              <a:rPr lang="cs-CZ" dirty="0" smtClean="0"/>
              <a:t>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2400" b="1" dirty="0"/>
          </a:p>
          <a:p>
            <a:pPr algn="just"/>
            <a:r>
              <a:rPr lang="cs-CZ" dirty="0"/>
              <a:t>Historicky, společensky i právně vpravdě </a:t>
            </a:r>
            <a:r>
              <a:rPr lang="cs-CZ" b="1" dirty="0"/>
              <a:t>revoluční rok 1848 </a:t>
            </a:r>
            <a:r>
              <a:rPr lang="cs-CZ" dirty="0"/>
              <a:t>přináší široké změny, které se projevují i v oblasti územní samosprávy na našem území zásadním obratem k samosprávě založené na občanském principu. Již osnova nikdy nerealizované                           tzv. </a:t>
            </a:r>
            <a:r>
              <a:rPr lang="cs-CZ" b="1" dirty="0"/>
              <a:t>Kroměřížské ústavy</a:t>
            </a:r>
            <a:r>
              <a:rPr lang="cs-CZ" dirty="0"/>
              <a:t> se pokusila učinit kraje základem územní samosprávy. Zastupitelským orgánem v kraji podle této ústavní osnovy měly být krajské sněmy.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Pillersdorffova ústava</a:t>
            </a:r>
            <a:r>
              <a:rPr lang="cs-CZ" dirty="0"/>
              <a:t> z 25. dubna 1848 prohlašovala jako nezadatelná práva obce svobodnou volbu zástupců, přijímání členů do obecního svazku, správu vlastního jmění, výkon místní policie atp. </a:t>
            </a:r>
            <a:r>
              <a:rPr lang="cs-CZ" dirty="0" smtClean="0"/>
              <a:t>Tyto </a:t>
            </a:r>
            <a:r>
              <a:rPr lang="cs-CZ" dirty="0"/>
              <a:t>zásady potom přijala i tzv. </a:t>
            </a:r>
            <a:r>
              <a:rPr lang="cs-CZ" b="1" dirty="0"/>
              <a:t>Stadionova (březnová) ústava </a:t>
            </a:r>
            <a:r>
              <a:rPr lang="cs-CZ" dirty="0"/>
              <a:t>z 20. března 1849, k jejímuž provedení byl současně vydán </a:t>
            </a:r>
            <a:r>
              <a:rPr lang="cs-CZ" b="1" dirty="0"/>
              <a:t>provizorní říšský obecní zákon</a:t>
            </a:r>
            <a:r>
              <a:rPr lang="cs-CZ" dirty="0"/>
              <a:t> č. 170/1849 ř.z. Tento zákon byl postaven na přelomovém principu, </a:t>
            </a:r>
            <a:r>
              <a:rPr lang="cs-CZ" b="1" i="1" dirty="0"/>
              <a:t>že „základem svobodného státu je svobodná obec</a:t>
            </a:r>
            <a:r>
              <a:rPr lang="cs-CZ" b="1" i="1" dirty="0" smtClean="0"/>
              <a:t>“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Říšský obecní zákon právně vytvořil tři druhy obcí, a sice </a:t>
            </a:r>
            <a:r>
              <a:rPr lang="cs-CZ" b="1" dirty="0"/>
              <a:t>místní, okresní a krajskou</a:t>
            </a:r>
            <a:r>
              <a:rPr lang="cs-CZ" dirty="0"/>
              <a:t>. Současně bylo tímto obecním zřízením definováno rozlišení působnosti obcí na přirozenou (samostatnou) a přenesenou.</a:t>
            </a:r>
            <a:r>
              <a:rPr lang="cs-CZ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7010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</a:t>
            </a:r>
            <a:r>
              <a:rPr lang="cs-CZ" sz="2400" b="1" dirty="0" smtClean="0"/>
              <a:t>republiky</a:t>
            </a:r>
          </a:p>
          <a:p>
            <a:endParaRPr lang="cs-CZ" sz="1000" b="1" dirty="0"/>
          </a:p>
          <a:p>
            <a:pPr algn="just"/>
            <a:r>
              <a:rPr lang="cs-CZ" dirty="0"/>
              <a:t>Krajskými orgány byli určeni hejtman, jeho náměstek a </a:t>
            </a:r>
            <a:r>
              <a:rPr lang="cs-CZ" dirty="0" smtClean="0"/>
              <a:t>24 až </a:t>
            </a:r>
            <a:r>
              <a:rPr lang="cs-CZ" dirty="0"/>
              <a:t>60 členné zastupitelstvo. Výkon rozhodnutí zastupitelstva byl výlučně svěřen orgánu státní správy – </a:t>
            </a:r>
            <a:r>
              <a:rPr lang="cs-CZ" b="1" dirty="0"/>
              <a:t>krajskému prezidentovi</a:t>
            </a:r>
            <a:r>
              <a:rPr lang="cs-CZ" dirty="0"/>
              <a:t>. Schůze zastupitelstva měl svolávat místodržitel, na schůzích měl být přítomen krajský prezident nebo jeho komisař. Tento koncept krajské samosprávy </a:t>
            </a:r>
            <a:r>
              <a:rPr lang="cs-CZ" dirty="0" smtClean="0"/>
              <a:t>dle </a:t>
            </a:r>
            <a:r>
              <a:rPr lang="cs-CZ" dirty="0"/>
              <a:t>zákona č. 170/1849 ř.z. však nebyl realizován, samosprávné kraje nebyly vytvořeny                 a kraje byly pouze dočasně (do roku 1862) využity jako jednotka státní správy (</a:t>
            </a:r>
            <a:r>
              <a:rPr lang="cs-CZ" b="1" dirty="0"/>
              <a:t>krajské vlády v čele s krajským prezidentem</a:t>
            </a:r>
            <a:r>
              <a:rPr lang="cs-CZ" dirty="0"/>
              <a:t>, od roku 1855 pak </a:t>
            </a:r>
            <a:r>
              <a:rPr lang="cs-CZ" b="1" dirty="0"/>
              <a:t>krajské úřady v čele s krajským představeným</a:t>
            </a:r>
            <a:r>
              <a:rPr lang="cs-CZ" dirty="0" smtClean="0"/>
              <a:t>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 návaznosti na vyhlášení </a:t>
            </a:r>
            <a:r>
              <a:rPr lang="cs-CZ" b="1" dirty="0"/>
              <a:t>únorové ústavy č. 20/1861 ř.z. </a:t>
            </a:r>
            <a:r>
              <a:rPr lang="cs-CZ" dirty="0"/>
              <a:t>byl vydán </a:t>
            </a:r>
            <a:r>
              <a:rPr lang="cs-CZ" b="1" dirty="0"/>
              <a:t>rámcový říšský obecní zákon</a:t>
            </a:r>
            <a:r>
              <a:rPr lang="cs-CZ" dirty="0"/>
              <a:t> č. 18/1862 ř.z. a k jeho provedení pak </a:t>
            </a:r>
            <a:r>
              <a:rPr lang="cs-CZ" b="1" dirty="0"/>
              <a:t>zemské zákony obecní </a:t>
            </a:r>
            <a:r>
              <a:rPr lang="cs-CZ" dirty="0"/>
              <a:t>(obecní zřízení) </a:t>
            </a:r>
            <a:r>
              <a:rPr lang="cs-CZ" dirty="0" smtClean="0"/>
              <a:t>pro </a:t>
            </a:r>
            <a:r>
              <a:rPr lang="cs-CZ" dirty="0"/>
              <a:t>jednotlivé země. Ani tato právní úprava však nepřinesla oživení původní myšlenky krajského prvku územní samosprávy. Znamenala však v roce 1864 vznik samosprávných okresů v Čechách jako středního stupně územní samosprávy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 období let 1848 až 1918 tak na území českých zemí nedošlo ke skutečnému vytvoření krajské úrovně územní samosprávy. Při absenci krajské samosprávy byl dalším stupněm nad skutečně vzniklou místní a okresní úrovní samosprávy již přímo </a:t>
            </a:r>
            <a:r>
              <a:rPr lang="cs-CZ" b="1" dirty="0"/>
              <a:t>zemský sněm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840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5689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Po roce 1848 došlo k zásadním změnám ve veřejné správě i na úrovni zemí. Z gubernií se vyvinuly </a:t>
            </a:r>
            <a:r>
              <a:rPr lang="cs-CZ" b="1" dirty="0" smtClean="0"/>
              <a:t>země</a:t>
            </a:r>
            <a:r>
              <a:rPr lang="cs-CZ" dirty="0" smtClean="0"/>
              <a:t>, reprezentantem panovníka v každé zemi se stal </a:t>
            </a:r>
            <a:r>
              <a:rPr lang="cs-CZ" b="1" dirty="0" smtClean="0"/>
              <a:t>místodržitel</a:t>
            </a:r>
            <a:r>
              <a:rPr lang="cs-CZ" dirty="0" smtClean="0"/>
              <a:t> (Statthalter).  Místodržitel měl k ruce potřebný počet úředníků a sluhů. Jednotlivá místodržitelství byla rozdělena na departmenty, jejichž počet se měnil – tyto departmenty měly na starosti jednotlivou odvětvovou agendu (záležitosti daňové, věci duchovenstva, školství, trestní věci, státní občanství atp.).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Podle nařízení č. 10 ř.z. z roku 1853 bylo </a:t>
            </a:r>
            <a:r>
              <a:rPr lang="cs-CZ" b="1" dirty="0" smtClean="0"/>
              <a:t>místodržitelství</a:t>
            </a:r>
            <a:r>
              <a:rPr lang="cs-CZ" dirty="0" smtClean="0"/>
              <a:t> vymezeno jako </a:t>
            </a:r>
            <a:r>
              <a:rPr lang="cs-CZ" b="1" i="1" dirty="0" smtClean="0"/>
              <a:t>nejvyšší správní úřad korunní země</a:t>
            </a:r>
            <a:r>
              <a:rPr lang="cs-CZ" dirty="0" smtClean="0"/>
              <a:t> pro:</a:t>
            </a:r>
          </a:p>
          <a:p>
            <a:pPr algn="just"/>
            <a:endParaRPr lang="cs-CZ" dirty="0"/>
          </a:p>
          <a:p>
            <a:pPr marL="342900" indent="-342900" algn="just">
              <a:buAutoNum type="arabicPeriod"/>
            </a:pPr>
            <a:r>
              <a:rPr lang="cs-CZ" dirty="0" smtClean="0"/>
              <a:t>záležitosti politické a policejní správy vůbec,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záležitosti kultu a vyučování,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obchodní a živnostenské záležitosti,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záležitosti zemědělství,</a:t>
            </a:r>
          </a:p>
          <a:p>
            <a:pPr marL="342900" indent="-342900" algn="just">
              <a:buAutoNum type="arabicPeriod"/>
            </a:pPr>
            <a:r>
              <a:rPr lang="cs-CZ" dirty="0" smtClean="0"/>
              <a:t>ty stavební záležitosti, které se nedotýkají zemského finančního úřadu nebo nejsou výslovně přikázány jinému úřadu v zemi, nezávislému na místodržitelství.</a:t>
            </a:r>
            <a:endParaRPr lang="cs-CZ" dirty="0"/>
          </a:p>
          <a:p>
            <a:pPr algn="just"/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413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548680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Rozpad monarchie a vznik Československé republiky 28. října 1918 vyvolal nutnost zachovat „vládu zákona“ včetně fungující soustavy orgánů veřejné správy tak,                          aby v důsledku státního převratu nedošlo k nežádoucím projevům anarchie, ke kolapsu hospodářství a fungování státu vůbec. Za účelem zajištění kontinuálního fungování státu byl již dne 28. října 1918 Národním výborem československým vydán zákon č. 11/1918 Sb., </a:t>
            </a:r>
            <a:r>
              <a:rPr lang="cs-CZ" dirty="0" smtClean="0"/>
              <a:t>o </a:t>
            </a:r>
            <a:r>
              <a:rPr lang="cs-CZ" dirty="0"/>
              <a:t>zřízení samostatného státu československého. </a:t>
            </a:r>
            <a:endParaRPr lang="cs-CZ" dirty="0" smtClean="0"/>
          </a:p>
          <a:p>
            <a:pPr algn="just"/>
            <a:endParaRPr lang="cs-CZ" b="1" dirty="0"/>
          </a:p>
          <a:p>
            <a:pPr algn="just"/>
            <a:r>
              <a:rPr lang="cs-CZ" dirty="0"/>
              <a:t>V čl. 2 tohoto tzv. recepčního zákona bylo jednoznačně stanoveno, že </a:t>
            </a:r>
            <a:r>
              <a:rPr lang="cs-CZ" b="1" dirty="0"/>
              <a:t>veškeré dosavadní zemské a říšské zákony a nařízení zůstávají prozatím v platnosti</a:t>
            </a:r>
            <a:r>
              <a:rPr lang="cs-CZ" dirty="0"/>
              <a:t>. Podle čl. 3 recepčního zákona pak všechny  úřady samosprávné, </a:t>
            </a:r>
            <a:r>
              <a:rPr lang="cs-CZ" dirty="0" smtClean="0"/>
              <a:t>státní a župní</a:t>
            </a:r>
            <a:r>
              <a:rPr lang="cs-CZ" dirty="0"/>
              <a:t>, ústavy státní, zemské, okresní, a zejména i obecní, jsou podřízeny Národnímu výboru a prozatím  úřadují a jednají dle dosavadních platných zákonů a nařízení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Recepčním zákonem tak</a:t>
            </a:r>
            <a:r>
              <a:rPr lang="cs-CZ" dirty="0"/>
              <a:t> </a:t>
            </a:r>
            <a:r>
              <a:rPr lang="cs-CZ" b="1" dirty="0"/>
              <a:t>byl v podstatě do podmínek nové republiky inkorporován celý rakouský </a:t>
            </a:r>
            <a:r>
              <a:rPr lang="cs-CZ" b="1" dirty="0" smtClean="0"/>
              <a:t>a </a:t>
            </a:r>
            <a:r>
              <a:rPr lang="cs-CZ" b="1" dirty="0"/>
              <a:t>uherský právní řád</a:t>
            </a:r>
            <a:r>
              <a:rPr lang="cs-CZ" dirty="0"/>
              <a:t>. </a:t>
            </a:r>
            <a:r>
              <a:rPr lang="cs-CZ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18043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764704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b="1" dirty="0"/>
          </a:p>
          <a:p>
            <a:pPr algn="just"/>
            <a:r>
              <a:rPr lang="cs-CZ" dirty="0" smtClean="0"/>
              <a:t>V</a:t>
            </a:r>
            <a:r>
              <a:rPr lang="cs-CZ" dirty="0"/>
              <a:t> dalším vývoji Československé republiky byl postupně </a:t>
            </a:r>
            <a:r>
              <a:rPr lang="cs-CZ" b="1" dirty="0"/>
              <a:t>opouštěn koncept dvoukolejné veřejné správy</a:t>
            </a:r>
            <a:r>
              <a:rPr lang="cs-CZ" dirty="0"/>
              <a:t> budovaný v období monarchie a založený na oddělení orgánů státních a samosprávných v každém stupni. Projevem těchto tendencí bylo přijetí zákona </a:t>
            </a:r>
            <a:r>
              <a:rPr lang="cs-CZ" dirty="0" smtClean="0"/>
              <a:t>č</a:t>
            </a:r>
            <a:r>
              <a:rPr lang="cs-CZ" dirty="0"/>
              <a:t>. 126/1920 Sb., o zřízení župních a okresních úřadů v republice Československé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 českých zemích bylo zákonem zřízeno 15 </a:t>
            </a:r>
            <a:r>
              <a:rPr lang="cs-CZ" dirty="0" smtClean="0"/>
              <a:t>žup, na </a:t>
            </a:r>
            <a:r>
              <a:rPr lang="cs-CZ" dirty="0"/>
              <a:t>území Slovenska a Podkarpatské Rusi pak bylo zákonem zřízeno dalších 6 žup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Státní správu v župách měly podle zákona vykonávat </a:t>
            </a:r>
            <a:r>
              <a:rPr lang="cs-CZ" b="1" dirty="0"/>
              <a:t>župní úřady </a:t>
            </a:r>
            <a:r>
              <a:rPr lang="cs-CZ" dirty="0"/>
              <a:t>v čele se </a:t>
            </a:r>
            <a:r>
              <a:rPr lang="cs-CZ" b="1" dirty="0"/>
              <a:t>županem</a:t>
            </a:r>
            <a:r>
              <a:rPr lang="cs-CZ" dirty="0"/>
              <a:t> jako státním úředníkem. U každého  župního úřadu mělo být  zřízeno pro jeho obvod  </a:t>
            </a:r>
            <a:r>
              <a:rPr lang="cs-CZ" b="1" dirty="0"/>
              <a:t>župní zastupitelstvo</a:t>
            </a:r>
            <a:r>
              <a:rPr lang="cs-CZ" dirty="0"/>
              <a:t>. Předsedou župního zastupitelstva měl být župan, který však byl oprávněn předsednictví </a:t>
            </a:r>
            <a:r>
              <a:rPr lang="cs-CZ" dirty="0" smtClean="0"/>
              <a:t>ve </a:t>
            </a:r>
            <a:r>
              <a:rPr lang="cs-CZ" dirty="0"/>
              <a:t>schůzích župního zastupitelstva svěřit některému členovi župního výboru </a:t>
            </a:r>
            <a:r>
              <a:rPr lang="cs-CZ" dirty="0" smtClean="0"/>
              <a:t>nebo některému </a:t>
            </a:r>
            <a:r>
              <a:rPr lang="cs-CZ" dirty="0"/>
              <a:t>úředníkovi župního úřadu. Schůze župního zastupitelstva měly být ze zákona veřejné</a:t>
            </a:r>
            <a:r>
              <a:rPr lang="cs-CZ" dirty="0" smtClean="0"/>
              <a:t>. </a:t>
            </a:r>
            <a:r>
              <a:rPr lang="cs-CZ" dirty="0"/>
              <a:t>Každé  župní zastupitelstvo mělo volit ze svých řad na volební období stálý župní výbor o 8 členech </a:t>
            </a:r>
            <a:r>
              <a:rPr lang="cs-CZ" dirty="0" smtClean="0"/>
              <a:t>a </a:t>
            </a:r>
            <a:r>
              <a:rPr lang="cs-CZ" dirty="0"/>
              <a:t>8 </a:t>
            </a:r>
            <a:r>
              <a:rPr lang="cs-CZ" dirty="0" smtClean="0"/>
              <a:t>náhradnících.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4365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548680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</a:t>
            </a:r>
            <a:r>
              <a:rPr lang="cs-CZ" sz="2400" b="1" dirty="0" smtClean="0"/>
              <a:t>republiky</a:t>
            </a:r>
          </a:p>
          <a:p>
            <a:endParaRPr lang="cs-CZ" b="1" dirty="0"/>
          </a:p>
          <a:p>
            <a:r>
              <a:rPr lang="cs-CZ" dirty="0"/>
              <a:t>Působnost župního zastupitelstva byla zákonem vymezena jako:</a:t>
            </a:r>
          </a:p>
          <a:p>
            <a:pPr lvl="0"/>
            <a:endParaRPr lang="cs-CZ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působnost </a:t>
            </a:r>
            <a:r>
              <a:rPr lang="cs-CZ" dirty="0"/>
              <a:t>hospodářská a správní</a:t>
            </a:r>
            <a:r>
              <a:rPr lang="cs-CZ" dirty="0" smtClean="0"/>
              <a:t>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působnost </a:t>
            </a:r>
            <a:r>
              <a:rPr lang="cs-CZ" dirty="0"/>
              <a:t>normotvorná,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působnost ve správním soudnictví,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cs-CZ" dirty="0"/>
              <a:t>působnost poradní.</a:t>
            </a:r>
          </a:p>
          <a:p>
            <a:endParaRPr lang="cs-CZ" b="1" dirty="0"/>
          </a:p>
          <a:p>
            <a:pPr algn="just"/>
            <a:r>
              <a:rPr lang="cs-CZ" dirty="0"/>
              <a:t>Úkoly, které by přesahovaly potřeby jednotlivých žup, dotýkající se více žup, ovšem nikoli celostátního významu, měly být podle zákona zajišťovány obligatorními sdruženími žup – tzv. </a:t>
            </a:r>
            <a:r>
              <a:rPr lang="cs-CZ" b="1" dirty="0"/>
              <a:t>zemskými župními svazy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pPr algn="just"/>
            <a:r>
              <a:rPr lang="cs-CZ" dirty="0"/>
              <a:t>Podle zákona (část prvá, čl. 2) vlastní realizace župního zřízení záležela výlučně                         na rozhodnutí vlády, když bylo výslovně uvedeno, že „vládním nařízením bude ustanoveno, kterým dnem a které úřady okresní a župní zahájí svou činnost.“ Župní zřízení založené zákonem č. 126/1920 Sb., o zřízení župních a okresních úřadů v republice Československé, </a:t>
            </a:r>
            <a:r>
              <a:rPr lang="cs-CZ" dirty="0" smtClean="0"/>
              <a:t>se </a:t>
            </a:r>
            <a:r>
              <a:rPr lang="cs-CZ" dirty="0"/>
              <a:t>tak v Čechách, na Moravě a ve Slezsku nerealizovalo. </a:t>
            </a:r>
          </a:p>
        </p:txBody>
      </p:sp>
    </p:spTree>
    <p:extLst>
      <p:ext uri="{BB962C8B-B14F-4D97-AF65-F5344CB8AC3E}">
        <p14:creationId xmlns:p14="http://schemas.microsoft.com/office/powerpoint/2010/main" val="5818509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92696"/>
            <a:ext cx="842493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</a:t>
            </a:r>
            <a:r>
              <a:rPr lang="cs-CZ" sz="2400" b="1" dirty="0" smtClean="0"/>
              <a:t>republiky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V</a:t>
            </a:r>
            <a:r>
              <a:rPr lang="cs-CZ" dirty="0"/>
              <a:t> roce 1927 bylo definitivně negováno župní zřízení </a:t>
            </a:r>
            <a:r>
              <a:rPr lang="cs-CZ" dirty="0" smtClean="0"/>
              <a:t>a </a:t>
            </a:r>
            <a:r>
              <a:rPr lang="cs-CZ" dirty="0"/>
              <a:t>obnoven </a:t>
            </a:r>
            <a:r>
              <a:rPr lang="cs-CZ" b="1" dirty="0"/>
              <a:t>zemský princip</a:t>
            </a:r>
            <a:r>
              <a:rPr lang="cs-CZ" dirty="0"/>
              <a:t>. K tomu došlo na základě zákona č. 125/1927 Sb., o organizaci politické správy. Základem administrativního rozdělení republiky se staly </a:t>
            </a:r>
            <a:r>
              <a:rPr lang="cs-CZ" b="1" dirty="0"/>
              <a:t>země</a:t>
            </a:r>
            <a:r>
              <a:rPr lang="cs-CZ" dirty="0"/>
              <a:t>, které </a:t>
            </a:r>
            <a:r>
              <a:rPr lang="cs-CZ" b="1" dirty="0"/>
              <a:t>byly zřízeny celkem 4 – Česká, Moravskoslezská, Slovenská a Podkarpatoruská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V</a:t>
            </a:r>
            <a:r>
              <a:rPr lang="cs-CZ" dirty="0"/>
              <a:t> každém správním obvodu bylo zřízeno </a:t>
            </a:r>
            <a:r>
              <a:rPr lang="cs-CZ" b="1" dirty="0"/>
              <a:t>zemské zastupitelstvo</a:t>
            </a:r>
            <a:r>
              <a:rPr lang="cs-CZ" dirty="0"/>
              <a:t>. Dvě třetiny členů zemského zastupitelstva byly voleny a jedna třetina jmenována vládou z řad tzv. odborníků. Předsedou zemského zastupitelstva byl </a:t>
            </a:r>
            <a:r>
              <a:rPr lang="cs-CZ" b="1" dirty="0"/>
              <a:t>zemský prezident</a:t>
            </a:r>
            <a:r>
              <a:rPr lang="cs-CZ" dirty="0"/>
              <a:t>, který měl oprávnění svěřit předsednictví </a:t>
            </a:r>
            <a:r>
              <a:rPr lang="cs-CZ" dirty="0" smtClean="0"/>
              <a:t>na </a:t>
            </a:r>
            <a:r>
              <a:rPr lang="cs-CZ" dirty="0"/>
              <a:t>schůzích viceprezidentovi nebo některému dalšímu členovi. Zemské zastupitelstvo volilo ze svých členů </a:t>
            </a:r>
            <a:r>
              <a:rPr lang="cs-CZ" b="1" dirty="0"/>
              <a:t>zemský výbor</a:t>
            </a:r>
            <a:r>
              <a:rPr lang="cs-CZ" dirty="0"/>
              <a:t>, jemuž rovněž předsedal zemský prezident nebo jeho zástupce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/>
              <a:t>Zemský prezident </a:t>
            </a:r>
            <a:r>
              <a:rPr lang="cs-CZ" dirty="0"/>
              <a:t>byl v souladu se zákonem přednostou zemského úřadu a z toho titulu měl tedy postavení státního úředníka. Podstatně však zasahoval i do činnosti samosprávných orgánů země tím, že organizoval práci zemského výboru i zastupitelstva a jednal jménem samosprávy navenek. Zemská zastupitelstva byla rozpuštěna protektorátní vládou v dubnu 1940.</a:t>
            </a:r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0103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620688"/>
            <a:ext cx="835292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Antické Řecko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Antickou městskou obec </a:t>
            </a:r>
            <a:r>
              <a:rPr lang="cs-CZ" b="1" dirty="0"/>
              <a:t>„polis“</a:t>
            </a:r>
            <a:r>
              <a:rPr lang="cs-CZ" dirty="0"/>
              <a:t> lze považovat za jeden z nejdůležitějších přínosů starověkého Řecka pro rozvoj evropské státnosti, práva ale i kultury. Správa polis představuje nejstarší evropský model nebyrokratické veřejné správy. </a:t>
            </a:r>
            <a:endParaRPr lang="cs-CZ" dirty="0" smtClean="0"/>
          </a:p>
          <a:p>
            <a:pPr algn="just"/>
            <a:endParaRPr lang="cs-CZ" sz="1000" b="1" dirty="0"/>
          </a:p>
          <a:p>
            <a:pPr algn="just"/>
            <a:r>
              <a:rPr lang="cs-CZ" dirty="0" smtClean="0"/>
              <a:t>Podle </a:t>
            </a:r>
            <a:r>
              <a:rPr lang="cs-CZ" b="1" dirty="0" smtClean="0"/>
              <a:t>Aristotela</a:t>
            </a:r>
            <a:r>
              <a:rPr lang="cs-CZ" dirty="0" smtClean="0"/>
              <a:t> (kniha „Politika“) – polis je stát</a:t>
            </a:r>
            <a:r>
              <a:rPr lang="cs-CZ" dirty="0"/>
              <a:t>, jako společenství rovnoprávných občanů, jehož základními součástmi jsou vojsko, vládní orgán a soud. Jedině ozbrojení občané jsou v tomto pojetí schopni garantovat ústavu, přičemž nejvýznamnější správní úřady a soudy by měly být otevřeny těm starším občanům, kteří již ztratí schopnost bojovat a jsou rozumnější než ostatní. </a:t>
            </a:r>
            <a:r>
              <a:rPr lang="cs-CZ" dirty="0" smtClean="0"/>
              <a:t>Veřejná </a:t>
            </a:r>
            <a:r>
              <a:rPr lang="cs-CZ" dirty="0"/>
              <a:t>moc nesmí být bezprostředně spojována s občany, kteří ji vykonávají, ale se státem a jeho jednotlivými částmi. Důležitější je kvalita systému veřejné moci a nikoliv kvalita vykonavatelů moci – soudců, radních či úředníků. Podle Aristotela má zákon, všude tam kde existuje, absolutní přednost před úředním a soudním uvážením. </a:t>
            </a:r>
            <a:endParaRPr lang="cs-CZ" dirty="0" smtClean="0"/>
          </a:p>
          <a:p>
            <a:pPr algn="just"/>
            <a:r>
              <a:rPr lang="cs-CZ" b="1" i="1" dirty="0" smtClean="0"/>
              <a:t>Rozhodující jsou správné zákony, neboť monokratické a kolegiální úřady mají rozhodovat jen o tom, co zákony nemohou upravit.</a:t>
            </a:r>
            <a:r>
              <a:rPr lang="cs-CZ" dirty="0" smtClean="0"/>
              <a:t> Vzhledem k tomu, že zákony klasických řeckých „polis“ vznikaly především jako rozhodnutí o jednotlivých velmi konkrétních problémech, bývá Aristotelova myšlenka  chápána jako deregulační výzva a varování před velkým množstvím zákonů.</a:t>
            </a:r>
            <a:endParaRPr lang="cs-CZ" b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696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</a:t>
            </a:r>
          </a:p>
          <a:p>
            <a:r>
              <a:rPr lang="cs-CZ" dirty="0" smtClean="0"/>
              <a:t>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8092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republiky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Zákon rozlišoval </a:t>
            </a:r>
            <a:r>
              <a:rPr lang="cs-CZ" b="1" dirty="0" smtClean="0"/>
              <a:t>4 druhy působnosti zemských zastupitelstev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ospodářskou a správní,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ormotvornou,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ůsobnost ve správním soudnictví,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oradní.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Zemský úřad </a:t>
            </a:r>
            <a:r>
              <a:rPr lang="cs-CZ" dirty="0" smtClean="0"/>
              <a:t>byl orgánem druhé instance, v rámci čehož mu byly především podřízeny okresní úřady, nad kterými vykonával dozor.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Nižšími správními jednotkami se stala </a:t>
            </a:r>
            <a:r>
              <a:rPr lang="cs-CZ" b="1" dirty="0" smtClean="0"/>
              <a:t>okresní hejtmanství </a:t>
            </a:r>
            <a:r>
              <a:rPr lang="cs-CZ" dirty="0" smtClean="0"/>
              <a:t>v čele s </a:t>
            </a:r>
            <a:r>
              <a:rPr lang="cs-CZ" b="1" dirty="0" smtClean="0"/>
              <a:t>okresními hejtmany </a:t>
            </a:r>
            <a:r>
              <a:rPr lang="cs-CZ" dirty="0" smtClean="0"/>
              <a:t>-  jejichž obvody a sídla určila vláda nařízením. Samosprávu v okresech představovala </a:t>
            </a:r>
            <a:r>
              <a:rPr lang="cs-CZ" b="1" dirty="0" smtClean="0"/>
              <a:t>okresní zastupitelstva</a:t>
            </a:r>
            <a:r>
              <a:rPr lang="cs-CZ" dirty="0" smtClean="0"/>
              <a:t> – dvě třetiny byly voleny, jedna třetina jmenována ministrem vnitra. Okresní zastupitelstvo si volilo 8 členný </a:t>
            </a:r>
            <a:r>
              <a:rPr lang="cs-CZ" b="1" dirty="0" smtClean="0"/>
              <a:t>okresní výbor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390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3529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republiky</a:t>
            </a:r>
          </a:p>
          <a:p>
            <a:endParaRPr lang="cs-CZ" dirty="0" smtClean="0"/>
          </a:p>
          <a:p>
            <a:pPr algn="just"/>
            <a:r>
              <a:rPr lang="cs-CZ" dirty="0"/>
              <a:t>Poválečný vývoj směřující k postupné rezignaci na myšlenku oddělení státní správy                         a samosprávy byl založen ústavním dekretem prezidenta republiky č. 18/1944 Úř. věst. čsl., </a:t>
            </a:r>
            <a:r>
              <a:rPr lang="cs-CZ" dirty="0" smtClean="0"/>
              <a:t>na </a:t>
            </a:r>
            <a:r>
              <a:rPr lang="cs-CZ" dirty="0"/>
              <a:t>základě kterého byly vytvořeny místní, okresní a zemské národní výbory „jakožto prozatímní orgány veřejné správy ve všech jejich obvodech</a:t>
            </a:r>
            <a:r>
              <a:rPr lang="cs-CZ" dirty="0" smtClean="0"/>
              <a:t>.“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Ústava Československé republiky z 9. května 1948</a:t>
            </a:r>
            <a:r>
              <a:rPr lang="cs-CZ" dirty="0"/>
              <a:t> vydaná ústavním zákonem                   č. 150/1948 Sb. zrušila dosavadní systém zemí a nahradila je kraji, resp. zemské národní výbory nahradila krajskými národními výbory. V čl. X. tato první komunistická ústava stanovila, že </a:t>
            </a:r>
            <a:r>
              <a:rPr lang="cs-CZ" b="1" i="1" dirty="0"/>
              <a:t>nositelem a vykonavatelem státní moci v obcích, </a:t>
            </a:r>
            <a:r>
              <a:rPr lang="cs-CZ" b="1" i="1" dirty="0" smtClean="0"/>
              <a:t>okresech  </a:t>
            </a:r>
            <a:r>
              <a:rPr lang="cs-CZ" b="1" i="1" dirty="0"/>
              <a:t>a krajích a strážcem práv a svobod lidu jsou národní výbory</a:t>
            </a:r>
            <a:r>
              <a:rPr lang="cs-CZ" dirty="0"/>
              <a:t>. Už z této definice, je zřejmé, že ústava kladla důraz na roli národních výborů jako vykonavatelů státní moci, aniž by fakticky připouštěla jakoukoliv jejich samosprávnou roli. V ustanovení § 167 ústava výslovně zakotvila, </a:t>
            </a:r>
            <a:r>
              <a:rPr lang="cs-CZ" dirty="0" smtClean="0"/>
              <a:t>že </a:t>
            </a:r>
            <a:r>
              <a:rPr lang="cs-CZ" b="1" dirty="0"/>
              <a:t>správní soustava republiky je založena na krajském zřízení</a:t>
            </a:r>
            <a:r>
              <a:rPr lang="cs-CZ" dirty="0"/>
              <a:t>, přičemž </a:t>
            </a:r>
            <a:r>
              <a:rPr lang="cs-CZ" b="1" dirty="0"/>
              <a:t>kraje se dělí na okresy a okresy na obce</a:t>
            </a:r>
            <a:r>
              <a:rPr lang="cs-CZ" dirty="0"/>
              <a:t>. 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3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620688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republiky</a:t>
            </a:r>
          </a:p>
          <a:p>
            <a:endParaRPr lang="cs-CZ" dirty="0" smtClean="0"/>
          </a:p>
          <a:p>
            <a:pPr algn="just"/>
            <a:r>
              <a:rPr lang="cs-CZ" dirty="0"/>
              <a:t>Dne 21. prosince 1948 byl vydán zákon č. 280/1948 Sb., o krajském zřízení,                                                                          kterým bylo v českých zemích (v Čechách, na Moravě a ve Slezsku) zřízeno celkem 13 krajů. Sídla krajských národních výborů dle přílohy k zákonu byla totožná se sídly dnešních samosprávných krajů. Oproti současnému stavu byla Praha a území dnešního Středočeského kraje součástí Kraje pražského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Počet členů krajských národních výborů byl stanoven ve vazbě na počet obyvatel kraje v rozmezí 36 – 72. Výkonnými složkami krajských národních výborů byli rada, předseda (jeho náměstkové), referenti a komise.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Zákonem č. 13/1954 Sb., o národních výborech, byl zákon č. 280/1948 Sb.,                       o krajském zřízení, ve znění pozdějších předpisů, zrušen. Soustava krajů však nadále zůstala zachována na principech vycházejících z předchozího krajského zřízení. Zákon výslovně stanovil, že </a:t>
            </a:r>
            <a:r>
              <a:rPr lang="cs-CZ" b="1" dirty="0"/>
              <a:t>území Československé republiky se dělí na kraje, kraje se dělí na okresy a okresy se dělí na obce</a:t>
            </a:r>
            <a:r>
              <a:rPr lang="cs-CZ" dirty="0"/>
              <a:t>. Dosavadní uspořádání územních obvodů se tímto zákonem nezměnilo. </a:t>
            </a:r>
          </a:p>
          <a:p>
            <a:pPr algn="just"/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919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8092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1000" dirty="0"/>
          </a:p>
          <a:p>
            <a:pPr algn="just"/>
            <a:r>
              <a:rPr lang="cs-CZ" dirty="0" smtClean="0"/>
              <a:t>Základním </a:t>
            </a:r>
            <a:r>
              <a:rPr lang="cs-CZ" dirty="0"/>
              <a:t>úkolem národních výborů (zcela odpovídajícím době vzniku zákona) bylo budovat a upevňovat podle směrnic vlády ve městech i na vesnicích socialistický řád a pečovat všestranně o blaho člověka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Původních </a:t>
            </a:r>
            <a:r>
              <a:rPr lang="cs-CZ" b="1" dirty="0"/>
              <a:t>13 českých krajů </a:t>
            </a:r>
            <a:r>
              <a:rPr lang="cs-CZ" dirty="0"/>
              <a:t>vytvořených na základě zákona č. 280/1948 Sb.,                    o krajském zřízení, ve znění pozdějších předpisů, bylo zákonem č. 36/1960 Sb., o územním členění státu, </a:t>
            </a:r>
            <a:r>
              <a:rPr lang="cs-CZ" b="1" dirty="0"/>
              <a:t>sloučeno do 7 krajů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Místní národní výbory </a:t>
            </a:r>
            <a:r>
              <a:rPr lang="cs-CZ" dirty="0" smtClean="0"/>
              <a:t>působící na úrovni obcí měly „</a:t>
            </a:r>
            <a:r>
              <a:rPr lang="cs-CZ" b="1" i="1" dirty="0" smtClean="0"/>
              <a:t>vytvářet podmínky pro uspokojování oprávněných potřeb a zájmů občanů, podmínky zdravého způsobu života a práce v obci, organizovat výstavbu obce, pečovat o její zvelebování a vzhled, rozvíjet kulturní a společenský život a chránit veřejný pořádek a práva občanů.</a:t>
            </a:r>
            <a:r>
              <a:rPr lang="cs-CZ" dirty="0" smtClean="0"/>
              <a:t>“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</a:t>
            </a:r>
            <a:r>
              <a:rPr lang="cs-CZ" dirty="0"/>
              <a:t> právní úpravě v tomto období jednoznačně převažovalo vnímání krajských národních výborů (a vlastně národních výborů obecně) jako prodloužené ruky státu (resp. strany) v regionech. Přestože zákon č. 69/1967 Sb., o národních výborech, zavedl pojem </a:t>
            </a:r>
            <a:r>
              <a:rPr lang="cs-CZ" b="1" i="1" dirty="0"/>
              <a:t>„samostatná působnost národního výboru“</a:t>
            </a:r>
            <a:r>
              <a:rPr lang="cs-CZ" dirty="0"/>
              <a:t>, o samosprávě v pravém slova smyslu nemohla být v nedemokratickém politickém systému ani řeč. </a:t>
            </a:r>
          </a:p>
        </p:txBody>
      </p:sp>
    </p:spTree>
    <p:extLst>
      <p:ext uri="{BB962C8B-B14F-4D97-AF65-F5344CB8AC3E}">
        <p14:creationId xmlns:p14="http://schemas.microsoft.com/office/powerpoint/2010/main" val="1984258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3529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republiky</a:t>
            </a:r>
          </a:p>
          <a:p>
            <a:endParaRPr lang="cs-CZ" sz="1000" dirty="0" smtClean="0"/>
          </a:p>
          <a:p>
            <a:pPr algn="just"/>
            <a:r>
              <a:rPr lang="cs-CZ" dirty="0"/>
              <a:t>Institut národních výborů typický pro českou (resp. československou) veřejnou správu po celé poválečné období byl překonán teprve v souvislosti s širokými společenskými                        a </a:t>
            </a:r>
            <a:r>
              <a:rPr lang="cs-CZ" dirty="0" smtClean="0"/>
              <a:t>politickými </a:t>
            </a:r>
            <a:r>
              <a:rPr lang="cs-CZ" dirty="0"/>
              <a:t>změnami na konci 80. let 20. století.</a:t>
            </a:r>
          </a:p>
          <a:p>
            <a:endParaRPr lang="cs-CZ" sz="1000" dirty="0" smtClean="0"/>
          </a:p>
          <a:p>
            <a:pPr algn="just"/>
            <a:r>
              <a:rPr lang="cs-CZ" dirty="0"/>
              <a:t>Právní základ obnovení faktické územní samosprávy položilo dne 18. července 1990 Federální shromáždění </a:t>
            </a:r>
            <a:r>
              <a:rPr lang="cs-CZ" dirty="0" smtClean="0"/>
              <a:t>ČSFR </a:t>
            </a:r>
            <a:r>
              <a:rPr lang="cs-CZ" dirty="0"/>
              <a:t>přijetím ústavního zákona  č. 294/1990 Sb., kterým se mění a doplňuje ústavní zákon č. 100/1960 Sb., Ústava Československé socialistické republiky, a ústavní zákon č. 143/1968 Sb., o československé federaci, a kterým se zkracuje volební období národních výborů. Hlava sedmá novelizované ústavy s názvem </a:t>
            </a:r>
            <a:r>
              <a:rPr lang="cs-CZ" b="1" i="1" dirty="0"/>
              <a:t>„Místní samospráva“</a:t>
            </a:r>
            <a:r>
              <a:rPr lang="cs-CZ" dirty="0"/>
              <a:t> se vrátila k tradičnímu </a:t>
            </a:r>
            <a:r>
              <a:rPr lang="cs-CZ" dirty="0" smtClean="0"/>
              <a:t>konstatování</a:t>
            </a:r>
            <a:r>
              <a:rPr lang="cs-CZ" dirty="0"/>
              <a:t>, že </a:t>
            </a:r>
            <a:r>
              <a:rPr lang="cs-CZ" b="1" i="1" dirty="0"/>
              <a:t>„základem místní samosprávy je obec“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stanovila základní principy fungování obecní samosprávy. Bezprostředně po ústavním zakotvení obecní samosprávy přijala </a:t>
            </a:r>
            <a:r>
              <a:rPr lang="cs-CZ" dirty="0" smtClean="0"/>
              <a:t>ČNR </a:t>
            </a:r>
            <a:r>
              <a:rPr lang="cs-CZ" dirty="0"/>
              <a:t>dne 4. září 1990 zákon č. 367/1990 Sb., o obcích (obecní zřízení), který nabyl účinnosti dne 24. listopadu 1990 a přinesl detailní právní úpravu činnosti obce a jejích orgánů. </a:t>
            </a:r>
            <a:endParaRPr lang="cs-CZ" dirty="0" smtClean="0"/>
          </a:p>
          <a:p>
            <a:pPr algn="just"/>
            <a:endParaRPr lang="cs-CZ" sz="1000" dirty="0"/>
          </a:p>
          <a:p>
            <a:pPr algn="just"/>
            <a:r>
              <a:rPr lang="cs-CZ" dirty="0"/>
              <a:t>Působnost národních výborů byla na základě nové právní úpravy přenesena                    buď na obce, nebo na okresní úřady představující nové státní orgány v okrese,                          nebo na ústřední orgány. Některé dosavadní působnosti národních výborů byly zrušeny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6147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476672"/>
            <a:ext cx="83529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</a:t>
            </a:r>
            <a:r>
              <a:rPr lang="cs-CZ" sz="2400" b="1" dirty="0" smtClean="0"/>
              <a:t>republiky</a:t>
            </a:r>
          </a:p>
          <a:p>
            <a:endParaRPr lang="cs-CZ" b="1" dirty="0"/>
          </a:p>
          <a:p>
            <a:pPr algn="just"/>
            <a:r>
              <a:rPr lang="cs-CZ" b="1" dirty="0" smtClean="0"/>
              <a:t>Okresní </a:t>
            </a:r>
            <a:r>
              <a:rPr lang="cs-CZ" b="1" dirty="0"/>
              <a:t>úřady</a:t>
            </a:r>
            <a:r>
              <a:rPr lang="cs-CZ" dirty="0"/>
              <a:t> byly zřízeny zákonem </a:t>
            </a:r>
            <a:r>
              <a:rPr lang="cs-CZ" dirty="0" smtClean="0"/>
              <a:t>ČNR </a:t>
            </a:r>
            <a:r>
              <a:rPr lang="cs-CZ" dirty="0"/>
              <a:t>ze dne 9. října 1990 </a:t>
            </a:r>
            <a:r>
              <a:rPr lang="cs-CZ" dirty="0" smtClean="0"/>
              <a:t>č</a:t>
            </a:r>
            <a:r>
              <a:rPr lang="cs-CZ" dirty="0"/>
              <a:t>. 425/1990 Sb., o okresních úřadech, úpravě jejich působnosti a o některých dalších opatřeních s tím souvisejících, který vešel v účinnost současně s obecním zřízením </a:t>
            </a:r>
            <a:r>
              <a:rPr lang="cs-CZ" dirty="0" smtClean="0"/>
              <a:t>dne 24</a:t>
            </a:r>
            <a:r>
              <a:rPr lang="cs-CZ" dirty="0"/>
              <a:t>. listopadu 1990. Okresní úřady byly definovány jako </a:t>
            </a:r>
            <a:r>
              <a:rPr lang="cs-CZ" b="1" dirty="0"/>
              <a:t>správní úřady, které vykonávají státní správu ve svých územních obvodech</a:t>
            </a:r>
            <a:r>
              <a:rPr lang="cs-CZ" dirty="0"/>
              <a:t>. Okresní úřady představovaly jakousi do území prodlouženou ruku státu a s principem územní samosprávy neměly v podstatě nic společného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Ústava </a:t>
            </a:r>
            <a:r>
              <a:rPr lang="cs-CZ" dirty="0"/>
              <a:t>České republiky </a:t>
            </a:r>
            <a:r>
              <a:rPr lang="cs-CZ" dirty="0" smtClean="0"/>
              <a:t>vydaná ČNR </a:t>
            </a:r>
            <a:r>
              <a:rPr lang="cs-CZ" dirty="0"/>
              <a:t>dne 16. prosince 1992 pod číslem 1/1993 Sb., </a:t>
            </a:r>
            <a:r>
              <a:rPr lang="cs-CZ" dirty="0" smtClean="0"/>
              <a:t> </a:t>
            </a:r>
            <a:r>
              <a:rPr lang="cs-CZ" dirty="0"/>
              <a:t>výslovně předpokládala </a:t>
            </a:r>
            <a:r>
              <a:rPr lang="cs-CZ" b="1" dirty="0"/>
              <a:t>vznik zemí nebo krajů </a:t>
            </a:r>
            <a:r>
              <a:rPr lang="cs-CZ" dirty="0"/>
              <a:t>a ponechala tak prostor budoucímu rozhodnutí, zda bude realizováno krajské nebo zemské zřízení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Ústavním zákonem ze dne 3. prosince 1997 č. 347/1997 Sb., </a:t>
            </a:r>
            <a:r>
              <a:rPr lang="cs-CZ" dirty="0" smtClean="0"/>
              <a:t>o </a:t>
            </a:r>
            <a:r>
              <a:rPr lang="cs-CZ" dirty="0"/>
              <a:t>vytvoření vyšších územních samosprávných celků a o změně ústavního zákona </a:t>
            </a:r>
            <a:r>
              <a:rPr lang="cs-CZ" dirty="0" smtClean="0"/>
              <a:t>ČNR </a:t>
            </a:r>
            <a:r>
              <a:rPr lang="cs-CZ" dirty="0"/>
              <a:t>č. 1/1993 Sb., Ústava České republiky, bylo vytvořeno celkem </a:t>
            </a:r>
            <a:r>
              <a:rPr lang="cs-CZ" b="1" dirty="0"/>
              <a:t>14 vyšších územních samosprávných </a:t>
            </a:r>
            <a:r>
              <a:rPr lang="cs-CZ" b="1" dirty="0" smtClean="0"/>
              <a:t>celků</a:t>
            </a:r>
            <a:r>
              <a:rPr lang="cs-CZ" dirty="0" smtClean="0"/>
              <a:t>. Územně byly vymezeny </a:t>
            </a:r>
            <a:r>
              <a:rPr lang="cs-CZ" dirty="0"/>
              <a:t>na základě existujících okresů vytvořených zákonem  č. 36/1960 Sb., o územním členění  státu, ve  znění  pozdějších předpisů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0432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</a:t>
            </a:r>
          </a:p>
          <a:p>
            <a:r>
              <a:rPr lang="cs-CZ" dirty="0" smtClean="0"/>
              <a:t> 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92696"/>
            <a:ext cx="842493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Vývoj veřejné správy na území České republiky</a:t>
            </a:r>
          </a:p>
          <a:p>
            <a:endParaRPr lang="cs-CZ" sz="1000" dirty="0" smtClean="0"/>
          </a:p>
          <a:p>
            <a:pPr algn="just"/>
            <a:r>
              <a:rPr lang="cs-CZ" dirty="0"/>
              <a:t>Samotné vytvoření krajů </a:t>
            </a:r>
            <a:r>
              <a:rPr lang="cs-CZ" dirty="0" smtClean="0"/>
              <a:t>ústavním zákonem ještě </a:t>
            </a:r>
            <a:r>
              <a:rPr lang="cs-CZ" dirty="0"/>
              <a:t>neznamenalo jejich faktický vznik jako fungujících právnických osob (veřejnoprávních korporací). Naprosto nebyla řešena otázka role krajů v systému veřejné správy, jejich kompetencí ani soustavy jejich orgánů. Jediným orgánem kraje zmíněným v právní úpravě bylo v Ústavě České republiky výslovně uvedené zastupitelstvo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Teprve v roce 2000 pak byly Poslaneckou sněmovnou schváleny jednotlivé zákony směřující zcela konkrétně k naplnění ústavního zákona o vytvoření vyšších územních samosprávných celků a k realizaci tzv. </a:t>
            </a:r>
            <a:r>
              <a:rPr lang="cs-CZ" b="1" dirty="0"/>
              <a:t>první fáze reformy veřejné správy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endParaRPr lang="cs-CZ" sz="1000" dirty="0"/>
          </a:p>
          <a:p>
            <a:pPr algn="just"/>
            <a:r>
              <a:rPr lang="cs-CZ" dirty="0"/>
              <a:t>Tímto „balíkem“ zákonů byly položeny základy pro skutečné vytvoření krajů jako vyšších územních samosprávných celků se zcela konkrétními kompetencemi a rovněž s jednoznačným vymezením orgánů kraje včetně hejtmana</a:t>
            </a:r>
            <a:r>
              <a:rPr lang="cs-CZ" dirty="0" smtClean="0"/>
              <a:t>. Kraje pak fakticky vznikly ke dni prvních voleb do zastupitelstev krajů 12. listopadu 2000 a své funkce začaly plnit od 1. 1. 2001.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K 31. 12. 2002 došlo ke zrušení okresních úřadů a převedení jejich kompetenci částečně na kraje a částečně na obce - tj. </a:t>
            </a:r>
            <a:r>
              <a:rPr lang="cs-CZ" b="1" dirty="0" smtClean="0"/>
              <a:t>2. fáze reformy veřejné správy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5565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27</a:t>
            </a:fld>
            <a:endParaRPr lang="cs-CZ" dirty="0"/>
          </a:p>
        </p:txBody>
      </p:sp>
      <p:pic>
        <p:nvPicPr>
          <p:cNvPr id="1026" name="Picture 2" descr="Adolf Kaufma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944" y="404665"/>
            <a:ext cx="6369521" cy="424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42944" y="5445224"/>
            <a:ext cx="63695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Děkuji za pozornost </a:t>
            </a:r>
            <a:r>
              <a:rPr lang="cs-CZ" sz="2400" b="1" dirty="0">
                <a:sym typeface="Wingdings" panose="05000000000000000000" pitchFamily="2" charset="2"/>
              </a:rPr>
              <a:t> </a:t>
            </a:r>
            <a:endParaRPr lang="cs-CZ" sz="2400" b="1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32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32656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Starověký Řím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Římské právo </a:t>
            </a:r>
            <a:r>
              <a:rPr lang="cs-CZ" dirty="0"/>
              <a:t>je právním systémem doposud studovaným na universitách, mnohé živé právní instituty mají svůj základ právě v historickém římském právu nebo vznikly jeho postupnou recepcí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Z historických důvodů je dnes mnohem římské administrativní právo mnohem méně známé než římské právo civilní. Z hlediska historického vývoje veřejné správy je římské právo zajímavé mj. tím, že zde </a:t>
            </a:r>
            <a:r>
              <a:rPr lang="cs-CZ" b="1" i="1" dirty="0" smtClean="0"/>
              <a:t>poprvé výrazně formulují podobu veřejné </a:t>
            </a:r>
            <a:r>
              <a:rPr lang="cs-CZ" b="1" i="1" dirty="0"/>
              <a:t>správy právníci</a:t>
            </a:r>
            <a:r>
              <a:rPr lang="cs-CZ" dirty="0"/>
              <a:t>. Za republikánské epochy byly některé úkoly svěřeny přímo právníkům, za principátu zavedeny konzultace, bez kterých se </a:t>
            </a:r>
            <a:r>
              <a:rPr lang="cs-CZ" dirty="0" smtClean="0"/>
              <a:t>veřejná </a:t>
            </a:r>
            <a:r>
              <a:rPr lang="cs-CZ" dirty="0"/>
              <a:t>správa neobešla. Císařská římská administrativa zavedla úřednickou nomenklaturu, jako </a:t>
            </a:r>
            <a:r>
              <a:rPr lang="cs-CZ" b="1" dirty="0"/>
              <a:t>první evropský propracovaný byrokratický systém moci a správy</a:t>
            </a:r>
            <a:r>
              <a:rPr lang="cs-CZ" dirty="0"/>
              <a:t>. Za císaře Traina vyhlásila jeho exekutiva velice moderní a do jisté míry současnou </a:t>
            </a:r>
            <a:r>
              <a:rPr lang="cs-CZ" b="1" dirty="0"/>
              <a:t>koncepci veřejné služby společnosti</a:t>
            </a:r>
            <a:r>
              <a:rPr lang="cs-CZ" dirty="0"/>
              <a:t>, byla zavedena </a:t>
            </a:r>
            <a:r>
              <a:rPr lang="cs-CZ" b="1" dirty="0"/>
              <a:t>úřednická nomenklatura </a:t>
            </a:r>
            <a:r>
              <a:rPr lang="cs-CZ" dirty="0"/>
              <a:t>a </a:t>
            </a:r>
            <a:r>
              <a:rPr lang="cs-CZ" b="1" dirty="0"/>
              <a:t>kariérní řád</a:t>
            </a:r>
            <a:r>
              <a:rPr lang="cs-CZ" dirty="0" smtClean="0"/>
              <a:t>.</a:t>
            </a:r>
          </a:p>
          <a:p>
            <a:pPr algn="just"/>
            <a:r>
              <a:rPr lang="cs-CZ" dirty="0"/>
              <a:t>Narůstající obtíže Římské říše </a:t>
            </a:r>
            <a:r>
              <a:rPr lang="cs-CZ" dirty="0" smtClean="0"/>
              <a:t>na počátku nového věku způsobily </a:t>
            </a:r>
            <a:r>
              <a:rPr lang="cs-CZ" dirty="0"/>
              <a:t>postupné propojování vojenské a civilní veřejné služby. V takovém sytému postupně ztrácelo právo i právnický stav svůj vliv ve veřejné správě, narůstala korupce a veřejná služba se stala živností, kde bylo možné si kariérní postup i místo v úřednické nomenklatuře koupit za odstupné či úplatek.  </a:t>
            </a:r>
          </a:p>
        </p:txBody>
      </p:sp>
    </p:spTree>
    <p:extLst>
      <p:ext uri="{BB962C8B-B14F-4D97-AF65-F5344CB8AC3E}">
        <p14:creationId xmlns:p14="http://schemas.microsoft.com/office/powerpoint/2010/main" val="364346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76672"/>
            <a:ext cx="81369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Středověk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Evropské středověké státy a jejich veřejná správa jsou založeny na dvou pilířích – panském právu a panském společenství. </a:t>
            </a:r>
            <a:endParaRPr lang="cs-CZ" dirty="0" smtClean="0"/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Panské </a:t>
            </a:r>
            <a:r>
              <a:rPr lang="cs-CZ" b="1" dirty="0"/>
              <a:t>právo </a:t>
            </a:r>
            <a:r>
              <a:rPr lang="cs-CZ" dirty="0" smtClean="0"/>
              <a:t>= souhrn </a:t>
            </a:r>
            <a:r>
              <a:rPr lang="cs-CZ" dirty="0"/>
              <a:t>všech veřejných </a:t>
            </a:r>
            <a:r>
              <a:rPr lang="cs-CZ" dirty="0" smtClean="0"/>
              <a:t>pravomocí, všeobecná </a:t>
            </a:r>
            <a:r>
              <a:rPr lang="cs-CZ" dirty="0"/>
              <a:t>rozkazovací pravomoc, která se opírá o moc hospodářskou, vojenskou a </a:t>
            </a:r>
            <a:r>
              <a:rPr lang="cs-CZ" dirty="0" smtClean="0"/>
              <a:t>soudní; nejde ale jen o nadřízenost </a:t>
            </a:r>
            <a:r>
              <a:rPr lang="cs-CZ" dirty="0"/>
              <a:t>krále nad všemi ostatními v království, tedy vládu centrální, ale také </a:t>
            </a:r>
            <a:r>
              <a:rPr lang="cs-CZ" dirty="0" smtClean="0"/>
              <a:t>o panství </a:t>
            </a:r>
            <a:r>
              <a:rPr lang="cs-CZ" dirty="0"/>
              <a:t>měst nad předměstími, či </a:t>
            </a:r>
            <a:r>
              <a:rPr lang="cs-CZ" dirty="0" smtClean="0"/>
              <a:t>o moc </a:t>
            </a:r>
            <a:r>
              <a:rPr lang="cs-CZ" dirty="0"/>
              <a:t>lenních pánů na jimi svěřeném a spravovaném území. </a:t>
            </a:r>
            <a:endParaRPr lang="cs-CZ" dirty="0" smtClean="0"/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Panské </a:t>
            </a:r>
            <a:r>
              <a:rPr lang="cs-CZ" b="1" dirty="0"/>
              <a:t>společenství </a:t>
            </a:r>
            <a:r>
              <a:rPr lang="cs-CZ" dirty="0"/>
              <a:t>=</a:t>
            </a:r>
            <a:r>
              <a:rPr lang="cs-CZ" dirty="0" smtClean="0"/>
              <a:t> </a:t>
            </a:r>
            <a:r>
              <a:rPr lang="cs-CZ" dirty="0"/>
              <a:t>znamená, že téměř každý pán byl zároveň v pravomoci jiného pána, což vytvářelo charakteristický propletenec veřejných a soukromých </a:t>
            </a:r>
            <a:r>
              <a:rPr lang="cs-CZ" dirty="0" smtClean="0"/>
              <a:t>vztahů; základem </a:t>
            </a:r>
            <a:r>
              <a:rPr lang="cs-CZ" dirty="0"/>
              <a:t>společenské, politické i veřejnoprávní pyramidy je v podstatě osobní smlouva mezi pánem a vazalem</a:t>
            </a:r>
            <a:r>
              <a:rPr lang="cs-CZ" dirty="0" smtClean="0"/>
              <a:t>.</a:t>
            </a:r>
          </a:p>
          <a:p>
            <a:pPr algn="just"/>
            <a:endParaRPr lang="cs-CZ" sz="1000" b="1" dirty="0"/>
          </a:p>
          <a:p>
            <a:pPr algn="just"/>
            <a:r>
              <a:rPr lang="cs-CZ" dirty="0"/>
              <a:t>V ranně feudálním státě se začínají vytvářet zárodky vrchnostenské, patrimoniální správy. Z držby půdy vyplývalo základní právo držitele půdy požadovat po svých poddaných, aby na půdě pracovali a odváděli držiteli část výtěžku své práce. Vlastník půdy má nad poddanými správní, soudní i finanční moc. Stojí mezi státem a poddanými, je prostředníkem státní moci a zároveň v rozsahu mu svěřeném je její součástí.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19950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Novověk</a:t>
            </a:r>
          </a:p>
          <a:p>
            <a:endParaRPr lang="cs-CZ" b="1" dirty="0"/>
          </a:p>
          <a:p>
            <a:pPr algn="just"/>
            <a:r>
              <a:rPr lang="cs-CZ" dirty="0"/>
              <a:t>Na počátku novověku se vytvářejí dva hlavní směry ve vývoji evropské veřejné správy. Jedna navazuje na oligarchickou vládní a správní tradici, druhá vede přímo k absolutistickému státu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Renesanční státověda </a:t>
            </a:r>
            <a:r>
              <a:rPr lang="cs-CZ" dirty="0"/>
              <a:t>navazuje do jisté míry na antickou tradici, dalším znakem je vytváření centralizovaných absolutistických malých knížectví, která jsou náchylná k přejímání osvíceneckých racionálních reforem. Je to typické především pro italské a německé území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Naproti tomu se francouzská monarchie v 16. století stává </a:t>
            </a:r>
            <a:r>
              <a:rPr lang="cs-CZ" b="1" dirty="0"/>
              <a:t>prototypem administrativního státu</a:t>
            </a:r>
            <a:r>
              <a:rPr lang="cs-CZ" dirty="0"/>
              <a:t>. Autoritářská regulace hospodářské politiky je ztělesněna byrokratickým a centralizovaným aparátem a slouží zájmům státní pokladny. </a:t>
            </a:r>
            <a:r>
              <a:rPr lang="cs-CZ" b="1" dirty="0"/>
              <a:t>Absolutní monarchie</a:t>
            </a:r>
            <a:r>
              <a:rPr lang="cs-CZ" dirty="0"/>
              <a:t> vytvořila systém správy, vykonávající dohled nad městy, venkovskými obcemi. Úřady dohlížely na školství, veřejné práce a kontrolovaly finanční a daňovou správu.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19970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20688"/>
            <a:ext cx="83529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Novověk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Teorie a praxe absolutistické správy nalezla odezvu u kameralistů, kteří se zabývali obnovou jednotlivých německých států a státečků zničených třicetiletou válkou. Od počátku 18. století se tyto zkušenosti začínají uplatňovat v ambiciózním Prusku, které v té době experimentuje s Wohlfahrstaatem – myšlenkou </a:t>
            </a:r>
            <a:r>
              <a:rPr lang="cs-CZ" b="1" dirty="0"/>
              <a:t>policejního státu</a:t>
            </a:r>
            <a:r>
              <a:rPr lang="cs-CZ" dirty="0"/>
              <a:t>. Pruský král Fridrich Vilém I. je zaujat pro ideu přesně a </a:t>
            </a:r>
            <a:r>
              <a:rPr lang="cs-CZ" dirty="0" smtClean="0"/>
              <a:t>rychle. </a:t>
            </a:r>
            <a:r>
              <a:rPr lang="cs-CZ" dirty="0"/>
              <a:t>Také pro tyto účely je provedena reforma povinného školního vzdělávání, </a:t>
            </a:r>
            <a:r>
              <a:rPr lang="cs-CZ" dirty="0"/>
              <a:t>fungující byrokratické </a:t>
            </a:r>
            <a:r>
              <a:rPr lang="cs-CZ" dirty="0" err="1"/>
              <a:t>mašinérieorganizováno</a:t>
            </a:r>
            <a:r>
              <a:rPr lang="cs-CZ" dirty="0"/>
              <a:t> </a:t>
            </a:r>
            <a:r>
              <a:rPr lang="cs-CZ" dirty="0"/>
              <a:t>školení úřednictva a vytvářena speciální učiliště pro vyšší státní úředníky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Klíčovým bodem </a:t>
            </a:r>
            <a:r>
              <a:rPr lang="cs-CZ" dirty="0" smtClean="0"/>
              <a:t>pro další </a:t>
            </a:r>
            <a:r>
              <a:rPr lang="cs-CZ" b="1" dirty="0" smtClean="0"/>
              <a:t>vývoj veřejné správy v Rakousku</a:t>
            </a:r>
            <a:r>
              <a:rPr lang="cs-CZ" dirty="0" smtClean="0"/>
              <a:t> je </a:t>
            </a:r>
            <a:r>
              <a:rPr lang="cs-CZ" dirty="0"/>
              <a:t>státní reforma Marie Terezie z roku 1749, kterou je vývoj veřejné správy nasměrován ze stavu decentralizovaného spojení různorodých zemí do podoby absolutistického unitárního státu. Osvícení, loajální a práva znalí státní úředníci měli postupně přebírat úkoly ze sféry dřívější patrimoniální, městské či církevní správy. Státu také přibývaly úkoly v oblasti obchodu, </a:t>
            </a:r>
            <a:r>
              <a:rPr lang="cs-CZ" dirty="0" smtClean="0"/>
              <a:t>zemědělství</a:t>
            </a:r>
            <a:r>
              <a:rPr lang="cs-CZ" dirty="0"/>
              <a:t>, dopravy, poštovnictví, což byly původně oblasti neznámé pro pozitivní činnosti </a:t>
            </a:r>
            <a:r>
              <a:rPr lang="cs-CZ" dirty="0" smtClean="0"/>
              <a:t>státu.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1139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677429"/>
            <a:ext cx="84969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1000" b="1" dirty="0"/>
          </a:p>
          <a:p>
            <a:pPr algn="just"/>
            <a:r>
              <a:rPr lang="cs-CZ" dirty="0" smtClean="0"/>
              <a:t>V počátcích Českého státu stál v čele </a:t>
            </a:r>
            <a:r>
              <a:rPr lang="cs-CZ" b="1" dirty="0" smtClean="0"/>
              <a:t>panovník</a:t>
            </a:r>
            <a:r>
              <a:rPr lang="cs-CZ" dirty="0" smtClean="0"/>
              <a:t> se svou </a:t>
            </a:r>
            <a:r>
              <a:rPr lang="cs-CZ" b="1" dirty="0" smtClean="0"/>
              <a:t>družinou</a:t>
            </a:r>
            <a:r>
              <a:rPr lang="cs-CZ" dirty="0" smtClean="0"/>
              <a:t>. Nepravidelně se konaly </a:t>
            </a:r>
            <a:r>
              <a:rPr lang="cs-CZ" b="1" dirty="0" smtClean="0"/>
              <a:t>dvorské sjezdy</a:t>
            </a:r>
            <a:r>
              <a:rPr lang="cs-CZ" dirty="0" smtClean="0"/>
              <a:t>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Počátek </a:t>
            </a:r>
            <a:r>
              <a:rPr lang="cs-CZ" b="1" dirty="0" smtClean="0"/>
              <a:t>dvorských úřadů </a:t>
            </a:r>
            <a:r>
              <a:rPr lang="cs-CZ" dirty="0" smtClean="0"/>
              <a:t>bývá datován do poloviny 11. století. Údajně prvními dvorskými úředníky byli bratři Spytihněva II. Konrád Brněnský a Ota Olomoucký, kteří se stali </a:t>
            </a:r>
            <a:r>
              <a:rPr lang="cs-CZ" b="1" dirty="0" smtClean="0"/>
              <a:t>nejvyšším lovčím </a:t>
            </a:r>
            <a:r>
              <a:rPr lang="cs-CZ" dirty="0" smtClean="0"/>
              <a:t>a </a:t>
            </a:r>
            <a:r>
              <a:rPr lang="cs-CZ" b="1" dirty="0" smtClean="0"/>
              <a:t>mistrem kuchyně</a:t>
            </a:r>
            <a:r>
              <a:rPr lang="cs-CZ" dirty="0" smtClean="0"/>
              <a:t>. Dalšími doloženými dvorskými úředníky byli </a:t>
            </a:r>
            <a:r>
              <a:rPr lang="cs-CZ" b="1" dirty="0" smtClean="0"/>
              <a:t>mečník, lovčí, palácový hrabě </a:t>
            </a:r>
            <a:r>
              <a:rPr lang="cs-CZ" dirty="0" smtClean="0"/>
              <a:t>(správce knížecího hradu)</a:t>
            </a:r>
            <a:r>
              <a:rPr lang="cs-CZ" b="1" dirty="0" smtClean="0"/>
              <a:t>, stolník, číšník, maršálek </a:t>
            </a:r>
            <a:r>
              <a:rPr lang="cs-CZ" dirty="0" smtClean="0"/>
              <a:t>(správce knížecích stájí).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Později začínají vznikat úřady jako </a:t>
            </a:r>
            <a:r>
              <a:rPr lang="cs-CZ" b="1" dirty="0" smtClean="0"/>
              <a:t>komorník</a:t>
            </a:r>
            <a:r>
              <a:rPr lang="cs-CZ" dirty="0" smtClean="0"/>
              <a:t> (správce knížecí pokladny), </a:t>
            </a:r>
            <a:r>
              <a:rPr lang="cs-CZ" b="1" dirty="0" smtClean="0"/>
              <a:t>sudí</a:t>
            </a:r>
            <a:r>
              <a:rPr lang="cs-CZ" dirty="0" smtClean="0"/>
              <a:t> (pomocník při vyřizování soudní agendy), </a:t>
            </a:r>
            <a:r>
              <a:rPr lang="cs-CZ" b="1" dirty="0" smtClean="0"/>
              <a:t>kancléř</a:t>
            </a:r>
            <a:r>
              <a:rPr lang="cs-CZ" dirty="0" smtClean="0"/>
              <a:t> (písař) atp.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Místní správu měli ve svých rukou hodnostáři na královských hradech – hovoříme o tzv. </a:t>
            </a:r>
            <a:r>
              <a:rPr lang="cs-CZ" b="1" dirty="0"/>
              <a:t>hradské správě</a:t>
            </a:r>
            <a:r>
              <a:rPr lang="cs-CZ" dirty="0" smtClean="0"/>
              <a:t>. Na jednotlivé hrady byli dosazováni knížecí úředníci – </a:t>
            </a:r>
            <a:r>
              <a:rPr lang="cs-CZ" b="1" dirty="0" smtClean="0"/>
              <a:t>kasteláni</a:t>
            </a:r>
            <a:r>
              <a:rPr lang="cs-CZ" dirty="0" smtClean="0"/>
              <a:t>, kteří měli rozsáhlé pravomoci vojenské, správní, soudní, vybírání berní atp. Postupně se na hradech objevují další úředníci – </a:t>
            </a:r>
            <a:r>
              <a:rPr lang="cs-CZ" b="1" dirty="0" smtClean="0"/>
              <a:t>vladař </a:t>
            </a:r>
            <a:r>
              <a:rPr lang="cs-CZ" dirty="0" smtClean="0"/>
              <a:t>(soudící spory menší hodnoty), </a:t>
            </a:r>
            <a:r>
              <a:rPr lang="cs-CZ" b="1" dirty="0" smtClean="0"/>
              <a:t>sudí </a:t>
            </a:r>
            <a:r>
              <a:rPr lang="cs-CZ" dirty="0" smtClean="0"/>
              <a:t>(přebírající soudní pravomoci kastelána.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261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749761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b="1" dirty="0"/>
          </a:p>
          <a:p>
            <a:pPr algn="just"/>
            <a:r>
              <a:rPr lang="cs-CZ" dirty="0" smtClean="0"/>
              <a:t>Později od 13. století přibývají ke stávajícím další úřady – jako např. </a:t>
            </a:r>
            <a:r>
              <a:rPr lang="cs-CZ" b="1" dirty="0" smtClean="0"/>
              <a:t>lékař, krejčí, vychovatel, hofmistr</a:t>
            </a:r>
            <a:r>
              <a:rPr lang="cs-CZ" dirty="0" smtClean="0"/>
              <a:t> (měl za úkol organizovat dvůr). Postupně tyto úřady mění charakter v tom směru, že se stávají čestnými, vykonávanými hlavně při slavnostních příležitostech, a začínají mít dědičný charakter.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tomto období roste význam </a:t>
            </a:r>
            <a:r>
              <a:rPr lang="cs-CZ" b="1" dirty="0" smtClean="0"/>
              <a:t>královské kanceláře</a:t>
            </a:r>
            <a:r>
              <a:rPr lang="cs-CZ" dirty="0" smtClean="0"/>
              <a:t> v čele s </a:t>
            </a:r>
            <a:r>
              <a:rPr lang="cs-CZ" b="1" dirty="0" smtClean="0"/>
              <a:t>kancléřem</a:t>
            </a:r>
            <a:r>
              <a:rPr lang="cs-CZ" dirty="0" smtClean="0"/>
              <a:t>. Členové královské kanceláře působili jako poradci panovníka a ručitelé za všechny druhy písemností kanceláří vydaných. Na Moravě se od roku 1349 vytvářela samostatná </a:t>
            </a:r>
            <a:r>
              <a:rPr lang="cs-CZ" b="1" dirty="0" smtClean="0"/>
              <a:t>markraběcí kancelář moravská</a:t>
            </a:r>
            <a:r>
              <a:rPr lang="cs-CZ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Postupně narůstá význam šlechty, která se zformovala do tzv. zemské obce, jejímž pojítkem bylo zemské právo. Šlechta se stává panovníkovým partnerem při správě země.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 smrti Přemysla Otakara II. přešel do rukou šlechty </a:t>
            </a:r>
            <a:r>
              <a:rPr lang="cs-CZ" b="1" dirty="0" smtClean="0"/>
              <a:t>zemský soud</a:t>
            </a:r>
            <a:r>
              <a:rPr lang="cs-CZ" dirty="0" smtClean="0"/>
              <a:t>, který se stal hlavním místem, kde šlechta formulovala své postoje, vytvářela své právo.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148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Historický vývoj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Vývoj veřejné správy na území České republiky</a:t>
            </a:r>
          </a:p>
          <a:p>
            <a:endParaRPr lang="cs-CZ" sz="1000" dirty="0"/>
          </a:p>
          <a:p>
            <a:pPr algn="just"/>
            <a:r>
              <a:rPr lang="cs-CZ" dirty="0" smtClean="0"/>
              <a:t>Shromážděním šlechty, duchovenstva a později zástupců měst se stal </a:t>
            </a:r>
            <a:r>
              <a:rPr lang="cs-CZ" b="1" dirty="0" smtClean="0"/>
              <a:t>zemský sněm</a:t>
            </a:r>
            <a:r>
              <a:rPr lang="cs-CZ" dirty="0" smtClean="0"/>
              <a:t>. Od poloviny 14. století se začaly konat i </a:t>
            </a:r>
            <a:r>
              <a:rPr lang="cs-CZ" b="1" dirty="0" smtClean="0"/>
              <a:t>generální sněmy</a:t>
            </a:r>
            <a:r>
              <a:rPr lang="cs-CZ" dirty="0" smtClean="0"/>
              <a:t>, které jednaly za účasti zástupců jednotlivých zemí o společných zájmech státu. Od 20. let 14. století je doložena i existence </a:t>
            </a:r>
            <a:r>
              <a:rPr lang="cs-CZ" b="1" dirty="0" smtClean="0"/>
              <a:t>krajských sněmů</a:t>
            </a:r>
            <a:r>
              <a:rPr lang="cs-CZ" dirty="0" smtClean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Nejdůležitějšími královskými úřady se staly </a:t>
            </a:r>
            <a:r>
              <a:rPr lang="cs-CZ" b="1" dirty="0" smtClean="0"/>
              <a:t>úřad mistra královské komory </a:t>
            </a:r>
            <a:r>
              <a:rPr lang="cs-CZ" dirty="0" smtClean="0"/>
              <a:t>(správce všech královských finančních příjmů) a </a:t>
            </a:r>
            <a:r>
              <a:rPr lang="cs-CZ" b="1" dirty="0" smtClean="0"/>
              <a:t>úřad hofmistra </a:t>
            </a:r>
            <a:r>
              <a:rPr lang="cs-CZ" dirty="0" smtClean="0"/>
              <a:t>(nejvyšší úředník dvora).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Na Moravě vznikl zvláštní úřad </a:t>
            </a:r>
            <a:r>
              <a:rPr lang="cs-CZ" b="1" dirty="0" smtClean="0"/>
              <a:t>hejtmana</a:t>
            </a:r>
            <a:r>
              <a:rPr lang="cs-CZ" dirty="0" smtClean="0"/>
              <a:t> jako úředníka zastupujícího krále.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S rozvojem správy na místní úrovni je spojen institut </a:t>
            </a:r>
            <a:r>
              <a:rPr lang="cs-CZ" dirty="0"/>
              <a:t>tzv. </a:t>
            </a:r>
            <a:r>
              <a:rPr lang="cs-CZ" b="1" dirty="0"/>
              <a:t>krajských poprávců </a:t>
            </a:r>
            <a:r>
              <a:rPr lang="cs-CZ" dirty="0"/>
              <a:t>(iudices provinciales) jako panovníkem jmenovaných specializovaných úředníků  pro nalézací řízení </a:t>
            </a:r>
            <a:r>
              <a:rPr lang="cs-CZ" dirty="0" smtClean="0"/>
              <a:t>a </a:t>
            </a:r>
            <a:r>
              <a:rPr lang="cs-CZ" dirty="0"/>
              <a:t>výkon rozhodnutí ve věcech trestních dokládaný již od dob Karla IV. </a:t>
            </a:r>
            <a:r>
              <a:rPr lang="cs-CZ" baseline="30000" dirty="0"/>
              <a:t> </a:t>
            </a:r>
            <a:r>
              <a:rPr lang="cs-CZ" dirty="0"/>
              <a:t>Poprávcům byly vedle funkcí policejních a soudních svěřovány i některé další agendy, např. pomoc při vybírání berní a vojenská pravomoc, což postupně přispělo k tomu, že ještě před husitskými válkami se v Čechách vytvořilo 12 berních krajů jako základ nového krajského zřízení. </a:t>
            </a:r>
          </a:p>
        </p:txBody>
      </p:sp>
    </p:spTree>
    <p:extLst>
      <p:ext uri="{BB962C8B-B14F-4D97-AF65-F5344CB8AC3E}">
        <p14:creationId xmlns:p14="http://schemas.microsoft.com/office/powerpoint/2010/main" val="2350896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3091</Words>
  <Application>Microsoft Office PowerPoint</Application>
  <PresentationFormat>Předvádění na obrazovce (4:3)</PresentationFormat>
  <Paragraphs>282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Motiv sady Office</vt:lpstr>
      <vt:lpstr>HISTORICKÝ VÝVOJ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VÝVOJ VEŘEJNÉ SPRÁVY</dc:title>
  <dc:creator>Pospíšil Petr</dc:creator>
  <cp:lastModifiedBy>Uživatel systému Windows</cp:lastModifiedBy>
  <cp:revision>51</cp:revision>
  <dcterms:created xsi:type="dcterms:W3CDTF">2015-10-04T08:32:22Z</dcterms:created>
  <dcterms:modified xsi:type="dcterms:W3CDTF">2019-10-10T16:01:18Z</dcterms:modified>
</cp:coreProperties>
</file>