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97" r:id="rId4"/>
    <p:sldId id="300" r:id="rId5"/>
    <p:sldId id="301" r:id="rId6"/>
    <p:sldId id="287" r:id="rId7"/>
    <p:sldId id="302" r:id="rId8"/>
    <p:sldId id="303" r:id="rId9"/>
    <p:sldId id="304" r:id="rId10"/>
    <p:sldId id="306" r:id="rId11"/>
    <p:sldId id="298" r:id="rId12"/>
    <p:sldId id="288" r:id="rId13"/>
    <p:sldId id="299" r:id="rId14"/>
    <p:sldId id="295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8106" autoAdjust="0"/>
  </p:normalViewPr>
  <p:slideViewPr>
    <p:cSldViewPr>
      <p:cViewPr varScale="1">
        <p:scale>
          <a:sx n="87" d="100"/>
          <a:sy n="87" d="100"/>
        </p:scale>
        <p:origin x="102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Knihu České bankovnictví na přelomu tisíciletí dostane k dispozici ve výuce. Můžete se stavit za mnou do kanceláři, </a:t>
            </a:r>
            <a:r>
              <a:rPr lang="cs-CZ"/>
              <a:t>případně ve výuce </a:t>
            </a:r>
            <a:r>
              <a:rPr lang="cs-CZ" dirty="0"/>
              <a:t>v druhém výukovém týdnu.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10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88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Zpracování</a:t>
            </a:r>
            <a:r>
              <a:rPr lang="cs-CZ" baseline="0" dirty="0" smtClean="0"/>
              <a:t> seminární práce je povinná aktivita, tedy</a:t>
            </a:r>
            <a:r>
              <a:rPr lang="cs-CZ" sz="1200" dirty="0" smtClean="0"/>
              <a:t> podmínka k vykonání zkoušky.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06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Veškeré modely hodnocení výkonnosti a stability budeme probírat ve výuce. Proto počkejte, až budeme dané téma probírat a podrobně si seminární práci projdeme.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50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80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17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teamsstud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Bankovní modely a analýzy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FIU/NPBMA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Iveta Palečková,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71296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celkově lze získat max. 60 bodů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termín: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 zkouškovém období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průběh ústní zkoušky: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odpovědi na dvě teoretické otázky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  <a:p>
            <a:pPr lvl="1">
              <a:lnSpc>
                <a:spcPct val="90000"/>
              </a:lnSpc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76064"/>
          </a:xfrm>
        </p:spPr>
        <p:txBody>
          <a:bodyPr/>
          <a:lstStyle/>
          <a:p>
            <a:r>
              <a:rPr lang="cs-CZ" altLang="cs-CZ" b="1" dirty="0"/>
              <a:t>Zkouška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4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06286"/>
              </p:ext>
            </p:extLst>
          </p:nvPr>
        </p:nvGraphicFramePr>
        <p:xfrm>
          <a:off x="755576" y="1347614"/>
          <a:ext cx="7212734" cy="281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7609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Seminární práce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Ústní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0521" y="1059582"/>
            <a:ext cx="862295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400" dirty="0"/>
              <a:t>Veškeré materiály ke studiu předmětu budou průběžně k dispozici v is.slu.cz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dirty="0"/>
              <a:t>V případě, že by se zhoršila epidemiologická situace a výuka by probíhala online, bude i nadále výuka bude probíhat dle rozvrhu, ale v MS </a:t>
            </a:r>
            <a:r>
              <a:rPr lang="cs-CZ" sz="2400" dirty="0" err="1"/>
              <a:t>Teams</a:t>
            </a:r>
            <a:endParaRPr lang="cs-CZ" sz="2400" dirty="0"/>
          </a:p>
          <a:p>
            <a:pPr lvl="1" algn="just"/>
            <a:r>
              <a:rPr lang="pl-PL" sz="1600" dirty="0"/>
              <a:t>návod pro MS Teams je zde: </a:t>
            </a:r>
            <a:r>
              <a:rPr lang="pl-PL" sz="1600" dirty="0">
                <a:hlinkClick r:id="rId3"/>
              </a:rPr>
              <a:t>https://www.slu.cz/slu/cz/teamsstudent</a:t>
            </a:r>
            <a:r>
              <a:rPr lang="pl-PL" sz="1600" dirty="0"/>
              <a:t> </a:t>
            </a:r>
            <a:endParaRPr lang="cs-CZ" sz="1600" dirty="0"/>
          </a:p>
          <a:p>
            <a:pPr lvl="1" algn="just"/>
            <a:r>
              <a:rPr lang="cs-CZ" sz="1600" dirty="0"/>
              <a:t>do týmu Bankovní modely a analýzy na MS </a:t>
            </a:r>
            <a:r>
              <a:rPr lang="cs-CZ" sz="1600" dirty="0" err="1"/>
              <a:t>Teams</a:t>
            </a:r>
            <a:r>
              <a:rPr lang="cs-CZ" sz="1600" dirty="0"/>
              <a:t> se přihlásíte pomocí kódu: </a:t>
            </a:r>
            <a:r>
              <a:rPr lang="cs-CZ" sz="1600" b="1" dirty="0"/>
              <a:t>aezb9iw</a:t>
            </a:r>
          </a:p>
          <a:p>
            <a:pPr lvl="1" algn="just"/>
            <a:r>
              <a:rPr lang="cs-CZ" sz="1600" dirty="0"/>
              <a:t>v rámci týmu na MS </a:t>
            </a:r>
            <a:r>
              <a:rPr lang="cs-CZ" sz="1600" dirty="0" err="1"/>
              <a:t>Teams</a:t>
            </a:r>
            <a:r>
              <a:rPr lang="cs-CZ" sz="1600" dirty="0"/>
              <a:t> v můžete využívat konzultace a diskuse k dané problematice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Organizace výuky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Doc. Ing. Iveta Palečková, Ph.D.</a:t>
            </a:r>
          </a:p>
          <a:p>
            <a:pPr lvl="1"/>
            <a:r>
              <a:rPr lang="cs-CZ" sz="1700" dirty="0"/>
              <a:t>Kancelář A403</a:t>
            </a:r>
          </a:p>
          <a:p>
            <a:pPr lvl="1"/>
            <a:r>
              <a:rPr lang="cs-CZ" sz="1700" dirty="0"/>
              <a:t>tel: 596 398 211</a:t>
            </a:r>
          </a:p>
          <a:p>
            <a:pPr lvl="1"/>
            <a:r>
              <a:rPr lang="cs-CZ" sz="1700" dirty="0"/>
              <a:t>e-mail: paleckova@opf.slu.cz</a:t>
            </a:r>
          </a:p>
          <a:p>
            <a:endParaRPr lang="cs-CZ" sz="1700" dirty="0"/>
          </a:p>
          <a:p>
            <a:r>
              <a:rPr lang="cs-CZ" sz="2000" dirty="0"/>
              <a:t>Konzultační hodiny</a:t>
            </a:r>
          </a:p>
          <a:p>
            <a:pPr lvl="1"/>
            <a:r>
              <a:rPr lang="cs-CZ" sz="1700" dirty="0"/>
              <a:t>Pondělí 10:00 – 12:15 </a:t>
            </a:r>
          </a:p>
          <a:p>
            <a:pPr lvl="1"/>
            <a:r>
              <a:rPr lang="cs-CZ" sz="1700" dirty="0"/>
              <a:t>Úterý 14:45 – 15:30 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Vývojové trendy v bankovnictví (globalizace, integrace, privatizace)</a:t>
            </a:r>
          </a:p>
          <a:p>
            <a:pPr>
              <a:defRPr/>
            </a:pPr>
            <a:r>
              <a:rPr lang="cs-CZ" sz="1600" dirty="0"/>
              <a:t>Teoretické přístupy k bankovnictví</a:t>
            </a:r>
          </a:p>
          <a:p>
            <a:pPr>
              <a:defRPr/>
            </a:pPr>
            <a:r>
              <a:rPr lang="cs-CZ" sz="1600" dirty="0"/>
              <a:t>Fúze a akvizice v bankovním sektoru a jejich oceňování</a:t>
            </a:r>
          </a:p>
          <a:p>
            <a:pPr>
              <a:defRPr/>
            </a:pPr>
            <a:r>
              <a:rPr lang="cs-CZ" sz="1600" dirty="0"/>
              <a:t>Audit a rating v bankovním sektoru</a:t>
            </a:r>
          </a:p>
          <a:p>
            <a:pPr>
              <a:defRPr/>
            </a:pPr>
            <a:r>
              <a:rPr lang="cs-CZ" sz="1600" dirty="0"/>
              <a:t>Výkonnost a stabilita bankovního sektoru</a:t>
            </a:r>
          </a:p>
          <a:p>
            <a:pPr>
              <a:defRPr/>
            </a:pPr>
            <a:r>
              <a:rPr lang="cs-CZ" sz="1600" dirty="0"/>
              <a:t>Koncentrace a konkurence v bankovnictví</a:t>
            </a:r>
          </a:p>
          <a:p>
            <a:pPr>
              <a:defRPr/>
            </a:pPr>
            <a:r>
              <a:rPr lang="cs-CZ" sz="1600" dirty="0"/>
              <a:t>Efektivnost bank</a:t>
            </a:r>
          </a:p>
          <a:p>
            <a:pPr>
              <a:defRPr/>
            </a:pPr>
            <a:r>
              <a:rPr lang="cs-CZ" sz="1600" dirty="0"/>
              <a:t>Mezinárodní bankovnictví</a:t>
            </a:r>
          </a:p>
          <a:p>
            <a:pPr>
              <a:defRPr/>
            </a:pPr>
            <a:r>
              <a:rPr lang="cs-CZ" sz="1600" dirty="0"/>
              <a:t>Rovnováha a nerovnováha na trhu úvěrů</a:t>
            </a:r>
          </a:p>
          <a:p>
            <a:pPr>
              <a:defRPr/>
            </a:pPr>
            <a:r>
              <a:rPr lang="cs-CZ" sz="1600" dirty="0"/>
              <a:t>Bankovní krize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Struktura výkladu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85698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FREIXAS, X., ROCHET, </a:t>
            </a:r>
            <a:r>
              <a:rPr lang="cs-CZ" sz="1600" dirty="0" err="1"/>
              <a:t>J.Ch</a:t>
            </a:r>
            <a:r>
              <a:rPr lang="cs-CZ" sz="1600" dirty="0"/>
              <a:t>., 2008. </a:t>
            </a:r>
            <a:r>
              <a:rPr lang="cs-CZ" sz="1600" dirty="0" err="1"/>
              <a:t>Microeconomics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Banking</a:t>
            </a:r>
            <a:r>
              <a:rPr lang="cs-CZ" sz="1600" dirty="0"/>
              <a:t>. 2nd </a:t>
            </a:r>
            <a:r>
              <a:rPr lang="cs-CZ" sz="1600" dirty="0" err="1"/>
              <a:t>ed</a:t>
            </a:r>
            <a:r>
              <a:rPr lang="cs-CZ" sz="1600" dirty="0"/>
              <a:t>. Massachusetts: </a:t>
            </a:r>
            <a:r>
              <a:rPr lang="cs-CZ" sz="1600" dirty="0" err="1"/>
              <a:t>The</a:t>
            </a:r>
            <a:r>
              <a:rPr lang="cs-CZ" sz="1600" dirty="0"/>
              <a:t> MIT </a:t>
            </a:r>
            <a:r>
              <a:rPr lang="cs-CZ" sz="1600" dirty="0" err="1"/>
              <a:t>Press</a:t>
            </a:r>
            <a:r>
              <a:rPr lang="cs-CZ" sz="1600" dirty="0"/>
              <a:t> Cambridge. ISBN 0-262-06270-4.</a:t>
            </a:r>
          </a:p>
          <a:p>
            <a:pPr>
              <a:defRPr/>
            </a:pPr>
            <a:r>
              <a:rPr lang="cs-CZ" sz="1600" dirty="0"/>
              <a:t>POLOUČEK, S. a kol., 2006. Bankovnictví. Praha: C.H. Beck, kap. 1, 5.3.2, 12, 13, 15. ISBN 80-7179-462-7.</a:t>
            </a:r>
          </a:p>
          <a:p>
            <a:pPr>
              <a:defRPr/>
            </a:pPr>
            <a:r>
              <a:rPr lang="cs-CZ" sz="1600" dirty="0"/>
              <a:t>POLOUČEK, S., 1999. České bankovnictví na přelomu tisíciletí. Ostrava: ETHICS. ISBN 80-238-3982-9.</a:t>
            </a:r>
          </a:p>
          <a:p>
            <a:pPr>
              <a:defRPr/>
            </a:pPr>
            <a:r>
              <a:rPr lang="cs-CZ" sz="1600" dirty="0"/>
              <a:t>Aktuální opatření a vyhlášky České národní banky.</a:t>
            </a:r>
          </a:p>
          <a:p>
            <a:pPr>
              <a:defRPr/>
            </a:pPr>
            <a:r>
              <a:rPr lang="cs-CZ" sz="1600" b="1" dirty="0"/>
              <a:t>Veškerá látka probíraná na přednáškách a seminářích.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Povinná literatura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954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defRPr/>
            </a:pPr>
            <a:r>
              <a:rPr lang="cs-CZ" sz="1100" dirty="0"/>
              <a:t>FIGHT, A., 2003. </a:t>
            </a:r>
            <a:r>
              <a:rPr lang="cs-CZ" sz="1100" i="1" dirty="0" err="1"/>
              <a:t>Understanding</a:t>
            </a:r>
            <a:r>
              <a:rPr lang="cs-CZ" sz="1100" i="1" dirty="0"/>
              <a:t> </a:t>
            </a:r>
            <a:r>
              <a:rPr lang="cs-CZ" sz="1100" i="1" dirty="0" err="1"/>
              <a:t>international</a:t>
            </a:r>
            <a:r>
              <a:rPr lang="cs-CZ" sz="1100" i="1" dirty="0"/>
              <a:t> bank risk</a:t>
            </a:r>
            <a:r>
              <a:rPr lang="cs-CZ" sz="1100" dirty="0"/>
              <a:t>. </a:t>
            </a:r>
            <a:r>
              <a:rPr lang="cs-CZ" sz="1100" dirty="0" err="1"/>
              <a:t>Chichester</a:t>
            </a:r>
            <a:r>
              <a:rPr lang="cs-CZ" sz="1100" dirty="0"/>
              <a:t>: </a:t>
            </a:r>
            <a:r>
              <a:rPr lang="cs-CZ" sz="1100" dirty="0" err="1"/>
              <a:t>Wiley</a:t>
            </a:r>
            <a:r>
              <a:rPr lang="cs-CZ" sz="1100" dirty="0"/>
              <a:t> Finance. ISBN 0-470-84768-9.</a:t>
            </a:r>
          </a:p>
          <a:p>
            <a:pPr>
              <a:spcBef>
                <a:spcPts val="600"/>
              </a:spcBef>
              <a:defRPr/>
            </a:pPr>
            <a:r>
              <a:rPr lang="cs-CZ" sz="1100" cap="all" dirty="0" err="1"/>
              <a:t>Heffernan</a:t>
            </a:r>
            <a:r>
              <a:rPr lang="cs-CZ" sz="1100" cap="all" dirty="0"/>
              <a:t>, S., 2004.</a:t>
            </a:r>
            <a:r>
              <a:rPr lang="cs-CZ" sz="1100" dirty="0"/>
              <a:t> </a:t>
            </a:r>
            <a:r>
              <a:rPr lang="cs-CZ" sz="1100" i="1" dirty="0" err="1"/>
              <a:t>Modern</a:t>
            </a:r>
            <a:r>
              <a:rPr lang="cs-CZ" sz="1100" i="1" dirty="0"/>
              <a:t> Banking.</a:t>
            </a:r>
            <a:r>
              <a:rPr lang="cs-CZ" sz="1100" dirty="0"/>
              <a:t> </a:t>
            </a:r>
            <a:r>
              <a:rPr lang="cs-CZ" sz="1100" dirty="0" err="1"/>
              <a:t>Chichester</a:t>
            </a:r>
            <a:r>
              <a:rPr lang="cs-CZ" sz="1100" dirty="0"/>
              <a:t>: </a:t>
            </a:r>
            <a:r>
              <a:rPr lang="cs-CZ" sz="1100" dirty="0" err="1"/>
              <a:t>Willey</a:t>
            </a:r>
            <a:r>
              <a:rPr lang="cs-CZ" sz="1100" dirty="0"/>
              <a:t> Finance. ISBN 0-470-09500-8.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KOCH, T.W. a S.S. MACDONALD, 2010. </a:t>
            </a:r>
            <a:r>
              <a:rPr lang="cs-CZ" sz="1100" i="1" dirty="0"/>
              <a:t>Bank Management</a:t>
            </a:r>
            <a:r>
              <a:rPr lang="cs-CZ" sz="1100" dirty="0"/>
              <a:t>. 7th </a:t>
            </a:r>
            <a:r>
              <a:rPr lang="cs-CZ" sz="1100" dirty="0" err="1"/>
              <a:t>ed</a:t>
            </a:r>
            <a:r>
              <a:rPr lang="cs-CZ" sz="1100" dirty="0"/>
              <a:t>. </a:t>
            </a:r>
            <a:r>
              <a:rPr lang="cs-CZ" sz="1100" dirty="0" err="1"/>
              <a:t>Mason</a:t>
            </a:r>
            <a:r>
              <a:rPr lang="cs-CZ" sz="1100" dirty="0"/>
              <a:t>: </a:t>
            </a:r>
            <a:r>
              <a:rPr lang="cs-CZ" sz="1100" dirty="0" err="1"/>
              <a:t>South</a:t>
            </a:r>
            <a:r>
              <a:rPr lang="cs-CZ" sz="1100" dirty="0"/>
              <a:t>-Western </a:t>
            </a:r>
            <a:r>
              <a:rPr lang="cs-CZ" sz="1100" dirty="0" err="1"/>
              <a:t>Cengage</a:t>
            </a:r>
            <a:r>
              <a:rPr lang="cs-CZ" sz="1100" dirty="0"/>
              <a:t> Learning. ISBN 978-0-324-65578-0.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MORRISON, A.D. a W.J. WILHELM, 2008. </a:t>
            </a:r>
            <a:r>
              <a:rPr lang="cs-CZ" sz="1100" i="1" dirty="0" err="1"/>
              <a:t>Investment</a:t>
            </a:r>
            <a:r>
              <a:rPr lang="cs-CZ" sz="1100" i="1" dirty="0"/>
              <a:t> </a:t>
            </a:r>
            <a:r>
              <a:rPr lang="cs-CZ" sz="1100" i="1" dirty="0" err="1"/>
              <a:t>Banking</a:t>
            </a:r>
            <a:r>
              <a:rPr lang="cs-CZ" sz="1100" i="1" dirty="0"/>
              <a:t>. </a:t>
            </a:r>
            <a:r>
              <a:rPr lang="cs-CZ" sz="1100" i="1" dirty="0" err="1"/>
              <a:t>Institutions</a:t>
            </a:r>
            <a:r>
              <a:rPr lang="cs-CZ" sz="1100" i="1" dirty="0"/>
              <a:t>, </a:t>
            </a:r>
            <a:r>
              <a:rPr lang="cs-CZ" sz="1100" i="1" dirty="0" err="1"/>
              <a:t>Politics</a:t>
            </a:r>
            <a:r>
              <a:rPr lang="cs-CZ" sz="1100" i="1" dirty="0"/>
              <a:t>, and </a:t>
            </a:r>
            <a:r>
              <a:rPr lang="cs-CZ" sz="1100" i="1" dirty="0" err="1"/>
              <a:t>Law</a:t>
            </a:r>
            <a:r>
              <a:rPr lang="cs-CZ" sz="1100" dirty="0"/>
              <a:t>. Oxford: Oxford University </a:t>
            </a:r>
            <a:r>
              <a:rPr lang="cs-CZ" sz="1100" dirty="0" err="1"/>
              <a:t>Press</a:t>
            </a:r>
            <a:r>
              <a:rPr lang="cs-CZ" sz="1100" dirty="0"/>
              <a:t>. ISBN 978-0-19-929657-6.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POLOUČEK, S. (</a:t>
            </a:r>
            <a:r>
              <a:rPr lang="cs-CZ" sz="1100" dirty="0" err="1"/>
              <a:t>ed</a:t>
            </a:r>
            <a:r>
              <a:rPr lang="cs-CZ" sz="1100" dirty="0"/>
              <a:t>.), 2004. </a:t>
            </a:r>
            <a:r>
              <a:rPr lang="cs-CZ" sz="1100" i="1" dirty="0" err="1"/>
              <a:t>Reforming</a:t>
            </a:r>
            <a:r>
              <a:rPr lang="cs-CZ" sz="1100" i="1" dirty="0"/>
              <a:t> </a:t>
            </a:r>
            <a:r>
              <a:rPr lang="cs-CZ" sz="1100" i="1" dirty="0" err="1"/>
              <a:t>the</a:t>
            </a:r>
            <a:r>
              <a:rPr lang="cs-CZ" sz="1100" i="1" dirty="0"/>
              <a:t> </a:t>
            </a:r>
            <a:r>
              <a:rPr lang="cs-CZ" sz="1100" i="1" dirty="0" err="1"/>
              <a:t>Financial</a:t>
            </a:r>
            <a:r>
              <a:rPr lang="cs-CZ" sz="1100" i="1" dirty="0"/>
              <a:t> </a:t>
            </a:r>
            <a:r>
              <a:rPr lang="cs-CZ" sz="1100" i="1" dirty="0" err="1"/>
              <a:t>Sector</a:t>
            </a:r>
            <a:r>
              <a:rPr lang="cs-CZ" sz="1100" i="1" dirty="0"/>
              <a:t> in </a:t>
            </a:r>
            <a:r>
              <a:rPr lang="cs-CZ" sz="1100" i="1" dirty="0" err="1"/>
              <a:t>Central</a:t>
            </a:r>
            <a:r>
              <a:rPr lang="cs-CZ" sz="1100" i="1" dirty="0"/>
              <a:t> </a:t>
            </a:r>
            <a:r>
              <a:rPr lang="cs-CZ" sz="1100" i="1" dirty="0" err="1"/>
              <a:t>European</a:t>
            </a:r>
            <a:r>
              <a:rPr lang="cs-CZ" sz="1100" i="1" dirty="0"/>
              <a:t> </a:t>
            </a:r>
            <a:r>
              <a:rPr lang="cs-CZ" sz="1100" i="1" dirty="0" err="1"/>
              <a:t>Countries</a:t>
            </a:r>
            <a:r>
              <a:rPr lang="cs-CZ" sz="1100" i="1" dirty="0"/>
              <a:t>.</a:t>
            </a:r>
            <a:r>
              <a:rPr lang="cs-CZ" sz="1100" dirty="0"/>
              <a:t> </a:t>
            </a:r>
            <a:r>
              <a:rPr lang="cs-CZ" sz="1100" dirty="0" err="1"/>
              <a:t>Houndmills</a:t>
            </a:r>
            <a:r>
              <a:rPr lang="cs-CZ" sz="1100" dirty="0"/>
              <a:t>, </a:t>
            </a:r>
            <a:r>
              <a:rPr lang="cs-CZ" sz="1100" dirty="0" err="1"/>
              <a:t>Basingstoke</a:t>
            </a:r>
            <a:r>
              <a:rPr lang="cs-CZ" sz="1100" dirty="0"/>
              <a:t>, Hampshire: </a:t>
            </a:r>
            <a:r>
              <a:rPr lang="cs-CZ" sz="1100" dirty="0" err="1"/>
              <a:t>Palgrave</a:t>
            </a:r>
            <a:r>
              <a:rPr lang="cs-CZ" sz="1100" dirty="0"/>
              <a:t> </a:t>
            </a:r>
            <a:r>
              <a:rPr lang="cs-CZ" sz="1100" dirty="0" err="1"/>
              <a:t>Macmillan</a:t>
            </a:r>
            <a:r>
              <a:rPr lang="cs-CZ" sz="1100" dirty="0"/>
              <a:t> </a:t>
            </a:r>
            <a:r>
              <a:rPr lang="cs-CZ" sz="1100" dirty="0" err="1"/>
              <a:t>Publishers</a:t>
            </a:r>
            <a:r>
              <a:rPr lang="cs-CZ" sz="1100" dirty="0"/>
              <a:t>. ISBN 1-4039-1546-6.</a:t>
            </a:r>
          </a:p>
          <a:p>
            <a:pPr>
              <a:spcBef>
                <a:spcPts val="600"/>
              </a:spcBef>
              <a:defRPr/>
            </a:pPr>
            <a:r>
              <a:rPr lang="cs-CZ" sz="1100" cap="all" dirty="0"/>
              <a:t>Rose, P.S. </a:t>
            </a:r>
            <a:r>
              <a:rPr lang="cs-CZ" sz="1100" dirty="0"/>
              <a:t>a S.C.</a:t>
            </a:r>
            <a:r>
              <a:rPr lang="cs-CZ" sz="1100" cap="all" dirty="0"/>
              <a:t> </a:t>
            </a:r>
            <a:r>
              <a:rPr lang="cs-CZ" sz="1100" dirty="0"/>
              <a:t>HUDGINS</a:t>
            </a:r>
            <a:r>
              <a:rPr lang="cs-CZ" sz="1100" cap="all" dirty="0"/>
              <a:t>, 2005.</a:t>
            </a:r>
            <a:r>
              <a:rPr lang="cs-CZ" sz="1100" i="1" dirty="0"/>
              <a:t> Bank Management &amp; </a:t>
            </a:r>
            <a:r>
              <a:rPr lang="cs-CZ" sz="1100" i="1" dirty="0" err="1"/>
              <a:t>Financial</a:t>
            </a:r>
            <a:r>
              <a:rPr lang="cs-CZ" sz="1100" i="1" dirty="0"/>
              <a:t> </a:t>
            </a:r>
            <a:r>
              <a:rPr lang="cs-CZ" sz="1100" i="1" dirty="0" err="1"/>
              <a:t>Services</a:t>
            </a:r>
            <a:r>
              <a:rPr lang="cs-CZ" sz="1100" dirty="0"/>
              <a:t>. Boston </a:t>
            </a:r>
            <a:r>
              <a:rPr lang="cs-CZ" sz="1100" dirty="0" err="1"/>
              <a:t>etc</a:t>
            </a:r>
            <a:r>
              <a:rPr lang="cs-CZ" sz="1100" dirty="0"/>
              <a:t>.: </a:t>
            </a:r>
            <a:r>
              <a:rPr lang="cs-CZ" sz="1100" dirty="0" err="1"/>
              <a:t>McGraw-Hill</a:t>
            </a:r>
            <a:r>
              <a:rPr lang="cs-CZ" sz="1100" dirty="0"/>
              <a:t> </a:t>
            </a:r>
            <a:r>
              <a:rPr lang="cs-CZ" sz="1100" dirty="0" err="1"/>
              <a:t>Irwin</a:t>
            </a:r>
            <a:r>
              <a:rPr lang="cs-CZ" sz="1100" dirty="0"/>
              <a:t>. 6th </a:t>
            </a:r>
            <a:r>
              <a:rPr lang="cs-CZ" sz="1100" dirty="0" err="1"/>
              <a:t>ed</a:t>
            </a:r>
            <a:r>
              <a:rPr lang="cs-CZ" sz="1100" dirty="0"/>
              <a:t>. ISBN 0-07-286163-0.</a:t>
            </a:r>
          </a:p>
          <a:p>
            <a:pPr>
              <a:spcBef>
                <a:spcPts val="600"/>
              </a:spcBef>
              <a:defRPr/>
            </a:pPr>
            <a:r>
              <a:rPr lang="cs-CZ" sz="1100" cap="all" dirty="0"/>
              <a:t>SAUNDERS, A</a:t>
            </a:r>
            <a:r>
              <a:rPr lang="cs-CZ" sz="1100" dirty="0"/>
              <a:t>. a M.M. </a:t>
            </a:r>
            <a:r>
              <a:rPr lang="cs-CZ" sz="1100" cap="all" dirty="0"/>
              <a:t>CORNETT, 2006. </a:t>
            </a:r>
            <a:r>
              <a:rPr lang="cs-CZ" sz="1100" i="1" dirty="0" err="1"/>
              <a:t>Financial</a:t>
            </a:r>
            <a:r>
              <a:rPr lang="cs-CZ" sz="1100" i="1" dirty="0"/>
              <a:t> </a:t>
            </a:r>
            <a:r>
              <a:rPr lang="cs-CZ" sz="1100" i="1" dirty="0" err="1"/>
              <a:t>Institutions</a:t>
            </a:r>
            <a:r>
              <a:rPr lang="cs-CZ" sz="1100" i="1" dirty="0"/>
              <a:t> Management. A Risk Management </a:t>
            </a:r>
            <a:r>
              <a:rPr lang="cs-CZ" sz="1100" i="1" dirty="0" err="1"/>
              <a:t>Approach</a:t>
            </a:r>
            <a:r>
              <a:rPr lang="cs-CZ" sz="1100" i="1" dirty="0"/>
              <a:t>. </a:t>
            </a:r>
            <a:r>
              <a:rPr lang="cs-CZ" sz="1100" dirty="0"/>
              <a:t>Boston </a:t>
            </a:r>
            <a:r>
              <a:rPr lang="cs-CZ" sz="1100" dirty="0" err="1"/>
              <a:t>etc</a:t>
            </a:r>
            <a:r>
              <a:rPr lang="cs-CZ" sz="1100" dirty="0"/>
              <a:t>.: </a:t>
            </a:r>
            <a:r>
              <a:rPr lang="cs-CZ" sz="1100" dirty="0" err="1"/>
              <a:t>McGraw-Hill</a:t>
            </a:r>
            <a:r>
              <a:rPr lang="cs-CZ" sz="1100" dirty="0"/>
              <a:t>. 5th </a:t>
            </a:r>
            <a:r>
              <a:rPr lang="cs-CZ" sz="1100" dirty="0" err="1"/>
              <a:t>ed</a:t>
            </a:r>
            <a:r>
              <a:rPr lang="cs-CZ" sz="1100" dirty="0"/>
              <a:t>. ISBN 007-124764-5.</a:t>
            </a:r>
          </a:p>
          <a:p>
            <a:pPr>
              <a:spcBef>
                <a:spcPts val="600"/>
              </a:spcBef>
              <a:defRPr/>
            </a:pPr>
            <a:r>
              <a:rPr lang="cs-CZ" sz="1100" cap="all" dirty="0" err="1"/>
              <a:t>Sinkey</a:t>
            </a:r>
            <a:r>
              <a:rPr lang="cs-CZ" sz="1100" cap="all" dirty="0"/>
              <a:t>, J.F., 2002.</a:t>
            </a:r>
            <a:r>
              <a:rPr lang="cs-CZ" sz="1100" dirty="0"/>
              <a:t> </a:t>
            </a:r>
            <a:r>
              <a:rPr lang="cs-CZ" sz="1100" i="1" dirty="0" err="1"/>
              <a:t>Commercial</a:t>
            </a:r>
            <a:r>
              <a:rPr lang="cs-CZ" sz="1100" i="1" dirty="0"/>
              <a:t> bank </a:t>
            </a:r>
            <a:r>
              <a:rPr lang="cs-CZ" sz="1100" i="1" dirty="0" err="1"/>
              <a:t>financial</a:t>
            </a:r>
            <a:r>
              <a:rPr lang="cs-CZ" sz="1100" i="1" dirty="0"/>
              <a:t> management in </a:t>
            </a:r>
            <a:r>
              <a:rPr lang="cs-CZ" sz="1100" i="1" dirty="0" err="1"/>
              <a:t>the</a:t>
            </a:r>
            <a:r>
              <a:rPr lang="cs-CZ" sz="1100" i="1" dirty="0"/>
              <a:t> </a:t>
            </a:r>
            <a:r>
              <a:rPr lang="cs-CZ" sz="1100" i="1" dirty="0" err="1"/>
              <a:t>financial-services</a:t>
            </a:r>
            <a:r>
              <a:rPr lang="cs-CZ" sz="1100" i="1" dirty="0"/>
              <a:t> </a:t>
            </a:r>
            <a:r>
              <a:rPr lang="cs-CZ" sz="1100" i="1" dirty="0" err="1"/>
              <a:t>industry</a:t>
            </a:r>
            <a:r>
              <a:rPr lang="cs-CZ" sz="1100" i="1" dirty="0"/>
              <a:t>.</a:t>
            </a:r>
            <a:r>
              <a:rPr lang="cs-CZ" sz="1100" dirty="0"/>
              <a:t> 2nd </a:t>
            </a:r>
            <a:r>
              <a:rPr lang="cs-CZ" sz="1100" dirty="0" err="1"/>
              <a:t>ed</a:t>
            </a:r>
            <a:r>
              <a:rPr lang="cs-CZ" sz="1100" dirty="0"/>
              <a:t>. New </a:t>
            </a:r>
            <a:r>
              <a:rPr lang="cs-CZ" sz="1100" dirty="0" err="1"/>
              <a:t>Jearsey</a:t>
            </a:r>
            <a:r>
              <a:rPr lang="cs-CZ" sz="1100" dirty="0"/>
              <a:t>: </a:t>
            </a:r>
            <a:r>
              <a:rPr lang="cs-CZ" sz="1100" dirty="0" err="1"/>
              <a:t>Prentice</a:t>
            </a:r>
            <a:r>
              <a:rPr lang="cs-CZ" sz="1100" dirty="0"/>
              <a:t> </a:t>
            </a:r>
            <a:r>
              <a:rPr lang="cs-CZ" sz="1100" dirty="0" err="1"/>
              <a:t>Hall</a:t>
            </a:r>
            <a:r>
              <a:rPr lang="cs-CZ" sz="1100" dirty="0"/>
              <a:t>. ISBN 0-13-090910-6.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STAVÁREK, D., 2005. </a:t>
            </a:r>
            <a:r>
              <a:rPr lang="cs-CZ" sz="1100" i="1" dirty="0"/>
              <a:t>Restrukturalizace bankovních sektorů a efektivnost bank v zemích Visegrádské skupiny</a:t>
            </a:r>
            <a:r>
              <a:rPr lang="cs-CZ" sz="1100" dirty="0"/>
              <a:t>. Karviná: OPF SU. ISBN 80-7248-319-6.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STAVÁREK, D. a S. POLOUČEK, 2006. </a:t>
            </a:r>
            <a:r>
              <a:rPr lang="cs-CZ" sz="1100" i="1" dirty="0" err="1"/>
              <a:t>The</a:t>
            </a:r>
            <a:r>
              <a:rPr lang="cs-CZ" sz="1100" i="1" dirty="0"/>
              <a:t> </a:t>
            </a:r>
            <a:r>
              <a:rPr lang="cs-CZ" sz="1100" i="1" dirty="0" err="1"/>
              <a:t>Financial</a:t>
            </a:r>
            <a:r>
              <a:rPr lang="cs-CZ" sz="1100" i="1" dirty="0"/>
              <a:t> </a:t>
            </a:r>
            <a:r>
              <a:rPr lang="cs-CZ" sz="1100" i="1" dirty="0" err="1"/>
              <a:t>Sector</a:t>
            </a:r>
            <a:r>
              <a:rPr lang="cs-CZ" sz="1100" i="1" dirty="0"/>
              <a:t> in </a:t>
            </a:r>
            <a:r>
              <a:rPr lang="cs-CZ" sz="1100" i="1" dirty="0" err="1"/>
              <a:t>the</a:t>
            </a:r>
            <a:r>
              <a:rPr lang="cs-CZ" sz="1100" i="1" dirty="0"/>
              <a:t> </a:t>
            </a:r>
            <a:r>
              <a:rPr lang="cs-CZ" sz="1100" i="1" dirty="0" err="1"/>
              <a:t>Enlarging</a:t>
            </a:r>
            <a:r>
              <a:rPr lang="cs-CZ" sz="1100" i="1" dirty="0"/>
              <a:t> </a:t>
            </a:r>
            <a:r>
              <a:rPr lang="cs-CZ" sz="1100" i="1" dirty="0" err="1"/>
              <a:t>European</a:t>
            </a:r>
            <a:r>
              <a:rPr lang="cs-CZ" sz="1100" i="1" dirty="0"/>
              <a:t> Union.</a:t>
            </a:r>
            <a:r>
              <a:rPr lang="cs-CZ" sz="1100" dirty="0"/>
              <a:t> Newcastle: Cambridge </a:t>
            </a:r>
            <a:r>
              <a:rPr lang="cs-CZ" sz="1100" dirty="0" err="1"/>
              <a:t>Scholars</a:t>
            </a:r>
            <a:r>
              <a:rPr lang="cs-CZ" sz="1100" dirty="0"/>
              <a:t> </a:t>
            </a:r>
            <a:r>
              <a:rPr lang="cs-CZ" sz="1100" dirty="0" err="1"/>
              <a:t>Press</a:t>
            </a:r>
            <a:r>
              <a:rPr lang="cs-CZ" sz="1100" dirty="0"/>
              <a:t>. ISBN 1-84718-020-5.</a:t>
            </a:r>
          </a:p>
          <a:p>
            <a:pPr>
              <a:spcBef>
                <a:spcPts val="600"/>
              </a:spcBef>
              <a:defRPr/>
            </a:pPr>
            <a:r>
              <a:rPr lang="cs-CZ" sz="1100" dirty="0"/>
              <a:t>VODOVÁ, P., 2009. </a:t>
            </a:r>
            <a:r>
              <a:rPr lang="cs-CZ" sz="1100" i="1" dirty="0"/>
              <a:t>Modelování trhu úvěrů v České republice</a:t>
            </a:r>
            <a:r>
              <a:rPr lang="cs-CZ" sz="1100" dirty="0"/>
              <a:t>. Karviná: </a:t>
            </a:r>
            <a:r>
              <a:rPr lang="cs-CZ" sz="1100"/>
              <a:t>OPF SU. </a:t>
            </a:r>
            <a:r>
              <a:rPr lang="cs-CZ" sz="1100" dirty="0"/>
              <a:t>ISBN 978-80-7248-539-0.</a:t>
            </a:r>
          </a:p>
          <a:p>
            <a:pPr>
              <a:defRPr/>
            </a:pPr>
            <a:endParaRPr lang="cs-CZ" sz="11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Doporučená literatura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744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seminární práce (povinná </a:t>
            </a:r>
            <a:r>
              <a:rPr lang="cs-CZ" sz="2200" dirty="0" smtClean="0"/>
              <a:t>aktivita)</a:t>
            </a:r>
            <a:endParaRPr lang="cs-CZ" sz="2200" dirty="0"/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průběžný test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ústní zkouška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568952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lze získat max. 20 bodů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lze zpracovávat ve dvojicích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téma: Zhodnocení výkonnosti a stability vybrané banky patřící do finanční skupiny pomocí vybraného modelu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zkoumané období: posledních 5 let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banka, která patří do vybrané finanční skupiny (Erste Group, KBC Group, RB Group, </a:t>
            </a:r>
            <a:r>
              <a:rPr lang="cs-CZ" sz="1600" dirty="0" err="1"/>
              <a:t>UniCredit</a:t>
            </a:r>
            <a:r>
              <a:rPr lang="cs-CZ" sz="1600" dirty="0"/>
              <a:t> Group…)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banku a zemi (Evropa) si zvolíte po dohodě s vyučující, a to nejpozději do </a:t>
            </a:r>
            <a:r>
              <a:rPr lang="cs-CZ" sz="1600" b="1" dirty="0"/>
              <a:t>20. listopadu 2020 </a:t>
            </a:r>
            <a:r>
              <a:rPr lang="cs-CZ" sz="1600" dirty="0"/>
              <a:t>v is.slu.cz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odevzdání: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do </a:t>
            </a:r>
            <a:r>
              <a:rPr lang="cs-CZ" sz="1600" b="1" dirty="0"/>
              <a:t>15. prosince 2020 </a:t>
            </a:r>
            <a:r>
              <a:rPr lang="cs-CZ" sz="1600" dirty="0"/>
              <a:t>přes is.slu.cz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pozdní odevzdání: sankce – 5 bodů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Seminární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5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64096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Téma: Zhodnocení výkonnosti a stability vybrané banky pomocí vybraného modelu</a:t>
            </a:r>
          </a:p>
          <a:p>
            <a:pPr lvl="1" algn="just"/>
            <a:r>
              <a:rPr lang="cs-CZ" sz="1500" dirty="0"/>
              <a:t>model CAMEL, </a:t>
            </a:r>
            <a:r>
              <a:rPr lang="cs-CZ" sz="1500" dirty="0" err="1"/>
              <a:t>Balanced</a:t>
            </a:r>
            <a:r>
              <a:rPr lang="cs-CZ" sz="1500" dirty="0"/>
              <a:t> </a:t>
            </a:r>
            <a:r>
              <a:rPr lang="cs-CZ" sz="1500" dirty="0" err="1"/>
              <a:t>Scorecard</a:t>
            </a:r>
            <a:r>
              <a:rPr lang="cs-CZ" sz="1500" dirty="0"/>
              <a:t>, souhrnný index finanční stability, Altmanovo Z-</a:t>
            </a:r>
            <a:r>
              <a:rPr lang="cs-CZ" sz="1500" dirty="0" err="1"/>
              <a:t>score</a:t>
            </a:r>
            <a:r>
              <a:rPr lang="cs-CZ" sz="1500" dirty="0"/>
              <a:t>, příp. </a:t>
            </a:r>
            <a:r>
              <a:rPr lang="cs-CZ" sz="1500" dirty="0" err="1"/>
              <a:t>benchmarking</a:t>
            </a:r>
            <a:r>
              <a:rPr lang="cs-CZ" sz="1500" dirty="0"/>
              <a:t>)</a:t>
            </a:r>
          </a:p>
          <a:p>
            <a:pPr lvl="1" algn="just"/>
            <a:r>
              <a:rPr lang="cs-CZ" sz="1500" dirty="0"/>
              <a:t>srovnání charakteristik vymezených modelem dané banky a průměrných hodnot v daném bankovním sektoru </a:t>
            </a:r>
          </a:p>
          <a:p>
            <a:pPr lvl="1" algn="just"/>
            <a:r>
              <a:rPr lang="cs-CZ" sz="1500" dirty="0"/>
              <a:t>analýza vlivu příslušnosti k finanční skupině, vliv mateřské banky, analýza vztahu mezi zvolenou bankou a mateřskou společností atd., vztah mezi bankou a mateřskou společností, finanční toky mezi bankou a matkou, dividendy, pozitivní/negativní vlivy od mateřské společnosti na banku…</a:t>
            </a:r>
          </a:p>
          <a:p>
            <a:pPr lvl="1" algn="just"/>
            <a:r>
              <a:rPr lang="cs-CZ" sz="1600" dirty="0"/>
              <a:t>Např.: „Aplikace modelu CAMEL na Euro Bank“ </a:t>
            </a:r>
          </a:p>
          <a:p>
            <a:pPr lvl="2" algn="just"/>
            <a:r>
              <a:rPr lang="cs-CZ" sz="1400" dirty="0"/>
              <a:t>tedy hodnoty kapitálové přiměřenosti (C), kvality aktiv (A), kvalitu managementu (M), rentability (E) a likvidity (L) budou posuzovat ve srovnání s průměrnými hodnotami těchto ukazatelů v polském bankovním sektoru</a:t>
            </a:r>
          </a:p>
          <a:p>
            <a:pPr lvl="2" algn="just"/>
            <a:r>
              <a:rPr lang="cs-CZ" sz="1400" dirty="0"/>
              <a:t>v druhé části práce bude analýza vlivu příslušnosti k finanční skupině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Obsah seminární 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74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71296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600" dirty="0"/>
              <a:t>lze získat max. 20 bodů</a:t>
            </a:r>
          </a:p>
          <a:p>
            <a:r>
              <a:rPr lang="cs-CZ" sz="2600" dirty="0"/>
              <a:t>termín: </a:t>
            </a:r>
          </a:p>
          <a:p>
            <a:pPr lvl="1"/>
            <a:r>
              <a:rPr lang="cs-CZ" sz="2600" b="1" dirty="0"/>
              <a:t>15. prosince 2020 </a:t>
            </a:r>
            <a:r>
              <a:rPr lang="cs-CZ" sz="2600" dirty="0"/>
              <a:t>v čase přednášky, tj. 12:15 – 13:50</a:t>
            </a:r>
          </a:p>
          <a:p>
            <a:r>
              <a:rPr lang="cs-CZ" sz="2600" dirty="0"/>
              <a:t>struktura testu:</a:t>
            </a:r>
          </a:p>
          <a:p>
            <a:pPr lvl="1"/>
            <a:r>
              <a:rPr lang="cs-CZ" sz="2600" dirty="0"/>
              <a:t>pouze příklady</a:t>
            </a:r>
          </a:p>
          <a:p>
            <a:pPr lvl="1"/>
            <a:r>
              <a:rPr lang="cs-CZ" sz="2600" dirty="0"/>
              <a:t>vzorce je třeba znát zpaměti</a:t>
            </a:r>
            <a:endParaRPr lang="en-US" sz="2600" dirty="0"/>
          </a:p>
          <a:p>
            <a:r>
              <a:rPr lang="cs-CZ" sz="2600" dirty="0"/>
              <a:t>není povinná aktivita, tedy není opravný termín</a:t>
            </a:r>
          </a:p>
          <a:p>
            <a:endParaRPr 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Průběžný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79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4997</TotalTime>
  <Words>913</Words>
  <Application>Microsoft Office PowerPoint</Application>
  <PresentationFormat>Předvádění na obrazovce (16:9)</PresentationFormat>
  <Paragraphs>131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Bankovní modely a analýzy</vt:lpstr>
      <vt:lpstr>Kontakt</vt:lpstr>
      <vt:lpstr>Struktura výkladu</vt:lpstr>
      <vt:lpstr>Povinná literatura</vt:lpstr>
      <vt:lpstr>Doporučená literatura</vt:lpstr>
      <vt:lpstr>Podmínky absolvování předmětu</vt:lpstr>
      <vt:lpstr>Seminární práce</vt:lpstr>
      <vt:lpstr>Obsah seminární práce</vt:lpstr>
      <vt:lpstr>Průběžný test</vt:lpstr>
      <vt:lpstr>Zkouška</vt:lpstr>
      <vt:lpstr>Bodové hodnocení aktivit</vt:lpstr>
      <vt:lpstr>Celkové hodnocení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Paleckova</cp:lastModifiedBy>
  <cp:revision>122</cp:revision>
  <cp:lastPrinted>2017-09-19T07:48:06Z</cp:lastPrinted>
  <dcterms:created xsi:type="dcterms:W3CDTF">2016-07-06T15:42:34Z</dcterms:created>
  <dcterms:modified xsi:type="dcterms:W3CDTF">2020-09-21T07:55:23Z</dcterms:modified>
</cp:coreProperties>
</file>