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5" r:id="rId4"/>
    <p:sldId id="281" r:id="rId5"/>
    <p:sldId id="284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18. 9. 2020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77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4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9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6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53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55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012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54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328592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ÚČETNICTVÍ </a:t>
            </a:r>
            <a:b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Markéta </a:t>
            </a:r>
            <a:r>
              <a:rPr lang="cs-CZ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Šeligová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b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ZS 2020/2021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účetnictví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Markéta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Šeligová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9163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03598"/>
            <a:ext cx="84249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V případě, že se student v průběhu zkouškového období </a:t>
            </a:r>
            <a:r>
              <a:rPr lang="cs-CZ" sz="2100" b="1" u="sng" dirty="0">
                <a:solidFill>
                  <a:srgbClr val="307871"/>
                </a:solidFill>
              </a:rPr>
              <a:t>nezapíše</a:t>
            </a:r>
            <a:r>
              <a:rPr lang="cs-CZ" sz="2100" b="1" dirty="0">
                <a:solidFill>
                  <a:srgbClr val="307871"/>
                </a:solidFill>
              </a:rPr>
              <a:t> na </a:t>
            </a:r>
            <a:r>
              <a:rPr lang="cs-CZ" sz="2100" b="1" u="sng" dirty="0">
                <a:solidFill>
                  <a:srgbClr val="307871"/>
                </a:solidFill>
              </a:rPr>
              <a:t>řádný termín </a:t>
            </a:r>
            <a:r>
              <a:rPr lang="cs-CZ" sz="2100" b="1" dirty="0">
                <a:solidFill>
                  <a:srgbClr val="307871"/>
                </a:solidFill>
              </a:rPr>
              <a:t>pro vykonání zkoušky do IS, </a:t>
            </a:r>
            <a:r>
              <a:rPr lang="cs-CZ" sz="2100" b="1" dirty="0">
                <a:solidFill>
                  <a:srgbClr val="FF0000"/>
                </a:solidFill>
              </a:rPr>
              <a:t>NEMÁ</a:t>
            </a:r>
            <a:r>
              <a:rPr lang="cs-CZ" sz="2100" b="1" dirty="0">
                <a:solidFill>
                  <a:srgbClr val="307871"/>
                </a:solidFill>
              </a:rPr>
              <a:t> dle Studijního a zkušebního řádu nárok na absolvování </a:t>
            </a:r>
            <a:r>
              <a:rPr lang="cs-CZ" sz="2100" b="1" u="sng" dirty="0">
                <a:solidFill>
                  <a:srgbClr val="307871"/>
                </a:solidFill>
              </a:rPr>
              <a:t>opravných</a:t>
            </a:r>
            <a:r>
              <a:rPr lang="cs-CZ" sz="2100" b="1" dirty="0">
                <a:solidFill>
                  <a:srgbClr val="307871"/>
                </a:solidFill>
              </a:rPr>
              <a:t> pokusů zkoušky.</a:t>
            </a:r>
          </a:p>
          <a:p>
            <a:pPr algn="just"/>
            <a:endParaRPr lang="cs-CZ" sz="2100" b="1" dirty="0">
              <a:solidFill>
                <a:srgbClr val="30787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Totéž platí pro studenty studijního zahraničního pobytu (</a:t>
            </a:r>
            <a:r>
              <a:rPr lang="cs-CZ" sz="2100" b="1" dirty="0" err="1">
                <a:solidFill>
                  <a:srgbClr val="307871"/>
                </a:solidFill>
              </a:rPr>
              <a:t>erasmus</a:t>
            </a:r>
            <a:r>
              <a:rPr lang="cs-CZ" sz="2100" b="1" dirty="0">
                <a:solidFill>
                  <a:srgbClr val="307871"/>
                </a:solidFill>
              </a:rPr>
              <a:t>), kdy jsou studenti povinni sledovat vypsané termíny v IS. Jestliže jsou studenti v průběhu řádných termínů v zahraničí, je potřeba kontaktovat o této skutečnosti vyučujícího. Studentům, kteří takto neučiní, nebude umožněna žádná další výjimka.</a:t>
            </a:r>
            <a:endParaRPr lang="pl-P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0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Povinná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422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b="1" dirty="0" smtClean="0"/>
              <a:t>ŠELIGOVÁ</a:t>
            </a:r>
            <a:r>
              <a:rPr lang="cs-CZ" sz="2000" b="1" dirty="0"/>
              <a:t>, M. a R. RŮČKOVÁ, 2018. </a:t>
            </a:r>
            <a:r>
              <a:rPr lang="cs-CZ" sz="2000" b="1" i="1" dirty="0"/>
              <a:t>Nákladové účetnictví.</a:t>
            </a:r>
            <a:r>
              <a:rPr lang="cs-CZ" sz="2000" b="1" dirty="0"/>
              <a:t> Karviná: SU OPF. ISBN 978-80-7510-310-9.</a:t>
            </a:r>
            <a:endParaRPr lang="en-US" sz="2000" b="1" dirty="0"/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FIBÍROVÁ, J., L. ŠOLJKOVÁ a J. WAGNER, 2007. Nákladové a manažerské účetnictví. </a:t>
            </a:r>
            <a:r>
              <a:rPr lang="cs-CZ" sz="1900" dirty="0" err="1"/>
              <a:t>Praha:ASPI</a:t>
            </a:r>
            <a:r>
              <a:rPr lang="cs-CZ" sz="1900" dirty="0"/>
              <a:t>. ISBN 978-80-7357-299-0.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 smtClean="0"/>
              <a:t>KRÁL</a:t>
            </a:r>
            <a:r>
              <a:rPr lang="cs-CZ" sz="1900" dirty="0"/>
              <a:t>, B. a kol., 2010. Manažerské účetnictví. 3. vyd. Praha: Management </a:t>
            </a:r>
            <a:r>
              <a:rPr lang="cs-CZ" sz="1900" dirty="0" err="1"/>
              <a:t>Press</a:t>
            </a:r>
            <a:r>
              <a:rPr lang="cs-CZ" sz="1900" dirty="0"/>
              <a:t>. ISBN 978-80-7261-217-8.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VALICOVÁ, A., 2011. Nákladové účetnictví. Karviná: SU OPF. 978-807248-688-5.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3107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Doporučená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FIBÍROVÁ,J., L. ŠOLJAKOVÁ a J. WAGNER, 2011. Manažerské účetnictví-nástroje a metody.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ČR. ISBN 978-807357-712-4.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LAZAR, J., 2012. Manažerské účetnictví a controlling.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978-80-247-4133-8.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POPESKO, B. a Š. PAPADAKI, 2016. Moderní metody řízení nákladů.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978-80-247-5773-5.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WARREN, C.S., J.M. REEVE a J.E. DUCHAC, 2014. </a:t>
            </a:r>
            <a:r>
              <a:rPr lang="cs-CZ" sz="2000" dirty="0" err="1"/>
              <a:t>Managerial</a:t>
            </a:r>
            <a:r>
              <a:rPr lang="cs-CZ" sz="2000" dirty="0"/>
              <a:t> </a:t>
            </a:r>
            <a:r>
              <a:rPr lang="cs-CZ" sz="2000" dirty="0" err="1"/>
              <a:t>Accounting</a:t>
            </a:r>
            <a:r>
              <a:rPr lang="cs-CZ" sz="2000" dirty="0"/>
              <a:t>. USA: </a:t>
            </a:r>
            <a:r>
              <a:rPr lang="cs-CZ" sz="2000" dirty="0" err="1"/>
              <a:t>Cengage</a:t>
            </a:r>
            <a:r>
              <a:rPr lang="cs-CZ" sz="2000" dirty="0"/>
              <a:t> </a:t>
            </a:r>
            <a:r>
              <a:rPr lang="cs-CZ" sz="2000" dirty="0" err="1"/>
              <a:t>Lending</a:t>
            </a:r>
            <a:r>
              <a:rPr lang="cs-CZ" sz="2000" dirty="0"/>
              <a:t>. ISBN 978-1-285-86880-6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26305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25667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 smtClean="0"/>
              <a:t>Kontakt</a:t>
            </a:r>
            <a:r>
              <a:rPr lang="cs-CZ" altLang="cs-CZ" sz="4000" b="1" dirty="0" smtClean="0"/>
              <a:t/>
            </a:r>
            <a:br>
              <a:rPr lang="cs-CZ" altLang="cs-CZ" sz="4000" b="1" dirty="0" smtClean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0431" y="843558"/>
            <a:ext cx="741682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Místnost – A </a:t>
            </a:r>
            <a:r>
              <a:rPr lang="cs-CZ" sz="2400" dirty="0" smtClean="0"/>
              <a:t>214 </a:t>
            </a:r>
            <a:r>
              <a:rPr lang="cs-CZ" sz="2400" dirty="0"/>
              <a:t>(Univerzitní nám</a:t>
            </a:r>
            <a:r>
              <a:rPr lang="cs-CZ" sz="2400" dirty="0" smtClean="0"/>
              <a:t>.)</a:t>
            </a:r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Konzultační hodiny</a:t>
            </a:r>
            <a:r>
              <a:rPr lang="cs-CZ" sz="2400" dirty="0"/>
              <a:t>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FF0000"/>
                </a:solidFill>
              </a:rPr>
              <a:t>Úterý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smtClean="0">
                <a:solidFill>
                  <a:srgbClr val="FF0000"/>
                </a:solidFill>
              </a:rPr>
              <a:t>8:55 – 10:30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FF0000"/>
                </a:solidFill>
              </a:rPr>
              <a:t>Středa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smtClean="0">
                <a:solidFill>
                  <a:srgbClr val="FF0000"/>
                </a:solidFill>
              </a:rPr>
              <a:t>13:05 </a:t>
            </a:r>
            <a:r>
              <a:rPr lang="cs-CZ" sz="1600" dirty="0" smtClean="0">
                <a:solidFill>
                  <a:srgbClr val="FF0000"/>
                </a:solidFill>
              </a:rPr>
              <a:t>– </a:t>
            </a:r>
            <a:r>
              <a:rPr lang="cs-CZ" sz="1600" dirty="0" smtClean="0">
                <a:solidFill>
                  <a:srgbClr val="FF0000"/>
                </a:solidFill>
              </a:rPr>
              <a:t>14:40   </a:t>
            </a:r>
            <a:r>
              <a:rPr lang="cs-CZ" sz="1200" dirty="0" smtClean="0"/>
              <a:t>(po </a:t>
            </a:r>
            <a:r>
              <a:rPr lang="cs-CZ" sz="1200" dirty="0"/>
              <a:t>dohodě mailem</a:t>
            </a:r>
            <a:r>
              <a:rPr lang="cs-CZ" sz="1200" dirty="0">
                <a:solidFill>
                  <a:srgbClr val="CC3300"/>
                </a:solidFill>
              </a:rPr>
              <a:t>*</a:t>
            </a:r>
            <a:r>
              <a:rPr lang="cs-CZ" sz="1200" dirty="0"/>
              <a:t>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mailem také jiné </a:t>
            </a:r>
            <a:r>
              <a:rPr lang="cs-CZ" sz="1600" dirty="0" smtClean="0"/>
              <a:t>dny</a:t>
            </a:r>
            <a:endParaRPr lang="cs-CZ" sz="1200" dirty="0" smtClean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mail:  </a:t>
            </a:r>
            <a:r>
              <a:rPr lang="cs-CZ" sz="2400" dirty="0" smtClean="0">
                <a:solidFill>
                  <a:srgbClr val="C00000"/>
                </a:solidFill>
              </a:rPr>
              <a:t>seligova@opf.slu.cz</a:t>
            </a:r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b="1" dirty="0" smtClean="0">
                <a:solidFill>
                  <a:srgbClr val="C00000"/>
                </a:solidFill>
              </a:rPr>
              <a:t>*</a:t>
            </a:r>
            <a:r>
              <a:rPr lang="cs-CZ" sz="1200" dirty="0"/>
              <a:t>Dle Pokynu děkana č. 1/2014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</a:t>
            </a:r>
            <a:r>
              <a:rPr lang="cs-CZ" sz="1200" b="1" dirty="0">
                <a:solidFill>
                  <a:srgbClr val="C00000"/>
                </a:solidFill>
              </a:rPr>
              <a:t>studenti povinni používat pouze školní email </a:t>
            </a:r>
            <a:r>
              <a:rPr lang="cs-CZ" sz="1200" dirty="0"/>
              <a:t>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0431" y="1059582"/>
            <a:ext cx="7416824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400" dirty="0" smtClean="0"/>
              <a:t>Předmět je zakončen </a:t>
            </a:r>
            <a:r>
              <a:rPr lang="cs-CZ" sz="2400" b="1" dirty="0" smtClean="0">
                <a:solidFill>
                  <a:srgbClr val="FF0000"/>
                </a:solidFill>
              </a:rPr>
              <a:t>zkouškou</a:t>
            </a:r>
            <a:r>
              <a:rPr lang="cs-CZ" sz="2400" dirty="0" smtClean="0"/>
              <a:t>, kterou získáte za: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400" dirty="0" smtClean="0"/>
              <a:t>Průběžný test (tvoří </a:t>
            </a:r>
            <a:r>
              <a:rPr lang="cs-CZ" sz="2400" dirty="0" smtClean="0"/>
              <a:t>30 </a:t>
            </a:r>
            <a:r>
              <a:rPr lang="cs-CZ" sz="2400" dirty="0" smtClean="0"/>
              <a:t>% celkového hodnocení)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400" dirty="0" smtClean="0"/>
              <a:t>Zkoušku (tvoří </a:t>
            </a:r>
            <a:r>
              <a:rPr lang="cs-CZ" sz="2400" dirty="0" smtClean="0"/>
              <a:t>70 </a:t>
            </a:r>
            <a:r>
              <a:rPr lang="cs-CZ" sz="2400" dirty="0" smtClean="0"/>
              <a:t>% celkového hodnocení)</a:t>
            </a:r>
          </a:p>
        </p:txBody>
      </p:sp>
    </p:spTree>
    <p:extLst>
      <p:ext uri="{BB962C8B-B14F-4D97-AF65-F5344CB8AC3E}">
        <p14:creationId xmlns:p14="http://schemas.microsoft.com/office/powerpoint/2010/main" val="26903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 smtClean="0"/>
              <a:t>Průběžný test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30902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tvoří </a:t>
            </a:r>
            <a:r>
              <a:rPr lang="cs-CZ" sz="2400" dirty="0" smtClean="0"/>
              <a:t>30 </a:t>
            </a:r>
            <a:r>
              <a:rPr lang="cs-CZ" sz="2400" dirty="0" smtClean="0"/>
              <a:t>% celkového hodnocení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</a:t>
            </a:r>
            <a:r>
              <a:rPr lang="cs-CZ" sz="2400" dirty="0" smtClean="0"/>
              <a:t>aximální možný dosažený počet bodů = </a:t>
            </a:r>
            <a:r>
              <a:rPr lang="cs-CZ" sz="2400" b="1" dirty="0"/>
              <a:t>3</a:t>
            </a:r>
            <a:r>
              <a:rPr lang="cs-CZ" sz="2400" b="1" dirty="0" smtClean="0"/>
              <a:t>0 </a:t>
            </a:r>
            <a:r>
              <a:rPr lang="cs-CZ" sz="2400" b="1" dirty="0" smtClean="0"/>
              <a:t>bodů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žádná omezení týkající se minimálního počtu bodů k vykonání zkoušky</a:t>
            </a:r>
          </a:p>
          <a:p>
            <a:endParaRPr lang="cs-CZ" sz="2400" dirty="0"/>
          </a:p>
          <a:p>
            <a:r>
              <a:rPr lang="cs-CZ" sz="2400" b="1" dirty="0" smtClean="0"/>
              <a:t>Průběžný test bude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teorie z přednášek v rámci tutoriálů a ze skript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2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48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 smtClean="0"/>
              <a:t>Průběžný test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4483" y="1275606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bude </a:t>
            </a:r>
            <a:r>
              <a:rPr lang="cs-CZ" sz="2400" dirty="0"/>
              <a:t>psán prostřednictvím </a:t>
            </a:r>
            <a:r>
              <a:rPr lang="cs-CZ" sz="2400" dirty="0" smtClean="0"/>
              <a:t>systému IS </a:t>
            </a:r>
            <a:r>
              <a:rPr lang="cs-CZ" sz="2400" dirty="0"/>
              <a:t>(</a:t>
            </a:r>
            <a:r>
              <a:rPr lang="cs-CZ" sz="2400" dirty="0" err="1"/>
              <a:t>a,b,c</a:t>
            </a:r>
            <a:r>
              <a:rPr lang="cs-CZ" sz="2400" dirty="0"/>
              <a:t> odpovědi, doplňovačky, výběr z možností)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datum a čas průběžného testu bude upřesněn (plán </a:t>
            </a:r>
            <a:r>
              <a:rPr lang="cs-CZ" sz="2400" dirty="0" smtClean="0"/>
              <a:t>prosinec – poslední výukový týden dle harmonogramu AR)</a:t>
            </a: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průběžný test lze </a:t>
            </a:r>
            <a:r>
              <a:rPr lang="cs-CZ" sz="2800" b="1" u="sng" dirty="0"/>
              <a:t>psát pouze 1x</a:t>
            </a:r>
            <a:r>
              <a:rPr lang="cs-CZ" sz="2400" dirty="0"/>
              <a:t>, </a:t>
            </a:r>
            <a:r>
              <a:rPr lang="cs-CZ" sz="2800" b="1" u="sng" dirty="0"/>
              <a:t>nebude vypsán žádný opravný termín průběžného testu !!!!!!!!!!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131590"/>
            <a:ext cx="8208912" cy="3240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tvoří 70 %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maximální možný dosažený počet bodů = </a:t>
            </a:r>
            <a:r>
              <a:rPr lang="cs-CZ" sz="2000" b="1" dirty="0"/>
              <a:t>70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70 bodů ze zkoušky + 30 bodů z průběžného testu = </a:t>
            </a:r>
            <a:r>
              <a:rPr lang="cs-CZ" sz="2000" b="1" dirty="0"/>
              <a:t>100 bodů </a:t>
            </a:r>
            <a:r>
              <a:rPr lang="cs-CZ" sz="2000" b="1" dirty="0" smtClean="0"/>
              <a:t>maximálně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úspěšné absolvování předmětu minimálně </a:t>
            </a:r>
            <a:r>
              <a:rPr lang="cs-CZ" sz="2000" b="1" dirty="0"/>
              <a:t>60 </a:t>
            </a:r>
            <a:r>
              <a:rPr lang="cs-CZ" sz="2000" b="1" dirty="0" smtClean="0"/>
              <a:t>%</a:t>
            </a:r>
            <a:r>
              <a:rPr lang="cs-CZ" sz="2000" dirty="0" smtClean="0"/>
              <a:t>, tedy minimálně </a:t>
            </a:r>
            <a:r>
              <a:rPr lang="cs-CZ" sz="2000" b="1" dirty="0"/>
              <a:t>60 bodů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forma zkoušky </a:t>
            </a:r>
            <a:r>
              <a:rPr lang="cs-CZ" sz="2000" b="1" dirty="0" smtClean="0"/>
              <a:t>písemná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239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34761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31590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bude </a:t>
            </a:r>
            <a:r>
              <a:rPr lang="cs-CZ" sz="2400" dirty="0" smtClean="0"/>
              <a:t>psána </a:t>
            </a:r>
            <a:r>
              <a:rPr lang="cs-CZ" sz="2400" dirty="0" smtClean="0"/>
              <a:t>přes </a:t>
            </a:r>
            <a:r>
              <a:rPr lang="cs-CZ" sz="2400" dirty="0" smtClean="0"/>
              <a:t>IS v </a:t>
            </a:r>
            <a:r>
              <a:rPr lang="cs-CZ" sz="2400" dirty="0" smtClean="0"/>
              <a:t>PC učebně </a:t>
            </a:r>
            <a:r>
              <a:rPr lang="cs-CZ" sz="2400" dirty="0" smtClean="0"/>
              <a:t>OPF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 případě nepříznivého vývoje epidemiologické situace vzniklé z důvodu </a:t>
            </a:r>
            <a:r>
              <a:rPr lang="cs-CZ" sz="2400" dirty="0" err="1" smtClean="0"/>
              <a:t>koronaviru</a:t>
            </a:r>
            <a:r>
              <a:rPr lang="cs-CZ" sz="2400" dirty="0"/>
              <a:t> </a:t>
            </a:r>
            <a:r>
              <a:rPr lang="cs-CZ" sz="2400" dirty="0" smtClean="0"/>
              <a:t>bude zkouška psána přes IS </a:t>
            </a:r>
            <a:r>
              <a:rPr lang="cs-CZ" sz="2400" dirty="0" smtClean="0"/>
              <a:t>z místa vašeho bydliště či z místa, kde se v daný moment budete nacházet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bude obsahovat pouze příklady z </a:t>
            </a:r>
            <a:r>
              <a:rPr lang="cs-CZ" sz="2400" dirty="0" smtClean="0"/>
              <a:t>přednášek v rámci tutoriálů, </a:t>
            </a:r>
            <a:r>
              <a:rPr lang="cs-CZ" sz="2400" dirty="0" smtClean="0"/>
              <a:t>skript a popř. z jiných dalších studijních materiálů </a:t>
            </a:r>
            <a:r>
              <a:rPr lang="cs-CZ" sz="2400" dirty="0" smtClean="0"/>
              <a:t>vložených v rámci IS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468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34761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 smtClean="0"/>
              <a:t>Bodové hodnocení</a:t>
            </a:r>
            <a:endParaRPr lang="cs-CZ" altLang="cs-CZ" sz="32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755576" y="1131591"/>
          <a:ext cx="7128792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4396"/>
                <a:gridCol w="3564396"/>
              </a:tblGrid>
              <a:tr h="446282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Známka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Bodové hodnocení</a:t>
                      </a:r>
                      <a:endParaRPr lang="en-US" sz="280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93 - 100</a:t>
                      </a:r>
                      <a:endParaRPr lang="en-US" sz="240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85 - 92</a:t>
                      </a:r>
                      <a:endParaRPr lang="en-US" sz="240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77 - 84</a:t>
                      </a:r>
                      <a:endParaRPr lang="en-US" sz="2400" b="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69 - 76</a:t>
                      </a:r>
                      <a:endParaRPr lang="en-US" sz="2400" b="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60 - 68</a:t>
                      </a:r>
                      <a:endParaRPr lang="en-US" sz="2400" b="0" dirty="0"/>
                    </a:p>
                  </a:txBody>
                  <a:tcPr/>
                </a:tc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0 - 59</a:t>
                      </a:r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1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908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</a:t>
            </a:r>
            <a:r>
              <a:rPr lang="cs-CZ" sz="2400" b="1" dirty="0" smtClean="0">
                <a:solidFill>
                  <a:srgbClr val="C00000"/>
                </a:solidFill>
              </a:rPr>
              <a:t>vyučujícího </a:t>
            </a:r>
            <a:r>
              <a:rPr lang="cs-CZ" sz="2400" b="1" dirty="0">
                <a:solidFill>
                  <a:srgbClr val="C00000"/>
                </a:solidFill>
              </a:rPr>
              <a:t>mailem</a:t>
            </a:r>
            <a:r>
              <a:rPr lang="cs-CZ" sz="2400" b="1" dirty="0" smtClean="0">
                <a:solidFill>
                  <a:srgbClr val="C00000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Vyučující určí náhradní termín průběžného testu. </a:t>
            </a:r>
            <a:endParaRPr lang="cs-CZ" sz="24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393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689</Words>
  <Application>Microsoft Office PowerPoint</Application>
  <PresentationFormat>Předvádění na obrazovce (16:9)</PresentationFormat>
  <Paragraphs>98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SLU</vt:lpstr>
      <vt:lpstr> MANAŽERSKÉ ÚČETNICTVÍ     Ing. Markéta Šeligová, Ph.D.  Informace k ZS 2020/2021</vt:lpstr>
      <vt:lpstr>Kontakt </vt:lpstr>
      <vt:lpstr>Požadavky na absolvování předmětu</vt:lpstr>
      <vt:lpstr>Průběžný test</vt:lpstr>
      <vt:lpstr>Průběžný test</vt:lpstr>
      <vt:lpstr>Zkouška</vt:lpstr>
      <vt:lpstr>Zkouška</vt:lpstr>
      <vt:lpstr>Bodové hodnocení</vt:lpstr>
      <vt:lpstr>Důležité !!!</vt:lpstr>
      <vt:lpstr>Důležité !!!</vt:lpstr>
      <vt:lpstr>Povinná literatura</vt:lpstr>
      <vt:lpstr>Doporučená literatura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156</cp:revision>
  <dcterms:created xsi:type="dcterms:W3CDTF">2016-07-06T15:42:34Z</dcterms:created>
  <dcterms:modified xsi:type="dcterms:W3CDTF">2020-09-18T09:32:00Z</dcterms:modified>
</cp:coreProperties>
</file>