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94" r:id="rId4"/>
    <p:sldId id="295" r:id="rId5"/>
    <p:sldId id="296" r:id="rId6"/>
    <p:sldId id="298" r:id="rId7"/>
    <p:sldId id="299" r:id="rId8"/>
    <p:sldId id="297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12" r:id="rId19"/>
    <p:sldId id="313" r:id="rId20"/>
    <p:sldId id="309" r:id="rId21"/>
    <p:sldId id="310" r:id="rId22"/>
    <p:sldId id="311" r:id="rId23"/>
    <p:sldId id="314" r:id="rId24"/>
    <p:sldId id="315" r:id="rId25"/>
    <p:sldId id="316" r:id="rId26"/>
    <p:sldId id="317" r:id="rId27"/>
    <p:sldId id="330" r:id="rId28"/>
    <p:sldId id="318" r:id="rId29"/>
    <p:sldId id="293" r:id="rId30"/>
    <p:sldId id="270" r:id="rId31"/>
    <p:sldId id="271" r:id="rId32"/>
    <p:sldId id="272" r:id="rId33"/>
    <p:sldId id="337" r:id="rId34"/>
    <p:sldId id="277" r:id="rId35"/>
    <p:sldId id="331" r:id="rId36"/>
    <p:sldId id="273" r:id="rId37"/>
    <p:sldId id="338" r:id="rId38"/>
    <p:sldId id="278" r:id="rId39"/>
    <p:sldId id="290" r:id="rId40"/>
    <p:sldId id="291" r:id="rId41"/>
    <p:sldId id="292" r:id="rId42"/>
    <p:sldId id="332" r:id="rId43"/>
    <p:sldId id="333" r:id="rId44"/>
    <p:sldId id="334" r:id="rId45"/>
    <p:sldId id="335" r:id="rId46"/>
    <p:sldId id="336" r:id="rId47"/>
    <p:sldId id="269" r:id="rId48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0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30.9.2018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30.9.2018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Metody měření finančních rizik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Pavla Klepková Vodová</a:t>
            </a:r>
            <a:endParaRPr lang="fr-F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Distribuční křivka při normálním rozdělení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1714500"/>
            <a:ext cx="77152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Různé tvary distribuční křivky pro různá rizika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683568" y="2132856"/>
            <a:ext cx="7488238" cy="4249737"/>
            <a:chOff x="2198" y="2567"/>
            <a:chExt cx="5904" cy="3024"/>
          </a:xfrm>
        </p:grpSpPr>
        <p:sp>
          <p:nvSpPr>
            <p:cNvPr id="10" name="AutoShape 5"/>
            <p:cNvSpPr>
              <a:spLocks noChangeAspect="1" noChangeArrowheads="1"/>
            </p:cNvSpPr>
            <p:nvPr/>
          </p:nvSpPr>
          <p:spPr bwMode="auto">
            <a:xfrm>
              <a:off x="2198" y="2567"/>
              <a:ext cx="5904" cy="3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2630" y="2999"/>
              <a:ext cx="1" cy="15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630" y="4583"/>
              <a:ext cx="259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5654" y="2999"/>
              <a:ext cx="1" cy="15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5654" y="4583"/>
              <a:ext cx="244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748" y="3262"/>
              <a:ext cx="2220" cy="1135"/>
            </a:xfrm>
            <a:custGeom>
              <a:avLst/>
              <a:gdLst/>
              <a:ahLst/>
              <a:cxnLst>
                <a:cxn ang="0">
                  <a:pos x="0" y="1396"/>
                </a:cxn>
                <a:cxn ang="0">
                  <a:pos x="210" y="1366"/>
                </a:cxn>
                <a:cxn ang="0">
                  <a:pos x="420" y="1299"/>
                </a:cxn>
                <a:cxn ang="0">
                  <a:pos x="555" y="1171"/>
                </a:cxn>
                <a:cxn ang="0">
                  <a:pos x="660" y="886"/>
                </a:cxn>
                <a:cxn ang="0">
                  <a:pos x="817" y="520"/>
                </a:cxn>
                <a:cxn ang="0">
                  <a:pos x="1035" y="212"/>
                </a:cxn>
                <a:cxn ang="0">
                  <a:pos x="1357" y="24"/>
                </a:cxn>
                <a:cxn ang="0">
                  <a:pos x="1665" y="69"/>
                </a:cxn>
                <a:cxn ang="0">
                  <a:pos x="1942" y="324"/>
                </a:cxn>
                <a:cxn ang="0">
                  <a:pos x="2137" y="744"/>
                </a:cxn>
                <a:cxn ang="0">
                  <a:pos x="2250" y="1089"/>
                </a:cxn>
                <a:cxn ang="0">
                  <a:pos x="2445" y="1351"/>
                </a:cxn>
                <a:cxn ang="0">
                  <a:pos x="2775" y="1419"/>
                </a:cxn>
              </a:cxnLst>
              <a:rect l="0" t="0" r="r" b="b"/>
              <a:pathLst>
                <a:path w="2775" h="1419">
                  <a:moveTo>
                    <a:pt x="0" y="1396"/>
                  </a:moveTo>
                  <a:cubicBezTo>
                    <a:pt x="36" y="1391"/>
                    <a:pt x="140" y="1382"/>
                    <a:pt x="210" y="1366"/>
                  </a:cubicBezTo>
                  <a:cubicBezTo>
                    <a:pt x="280" y="1350"/>
                    <a:pt x="363" y="1331"/>
                    <a:pt x="420" y="1299"/>
                  </a:cubicBezTo>
                  <a:cubicBezTo>
                    <a:pt x="477" y="1267"/>
                    <a:pt x="515" y="1240"/>
                    <a:pt x="555" y="1171"/>
                  </a:cubicBezTo>
                  <a:cubicBezTo>
                    <a:pt x="595" y="1102"/>
                    <a:pt x="616" y="995"/>
                    <a:pt x="660" y="886"/>
                  </a:cubicBezTo>
                  <a:cubicBezTo>
                    <a:pt x="704" y="777"/>
                    <a:pt x="754" y="633"/>
                    <a:pt x="817" y="520"/>
                  </a:cubicBezTo>
                  <a:cubicBezTo>
                    <a:pt x="880" y="407"/>
                    <a:pt x="945" y="295"/>
                    <a:pt x="1035" y="212"/>
                  </a:cubicBezTo>
                  <a:cubicBezTo>
                    <a:pt x="1125" y="129"/>
                    <a:pt x="1252" y="48"/>
                    <a:pt x="1357" y="24"/>
                  </a:cubicBezTo>
                  <a:cubicBezTo>
                    <a:pt x="1462" y="0"/>
                    <a:pt x="1568" y="19"/>
                    <a:pt x="1665" y="69"/>
                  </a:cubicBezTo>
                  <a:cubicBezTo>
                    <a:pt x="1762" y="119"/>
                    <a:pt x="1863" y="212"/>
                    <a:pt x="1942" y="324"/>
                  </a:cubicBezTo>
                  <a:cubicBezTo>
                    <a:pt x="2021" y="436"/>
                    <a:pt x="2086" y="616"/>
                    <a:pt x="2137" y="744"/>
                  </a:cubicBezTo>
                  <a:cubicBezTo>
                    <a:pt x="2188" y="872"/>
                    <a:pt x="2199" y="988"/>
                    <a:pt x="2250" y="1089"/>
                  </a:cubicBezTo>
                  <a:cubicBezTo>
                    <a:pt x="2301" y="1190"/>
                    <a:pt x="2357" y="1296"/>
                    <a:pt x="2445" y="1351"/>
                  </a:cubicBezTo>
                  <a:cubicBezTo>
                    <a:pt x="2533" y="1406"/>
                    <a:pt x="2706" y="1405"/>
                    <a:pt x="2775" y="1419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654" y="3165"/>
              <a:ext cx="2278" cy="1418"/>
            </a:xfrm>
            <a:custGeom>
              <a:avLst/>
              <a:gdLst/>
              <a:ahLst/>
              <a:cxnLst>
                <a:cxn ang="0">
                  <a:pos x="0" y="1772"/>
                </a:cxn>
                <a:cxn ang="0">
                  <a:pos x="148" y="1540"/>
                </a:cxn>
                <a:cxn ang="0">
                  <a:pos x="238" y="1172"/>
                </a:cxn>
                <a:cxn ang="0">
                  <a:pos x="320" y="715"/>
                </a:cxn>
                <a:cxn ang="0">
                  <a:pos x="388" y="371"/>
                </a:cxn>
                <a:cxn ang="0">
                  <a:pos x="493" y="33"/>
                </a:cxn>
                <a:cxn ang="0">
                  <a:pos x="673" y="176"/>
                </a:cxn>
                <a:cxn ang="0">
                  <a:pos x="1025" y="723"/>
                </a:cxn>
                <a:cxn ang="0">
                  <a:pos x="1423" y="1165"/>
                </a:cxn>
                <a:cxn ang="0">
                  <a:pos x="1828" y="1480"/>
                </a:cxn>
                <a:cxn ang="0">
                  <a:pos x="2270" y="1630"/>
                </a:cxn>
                <a:cxn ang="0">
                  <a:pos x="2848" y="1697"/>
                </a:cxn>
              </a:cxnLst>
              <a:rect l="0" t="0" r="r" b="b"/>
              <a:pathLst>
                <a:path w="2848" h="1772">
                  <a:moveTo>
                    <a:pt x="0" y="1772"/>
                  </a:moveTo>
                  <a:cubicBezTo>
                    <a:pt x="25" y="1733"/>
                    <a:pt x="108" y="1640"/>
                    <a:pt x="148" y="1540"/>
                  </a:cubicBezTo>
                  <a:cubicBezTo>
                    <a:pt x="188" y="1440"/>
                    <a:pt x="209" y="1309"/>
                    <a:pt x="238" y="1172"/>
                  </a:cubicBezTo>
                  <a:cubicBezTo>
                    <a:pt x="267" y="1035"/>
                    <a:pt x="295" y="848"/>
                    <a:pt x="320" y="715"/>
                  </a:cubicBezTo>
                  <a:cubicBezTo>
                    <a:pt x="345" y="582"/>
                    <a:pt x="359" y="485"/>
                    <a:pt x="388" y="371"/>
                  </a:cubicBezTo>
                  <a:cubicBezTo>
                    <a:pt x="417" y="257"/>
                    <a:pt x="446" y="66"/>
                    <a:pt x="493" y="33"/>
                  </a:cubicBezTo>
                  <a:cubicBezTo>
                    <a:pt x="540" y="0"/>
                    <a:pt x="584" y="61"/>
                    <a:pt x="673" y="176"/>
                  </a:cubicBezTo>
                  <a:cubicBezTo>
                    <a:pt x="762" y="291"/>
                    <a:pt x="900" y="558"/>
                    <a:pt x="1025" y="723"/>
                  </a:cubicBezTo>
                  <a:cubicBezTo>
                    <a:pt x="1150" y="887"/>
                    <a:pt x="1289" y="1039"/>
                    <a:pt x="1423" y="1165"/>
                  </a:cubicBezTo>
                  <a:cubicBezTo>
                    <a:pt x="1557" y="1291"/>
                    <a:pt x="1687" y="1403"/>
                    <a:pt x="1828" y="1480"/>
                  </a:cubicBezTo>
                  <a:cubicBezTo>
                    <a:pt x="1969" y="1557"/>
                    <a:pt x="2100" y="1594"/>
                    <a:pt x="2270" y="1630"/>
                  </a:cubicBezTo>
                  <a:cubicBezTo>
                    <a:pt x="2440" y="1666"/>
                    <a:pt x="2728" y="1683"/>
                    <a:pt x="2848" y="1697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3926" y="3287"/>
              <a:ext cx="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638" y="4727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0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9" name="AutoShape 14"/>
            <p:cNvSpPr>
              <a:spLocks noChangeArrowheads="1"/>
            </p:cNvSpPr>
            <p:nvPr/>
          </p:nvSpPr>
          <p:spPr bwMode="auto">
            <a:xfrm>
              <a:off x="2630" y="4871"/>
              <a:ext cx="1152" cy="144"/>
            </a:xfrm>
            <a:prstGeom prst="leftRightArrow">
              <a:avLst>
                <a:gd name="adj1" fmla="val 50000"/>
                <a:gd name="adj2" fmla="val 16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4070" y="4871"/>
              <a:ext cx="1152" cy="144"/>
            </a:xfrm>
            <a:prstGeom prst="leftRightArrow">
              <a:avLst>
                <a:gd name="adj1" fmla="val 50000"/>
                <a:gd name="adj2" fmla="val 16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774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ztráty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4070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zisky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230" y="5159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</a:t>
              </a:r>
              <a:r>
                <a:rPr lang="cs-CZ" altLang="zh-CN" sz="2000">
                  <a:latin typeface="Times New Roman" pitchFamily="18" charset="0"/>
                  <a:ea typeface="SimSun" pitchFamily="2" charset="-122"/>
                  <a:cs typeface="Arial" charset="0"/>
                </a:rPr>
                <a:t>ztráty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2198" y="3143"/>
              <a:ext cx="72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>
                  <a:latin typeface="Times New Roman" pitchFamily="18" charset="0"/>
                  <a:ea typeface="SimSun" pitchFamily="2" charset="-122"/>
                  <a:cs typeface="Arial" charset="0"/>
                </a:rPr>
                <a:t>P-st</a:t>
              </a:r>
              <a:endParaRPr lang="cs-CZ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5078" y="3143"/>
              <a:ext cx="86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zh-CN" sz="1200">
                  <a:latin typeface="Times New Roman" pitchFamily="18" charset="0"/>
                  <a:ea typeface="SimSun" pitchFamily="2" charset="-122"/>
                  <a:cs typeface="Arial" charset="0"/>
                </a:rPr>
                <a:t>   </a:t>
              </a:r>
              <a:r>
                <a:rPr lang="cs-CZ" altLang="zh-CN">
                  <a:latin typeface="Times New Roman" pitchFamily="18" charset="0"/>
                  <a:ea typeface="SimSun" pitchFamily="2" charset="-122"/>
                  <a:cs typeface="Arial" charset="0"/>
                </a:rPr>
                <a:t>P-st</a:t>
              </a:r>
              <a:endParaRPr lang="cs-CZ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3206" y="2711"/>
              <a:ext cx="1440" cy="432"/>
            </a:xfrm>
            <a:prstGeom prst="rect">
              <a:avLst/>
            </a:prstGeom>
            <a:blipFill dpi="0" rotWithShape="1">
              <a:blip r:embed="rId3" cstate="print">
                <a:alphaModFix amt="39000"/>
              </a:blip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zh-CN" sz="2000" b="1">
                  <a:latin typeface="Times New Roman" pitchFamily="18" charset="0"/>
                  <a:ea typeface="SimSun" pitchFamily="2" charset="-122"/>
                  <a:cs typeface="Arial" charset="0"/>
                </a:rPr>
                <a:t>Tržní riziko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7" name="Text Box 22"/>
            <p:cNvSpPr txBox="1">
              <a:spLocks noChangeArrowheads="1"/>
            </p:cNvSpPr>
            <p:nvPr/>
          </p:nvSpPr>
          <p:spPr bwMode="auto">
            <a:xfrm>
              <a:off x="6086" y="2711"/>
              <a:ext cx="1584" cy="432"/>
            </a:xfrm>
            <a:prstGeom prst="rect">
              <a:avLst/>
            </a:prstGeom>
            <a:blipFill dpi="0" rotWithShape="1">
              <a:blip r:embed="rId3" cstate="print">
                <a:alphaModFix amt="39000"/>
              </a:blip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zh-CN" sz="2000" b="1">
                  <a:latin typeface="Times New Roman" pitchFamily="18" charset="0"/>
                  <a:ea typeface="SimSun" pitchFamily="2" charset="-122"/>
                  <a:cs typeface="Arial" charset="0"/>
                </a:rPr>
                <a:t>Úvěrové riziko</a:t>
              </a:r>
              <a:endParaRPr lang="cs-CZ" sz="2000">
                <a:latin typeface="Arial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28" name="AutoShape 23"/>
            <p:cNvSpPr>
              <a:spLocks noChangeArrowheads="1"/>
            </p:cNvSpPr>
            <p:nvPr/>
          </p:nvSpPr>
          <p:spPr bwMode="auto">
            <a:xfrm>
              <a:off x="5654" y="4871"/>
              <a:ext cx="2304" cy="144"/>
            </a:xfrm>
            <a:prstGeom prst="leftRightArrow">
              <a:avLst>
                <a:gd name="adj1" fmla="val 50000"/>
                <a:gd name="adj2" fmla="val 320000"/>
              </a:avLst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Směrodatná odchylka, záporná odchylka a výše ztráty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 flipV="1">
            <a:off x="1042988" y="2060575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1403350" y="2276475"/>
            <a:ext cx="6350000" cy="2855913"/>
          </a:xfrm>
          <a:custGeom>
            <a:avLst/>
            <a:gdLst>
              <a:gd name="T0" fmla="*/ 0 w 4000"/>
              <a:gd name="T1" fmla="*/ 2147483647 h 1799"/>
              <a:gd name="T2" fmla="*/ 2147483647 w 4000"/>
              <a:gd name="T3" fmla="*/ 2147483647 h 1799"/>
              <a:gd name="T4" fmla="*/ 2147483647 w 4000"/>
              <a:gd name="T5" fmla="*/ 2147483647 h 1799"/>
              <a:gd name="T6" fmla="*/ 2147483647 w 4000"/>
              <a:gd name="T7" fmla="*/ 2147483647 h 1799"/>
              <a:gd name="T8" fmla="*/ 2147483647 w 4000"/>
              <a:gd name="T9" fmla="*/ 2147483647 h 1799"/>
              <a:gd name="T10" fmla="*/ 2147483647 w 4000"/>
              <a:gd name="T11" fmla="*/ 2147483647 h 1799"/>
              <a:gd name="T12" fmla="*/ 2147483647 w 4000"/>
              <a:gd name="T13" fmla="*/ 2147483647 h 1799"/>
              <a:gd name="T14" fmla="*/ 2147483647 w 4000"/>
              <a:gd name="T15" fmla="*/ 2147483647 h 1799"/>
              <a:gd name="T16" fmla="*/ 2147483647 w 4000"/>
              <a:gd name="T17" fmla="*/ 2147483647 h 1799"/>
              <a:gd name="T18" fmla="*/ 2147483647 w 4000"/>
              <a:gd name="T19" fmla="*/ 2147483647 h 1799"/>
              <a:gd name="T20" fmla="*/ 2147483647 w 4000"/>
              <a:gd name="T21" fmla="*/ 2147483647 h 1799"/>
              <a:gd name="T22" fmla="*/ 2147483647 w 4000"/>
              <a:gd name="T23" fmla="*/ 2147483647 h 1799"/>
              <a:gd name="T24" fmla="*/ 2147483647 w 4000"/>
              <a:gd name="T25" fmla="*/ 2147483647 h 1799"/>
              <a:gd name="T26" fmla="*/ 2147483647 w 4000"/>
              <a:gd name="T27" fmla="*/ 2147483647 h 17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00"/>
              <a:gd name="T43" fmla="*/ 0 h 1799"/>
              <a:gd name="T44" fmla="*/ 4000 w 4000"/>
              <a:gd name="T45" fmla="*/ 1799 h 17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00" h="1799">
                <a:moveTo>
                  <a:pt x="0" y="1762"/>
                </a:moveTo>
                <a:cubicBezTo>
                  <a:pt x="86" y="1756"/>
                  <a:pt x="373" y="1779"/>
                  <a:pt x="516" y="1726"/>
                </a:cubicBezTo>
                <a:cubicBezTo>
                  <a:pt x="659" y="1673"/>
                  <a:pt x="761" y="1567"/>
                  <a:pt x="858" y="1444"/>
                </a:cubicBezTo>
                <a:cubicBezTo>
                  <a:pt x="955" y="1321"/>
                  <a:pt x="1021" y="1153"/>
                  <a:pt x="1098" y="988"/>
                </a:cubicBezTo>
                <a:cubicBezTo>
                  <a:pt x="1175" y="823"/>
                  <a:pt x="1245" y="596"/>
                  <a:pt x="1320" y="454"/>
                </a:cubicBezTo>
                <a:cubicBezTo>
                  <a:pt x="1395" y="312"/>
                  <a:pt x="1452" y="211"/>
                  <a:pt x="1548" y="136"/>
                </a:cubicBezTo>
                <a:cubicBezTo>
                  <a:pt x="1644" y="61"/>
                  <a:pt x="1777" y="0"/>
                  <a:pt x="1896" y="4"/>
                </a:cubicBezTo>
                <a:cubicBezTo>
                  <a:pt x="2015" y="8"/>
                  <a:pt x="2162" y="80"/>
                  <a:pt x="2261" y="159"/>
                </a:cubicBezTo>
                <a:cubicBezTo>
                  <a:pt x="2360" y="238"/>
                  <a:pt x="2412" y="326"/>
                  <a:pt x="2488" y="477"/>
                </a:cubicBezTo>
                <a:cubicBezTo>
                  <a:pt x="2564" y="628"/>
                  <a:pt x="2632" y="893"/>
                  <a:pt x="2715" y="1067"/>
                </a:cubicBezTo>
                <a:cubicBezTo>
                  <a:pt x="2798" y="1241"/>
                  <a:pt x="2889" y="1407"/>
                  <a:pt x="2987" y="1520"/>
                </a:cubicBezTo>
                <a:cubicBezTo>
                  <a:pt x="3085" y="1633"/>
                  <a:pt x="3153" y="1702"/>
                  <a:pt x="3304" y="1747"/>
                </a:cubicBezTo>
                <a:cubicBezTo>
                  <a:pt x="3455" y="1792"/>
                  <a:pt x="3788" y="1785"/>
                  <a:pt x="3894" y="1792"/>
                </a:cubicBezTo>
                <a:cubicBezTo>
                  <a:pt x="4000" y="1799"/>
                  <a:pt x="3969" y="1795"/>
                  <a:pt x="3939" y="17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356100" y="2276475"/>
            <a:ext cx="0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dirty="0" err="1">
                <a:latin typeface="Tahoma" pitchFamily="34" charset="0"/>
              </a:rPr>
              <a:t>Pravděpo</a:t>
            </a:r>
            <a:r>
              <a:rPr lang="cs-CZ" sz="1600" dirty="0">
                <a:latin typeface="Tahoma" pitchFamily="34" charset="0"/>
              </a:rPr>
              <a:t>-</a:t>
            </a:r>
            <a:r>
              <a:rPr lang="cs-CZ" sz="1600" dirty="0" err="1">
                <a:latin typeface="Tahoma" pitchFamily="34" charset="0"/>
              </a:rPr>
              <a:t>dobnost</a:t>
            </a:r>
            <a:endParaRPr lang="cs-CZ" sz="1600" dirty="0">
              <a:latin typeface="Tahoma" pitchFamily="34" charset="0"/>
            </a:endParaRPr>
          </a:p>
        </p:txBody>
      </p:sp>
      <p:sp>
        <p:nvSpPr>
          <p:cNvPr id="13" name="AutoShape 8"/>
          <p:cNvSpPr>
            <a:spLocks/>
          </p:cNvSpPr>
          <p:nvPr/>
        </p:nvSpPr>
        <p:spPr bwMode="auto">
          <a:xfrm>
            <a:off x="5795963" y="6021388"/>
            <a:ext cx="2663825" cy="360362"/>
          </a:xfrm>
          <a:prstGeom prst="borderCallout1">
            <a:avLst>
              <a:gd name="adj1" fmla="val 269602"/>
              <a:gd name="adj2" fmla="val 95708"/>
              <a:gd name="adj3" fmla="val 269602"/>
              <a:gd name="adj4" fmla="val 7282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Hodnoty proměnné</a:t>
            </a:r>
          </a:p>
        </p:txBody>
      </p:sp>
      <p:sp>
        <p:nvSpPr>
          <p:cNvPr id="14" name="AutoShape 9"/>
          <p:cNvSpPr>
            <a:spLocks/>
          </p:cNvSpPr>
          <p:nvPr/>
        </p:nvSpPr>
        <p:spPr bwMode="auto">
          <a:xfrm>
            <a:off x="3419475" y="5445125"/>
            <a:ext cx="2016125" cy="1400175"/>
          </a:xfrm>
          <a:prstGeom prst="borderCallout1">
            <a:avLst>
              <a:gd name="adj1" fmla="val 105444"/>
              <a:gd name="adj2" fmla="val 94329"/>
              <a:gd name="adj3" fmla="val 105444"/>
              <a:gd name="adj4" fmla="val 4267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E (x)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2051050" y="4437063"/>
            <a:ext cx="3603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" name="AutoShape 13"/>
          <p:cNvSpPr>
            <a:spLocks/>
          </p:cNvSpPr>
          <p:nvPr/>
        </p:nvSpPr>
        <p:spPr bwMode="auto">
          <a:xfrm>
            <a:off x="539750" y="3860800"/>
            <a:ext cx="3024188" cy="969963"/>
          </a:xfrm>
          <a:prstGeom prst="borderCallout1">
            <a:avLst>
              <a:gd name="adj1" fmla="val 11782"/>
              <a:gd name="adj2" fmla="val 36009"/>
              <a:gd name="adj3" fmla="val 107856"/>
              <a:gd name="adj4" fmla="val 36009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Pravděpodobnost</a:t>
            </a:r>
          </a:p>
          <a:p>
            <a:pPr algn="ctr"/>
            <a:r>
              <a:rPr lang="cs-CZ">
                <a:latin typeface="Tahoma" pitchFamily="34" charset="0"/>
              </a:rPr>
              <a:t> 5%</a:t>
            </a:r>
          </a:p>
        </p:txBody>
      </p:sp>
      <p:sp>
        <p:nvSpPr>
          <p:cNvPr id="17" name="AutoShape 16"/>
          <p:cNvSpPr>
            <a:spLocks/>
          </p:cNvSpPr>
          <p:nvPr/>
        </p:nvSpPr>
        <p:spPr bwMode="auto">
          <a:xfrm>
            <a:off x="1835150" y="4581525"/>
            <a:ext cx="2665413" cy="1038225"/>
          </a:xfrm>
          <a:prstGeom prst="borderCallout1">
            <a:avLst>
              <a:gd name="adj1" fmla="val 107338"/>
              <a:gd name="adj2" fmla="val 95713"/>
              <a:gd name="adj3" fmla="val 107338"/>
              <a:gd name="adj4" fmla="val 539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Ztráta</a:t>
            </a:r>
          </a:p>
        </p:txBody>
      </p:sp>
      <p:sp>
        <p:nvSpPr>
          <p:cNvPr id="18" name="AutoShape 18"/>
          <p:cNvSpPr>
            <a:spLocks/>
          </p:cNvSpPr>
          <p:nvPr/>
        </p:nvSpPr>
        <p:spPr bwMode="auto">
          <a:xfrm>
            <a:off x="827088" y="5949950"/>
            <a:ext cx="5113337" cy="1182688"/>
          </a:xfrm>
          <a:prstGeom prst="borderCallout1">
            <a:avLst>
              <a:gd name="adj1" fmla="val 106444"/>
              <a:gd name="adj2" fmla="val 97764"/>
              <a:gd name="adj3" fmla="val 106444"/>
              <a:gd name="adj4" fmla="val 4641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Max.záporná odchylka při 5% hladině významnosti</a:t>
            </a: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3708400" y="2924175"/>
            <a:ext cx="1368425" cy="144463"/>
          </a:xfrm>
          <a:prstGeom prst="leftRightArrow">
            <a:avLst>
              <a:gd name="adj1" fmla="val 50000"/>
              <a:gd name="adj2" fmla="val 189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4787900" y="2420938"/>
            <a:ext cx="7207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AutoShape 21"/>
          <p:cNvSpPr>
            <a:spLocks/>
          </p:cNvSpPr>
          <p:nvPr/>
        </p:nvSpPr>
        <p:spPr bwMode="auto">
          <a:xfrm>
            <a:off x="4572000" y="1989138"/>
            <a:ext cx="2879725" cy="792162"/>
          </a:xfrm>
          <a:prstGeom prst="borderCallout1">
            <a:avLst>
              <a:gd name="adj1" fmla="val 14431"/>
              <a:gd name="adj2" fmla="val 37375"/>
              <a:gd name="adj3" fmla="val 177153"/>
              <a:gd name="adj4" fmla="val 3737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Směrodatná odchylka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1042988" y="5373688"/>
            <a:ext cx="7202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>
            <a:off x="2771775" y="4581525"/>
            <a:ext cx="0" cy="1295400"/>
          </a:xfrm>
          <a:prstGeom prst="line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3492500" y="5013325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AutoShape 15"/>
          <p:cNvSpPr>
            <a:spLocks noChangeArrowheads="1"/>
          </p:cNvSpPr>
          <p:nvPr/>
        </p:nvSpPr>
        <p:spPr bwMode="auto">
          <a:xfrm>
            <a:off x="2771775" y="4941888"/>
            <a:ext cx="720725" cy="71437"/>
          </a:xfrm>
          <a:prstGeom prst="leftRightArrow">
            <a:avLst>
              <a:gd name="adj1" fmla="val 50000"/>
              <a:gd name="adj2" fmla="val 2017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AutoShape 16"/>
          <p:cNvSpPr>
            <a:spLocks/>
          </p:cNvSpPr>
          <p:nvPr/>
        </p:nvSpPr>
        <p:spPr bwMode="auto">
          <a:xfrm>
            <a:off x="1835150" y="4581525"/>
            <a:ext cx="2665413" cy="1038225"/>
          </a:xfrm>
          <a:prstGeom prst="borderCallout1">
            <a:avLst>
              <a:gd name="adj1" fmla="val 107338"/>
              <a:gd name="adj2" fmla="val 95713"/>
              <a:gd name="adj3" fmla="val 107338"/>
              <a:gd name="adj4" fmla="val 539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Ztráta</a:t>
            </a:r>
          </a:p>
        </p:txBody>
      </p:sp>
      <p:sp>
        <p:nvSpPr>
          <p:cNvPr id="27" name="AutoShape 17"/>
          <p:cNvSpPr>
            <a:spLocks noChangeArrowheads="1"/>
          </p:cNvSpPr>
          <p:nvPr/>
        </p:nvSpPr>
        <p:spPr bwMode="auto">
          <a:xfrm>
            <a:off x="2771775" y="5805488"/>
            <a:ext cx="1512888" cy="71437"/>
          </a:xfrm>
          <a:prstGeom prst="leftRightArrow">
            <a:avLst>
              <a:gd name="adj1" fmla="val 50000"/>
              <a:gd name="adj2" fmla="val 4235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 smtClean="0">
                <a:solidFill>
                  <a:schemeClr val="bg1"/>
                </a:solidFill>
              </a:rPr>
              <a:t>VaR</a:t>
            </a:r>
            <a:r>
              <a:rPr lang="cs-CZ" dirty="0" smtClean="0">
                <a:solidFill>
                  <a:schemeClr val="bg1"/>
                </a:solidFill>
              </a:rPr>
              <a:t> –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druhy </a:t>
            </a:r>
            <a:r>
              <a:rPr lang="cs-CZ" dirty="0" err="1" smtClean="0">
                <a:solidFill>
                  <a:srgbClr val="42607C"/>
                </a:solidFill>
              </a:rPr>
              <a:t>Value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at</a:t>
            </a:r>
            <a:r>
              <a:rPr lang="cs-CZ" dirty="0" smtClean="0">
                <a:solidFill>
                  <a:srgbClr val="42607C"/>
                </a:solidFill>
              </a:rPr>
              <a:t> Risk: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absolutní </a:t>
            </a:r>
            <a:r>
              <a:rPr lang="cs-CZ" dirty="0" err="1" smtClean="0">
                <a:solidFill>
                  <a:srgbClr val="42607C"/>
                </a:solidFill>
              </a:rPr>
              <a:t>Value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at</a:t>
            </a:r>
            <a:r>
              <a:rPr lang="cs-CZ" dirty="0" smtClean="0">
                <a:solidFill>
                  <a:srgbClr val="42607C"/>
                </a:solidFill>
              </a:rPr>
              <a:t> Risk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relativní </a:t>
            </a:r>
            <a:r>
              <a:rPr lang="cs-CZ" dirty="0" err="1" smtClean="0">
                <a:solidFill>
                  <a:srgbClr val="42607C"/>
                </a:solidFill>
              </a:rPr>
              <a:t>Value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at</a:t>
            </a:r>
            <a:r>
              <a:rPr lang="cs-CZ" dirty="0" smtClean="0">
                <a:solidFill>
                  <a:srgbClr val="42607C"/>
                </a:solidFill>
              </a:rPr>
              <a:t> Risk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marginální </a:t>
            </a:r>
            <a:r>
              <a:rPr lang="cs-CZ" dirty="0" err="1" smtClean="0">
                <a:solidFill>
                  <a:srgbClr val="42607C"/>
                </a:solidFill>
              </a:rPr>
              <a:t>Value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at</a:t>
            </a:r>
            <a:r>
              <a:rPr lang="cs-CZ" dirty="0" smtClean="0">
                <a:solidFill>
                  <a:srgbClr val="42607C"/>
                </a:solidFill>
              </a:rPr>
              <a:t>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Absolutní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smtClean="0">
                <a:solidFill>
                  <a:srgbClr val="42607C"/>
                </a:solidFill>
              </a:rPr>
              <a:t>maximální neočekávaná ztráta pro danou hladinu významnosti a určitou dobu držení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= potenciální ztráta s určitou pravděpodobností během určité následující doby držení, stanovená na základě určitého historického období, kterou instituce může mít u svého portfolia při nepříznivých tržních změnách  </a:t>
            </a:r>
            <a:r>
              <a:rPr lang="cs-CZ" sz="2200" dirty="0" smtClean="0">
                <a:solidFill>
                  <a:srgbClr val="42607C"/>
                </a:solidFill>
                <a:sym typeface="Wingdings" pitchFamily="2" charset="2"/>
              </a:rPr>
              <a:t>→ </a:t>
            </a:r>
            <a:r>
              <a:rPr lang="cs-CZ" sz="2200" dirty="0" err="1" smtClean="0">
                <a:solidFill>
                  <a:srgbClr val="42607C"/>
                </a:solidFill>
                <a:sym typeface="Wingdings" pitchFamily="2" charset="2"/>
              </a:rPr>
              <a:t>VaR</a:t>
            </a:r>
            <a:r>
              <a:rPr lang="cs-CZ" sz="2200" dirty="0" smtClean="0">
                <a:solidFill>
                  <a:srgbClr val="42607C"/>
                </a:solidFill>
                <a:sym typeface="Wingdings" pitchFamily="2" charset="2"/>
              </a:rPr>
              <a:t> se tedy počítá pro: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42607C"/>
                </a:solidFill>
                <a:sym typeface="Wingdings" pitchFamily="2" charset="2"/>
              </a:rPr>
              <a:t>určitou dobu držby (1, 3, 5 či 10 dní)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it-IT" sz="2000" dirty="0" smtClean="0">
                <a:solidFill>
                  <a:srgbClr val="42607C"/>
                </a:solidFill>
                <a:sym typeface="Wingdings" pitchFamily="2" charset="2"/>
              </a:rPr>
              <a:t>určitou hladinu významnosti (99 % pro banky)</a:t>
            </a:r>
            <a:endParaRPr lang="cs-CZ" sz="2000" dirty="0" smtClean="0">
              <a:solidFill>
                <a:srgbClr val="42607C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smtClean="0">
                <a:solidFill>
                  <a:srgbClr val="42607C"/>
                </a:solidFill>
              </a:rPr>
              <a:t>matematická definice </a:t>
            </a: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: jednostranný kvantil (např. 99 %) z rozdělení zisků a ztrát portfolia během určité doby držení (např. 10 dní), stanovený na základě určitého historického období (např. 1 rok)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je taková očekávaná ztráta, která nebude v určitém časovém intervalu za normálních tržních podmínek přesažena vícekrát než kolik odpovídá intervalu spolehlivosti, na kterém je </a:t>
            </a: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počítána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Možné interpretace hodnot absolutní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507288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příklad: </a:t>
            </a:r>
            <a:r>
              <a:rPr lang="cs-CZ" sz="2800" dirty="0" err="1" smtClean="0">
                <a:solidFill>
                  <a:srgbClr val="42607C"/>
                </a:solidFill>
              </a:rPr>
              <a:t>VaR</a:t>
            </a:r>
            <a:r>
              <a:rPr lang="cs-CZ" sz="2800" dirty="0" smtClean="0">
                <a:solidFill>
                  <a:srgbClr val="42607C"/>
                </a:solidFill>
              </a:rPr>
              <a:t> = 1 milion Kč na hladině spolehlivosti 99 % za jeden den: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v 99 % případů, resp. v průměru ze 100 dnů v 99 dnech nebude ztráta vyšší než 1 milion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druhá nejvyšší ztráta, která se přihodí ve 100 dnech, je 1 milion Kč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1 milion Kč je minimální ztráta, kterou realizujeme v jednom dni ze 100 (v 1 % případů)</a:t>
            </a:r>
          </a:p>
          <a:p>
            <a:pPr marL="342900" lvl="1" indent="-342900" eaLnBrk="1" hangingPunct="1">
              <a:lnSpc>
                <a:spcPct val="8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dirty="0" smtClean="0">
                <a:solidFill>
                  <a:srgbClr val="42607C"/>
                </a:solidFill>
              </a:rPr>
              <a:t>portfolio s </a:t>
            </a:r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10 mil. Kč při 99 % jednostranné pravděpodobnosti představuje méně rizikové portfolio než portfolio s </a:t>
            </a:r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10 mil. Kč při 95 % pravděpodobnosti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Relativní a marginální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42607C"/>
                </a:solidFill>
              </a:rPr>
              <a:t>relativní </a:t>
            </a:r>
            <a:r>
              <a:rPr lang="cs-CZ" sz="2800" b="1" dirty="0" err="1" smtClean="0">
                <a:solidFill>
                  <a:srgbClr val="42607C"/>
                </a:solidFill>
              </a:rPr>
              <a:t>VaR</a:t>
            </a:r>
            <a:r>
              <a:rPr lang="cs-CZ" sz="2800" b="1" dirty="0" smtClean="0">
                <a:solidFill>
                  <a:srgbClr val="42607C"/>
                </a:solidFill>
              </a:rPr>
              <a:t> </a:t>
            </a:r>
            <a:r>
              <a:rPr lang="cs-CZ" sz="2800" dirty="0" smtClean="0">
                <a:solidFill>
                  <a:srgbClr val="42607C"/>
                </a:solidFill>
              </a:rPr>
              <a:t>= riziko nižší výkonnosti vzhledem k určitému standardu (</a:t>
            </a:r>
            <a:r>
              <a:rPr lang="cs-CZ" sz="2800" dirty="0" err="1" smtClean="0">
                <a:solidFill>
                  <a:srgbClr val="42607C"/>
                </a:solidFill>
              </a:rPr>
              <a:t>benchmark</a:t>
            </a:r>
            <a:r>
              <a:rPr lang="cs-CZ" sz="2800" dirty="0" smtClean="0">
                <a:solidFill>
                  <a:srgbClr val="42607C"/>
                </a:solidFill>
              </a:rPr>
              <a:t>), jako je např. určitý akciový index</a:t>
            </a:r>
          </a:p>
          <a:p>
            <a:pPr lvl="1" eaLnBrk="1" hangingPunct="1"/>
            <a:r>
              <a:rPr lang="cs-CZ" sz="2400" dirty="0" smtClean="0">
                <a:solidFill>
                  <a:srgbClr val="42607C"/>
                </a:solidFill>
              </a:rPr>
              <a:t>př.: relativní </a:t>
            </a:r>
            <a:r>
              <a:rPr lang="cs-CZ" sz="2400" dirty="0" err="1" smtClean="0">
                <a:solidFill>
                  <a:srgbClr val="42607C"/>
                </a:solidFill>
              </a:rPr>
              <a:t>VaR</a:t>
            </a:r>
            <a:r>
              <a:rPr lang="cs-CZ" sz="2400" dirty="0" smtClean="0">
                <a:solidFill>
                  <a:srgbClr val="42607C"/>
                </a:solidFill>
              </a:rPr>
              <a:t> 10 mil. Kč při intervalu spolehlivosti 99 % a době držení 1 měsíc → v průměru pouze v 1 měsíci ze 100 je možné vzhledem k tržním změnám očekávat nižší výkonnost než je standard o více než 10 mil. Kč</a:t>
            </a:r>
          </a:p>
          <a:p>
            <a:pPr eaLnBrk="1" hangingPunct="1"/>
            <a:r>
              <a:rPr lang="cs-CZ" sz="2800" b="1" dirty="0" smtClean="0">
                <a:solidFill>
                  <a:srgbClr val="42607C"/>
                </a:solidFill>
              </a:rPr>
              <a:t>marginální </a:t>
            </a:r>
            <a:r>
              <a:rPr lang="cs-CZ" sz="2800" b="1" dirty="0" err="1" smtClean="0">
                <a:solidFill>
                  <a:srgbClr val="42607C"/>
                </a:solidFill>
              </a:rPr>
              <a:t>VaR</a:t>
            </a:r>
            <a:r>
              <a:rPr lang="cs-CZ" sz="2800" b="1" dirty="0" smtClean="0">
                <a:solidFill>
                  <a:srgbClr val="42607C"/>
                </a:solidFill>
              </a:rPr>
              <a:t> </a:t>
            </a:r>
            <a:r>
              <a:rPr lang="cs-CZ" sz="2800" dirty="0" smtClean="0">
                <a:solidFill>
                  <a:srgbClr val="42607C"/>
                </a:solidFill>
              </a:rPr>
              <a:t>= míra, o kolik vzroste absolutní či relativní </a:t>
            </a:r>
            <a:r>
              <a:rPr lang="cs-CZ" sz="2800" dirty="0" err="1" smtClean="0">
                <a:solidFill>
                  <a:srgbClr val="42607C"/>
                </a:solidFill>
              </a:rPr>
              <a:t>VaR</a:t>
            </a:r>
            <a:r>
              <a:rPr lang="cs-CZ" sz="2800" dirty="0" smtClean="0">
                <a:solidFill>
                  <a:srgbClr val="42607C"/>
                </a:solidFill>
              </a:rPr>
              <a:t> portfolia při dodání nebo vynětí nástroje z/do portfolia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Typy potenciálních ztrát banky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očekávaná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průměrná ztráta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zajišťuje se rezervami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neočekávaná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pro danou hladinu významnosti = </a:t>
            </a:r>
            <a:r>
              <a:rPr lang="cs-CZ" sz="2400" dirty="0" err="1" smtClean="0">
                <a:solidFill>
                  <a:srgbClr val="42607C"/>
                </a:solidFill>
              </a:rPr>
              <a:t>VaR</a:t>
            </a:r>
            <a:endParaRPr lang="cs-CZ" sz="2400" dirty="0" smtClean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zajišťuje se kapitálem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výjimečná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problém, jakou zvolit hladinu významnosti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jak ocenit výjimečnou ztrátu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Typy potenciálních ztrát a </a:t>
            </a:r>
            <a:r>
              <a:rPr lang="cs-CZ" dirty="0" err="1" smtClean="0">
                <a:solidFill>
                  <a:schemeClr val="bg1"/>
                </a:solidFill>
              </a:rPr>
              <a:t>VaR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323850" y="1773238"/>
            <a:ext cx="9936163" cy="4608512"/>
            <a:chOff x="2196" y="3222"/>
            <a:chExt cx="11402" cy="5244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2196" y="3222"/>
              <a:ext cx="11402" cy="5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 flipV="1">
              <a:off x="3499" y="3222"/>
              <a:ext cx="11" cy="3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3510" y="6635"/>
              <a:ext cx="7380" cy="9"/>
            </a:xfrm>
            <a:custGeom>
              <a:avLst/>
              <a:gdLst>
                <a:gd name="T0" fmla="*/ 0 w 6118"/>
                <a:gd name="T1" fmla="*/ 0 h 8"/>
                <a:gd name="T2" fmla="*/ 15625 w 6118"/>
                <a:gd name="T3" fmla="*/ 13 h 8"/>
                <a:gd name="T4" fmla="*/ 0 60000 65536"/>
                <a:gd name="T5" fmla="*/ 0 60000 65536"/>
                <a:gd name="T6" fmla="*/ 0 w 6118"/>
                <a:gd name="T7" fmla="*/ 0 h 8"/>
                <a:gd name="T8" fmla="*/ 6118 w 611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18" h="8">
                  <a:moveTo>
                    <a:pt x="0" y="0"/>
                  </a:moveTo>
                  <a:lnTo>
                    <a:pt x="6118" y="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692" y="3734"/>
              <a:ext cx="7552" cy="2719"/>
            </a:xfrm>
            <a:custGeom>
              <a:avLst/>
              <a:gdLst>
                <a:gd name="T0" fmla="*/ 0 w 3776"/>
                <a:gd name="T1" fmla="*/ 8699 h 2033"/>
                <a:gd name="T2" fmla="*/ 5248 w 3776"/>
                <a:gd name="T3" fmla="*/ 8268 h 2033"/>
                <a:gd name="T4" fmla="*/ 9344 w 3776"/>
                <a:gd name="T5" fmla="*/ 7407 h 2033"/>
                <a:gd name="T6" fmla="*/ 11104 w 3776"/>
                <a:gd name="T7" fmla="*/ 5375 h 2033"/>
                <a:gd name="T8" fmla="*/ 12864 w 3776"/>
                <a:gd name="T9" fmla="*/ 2948 h 2033"/>
                <a:gd name="T10" fmla="*/ 14336 w 3776"/>
                <a:gd name="T11" fmla="*/ 1146 h 2033"/>
                <a:gd name="T12" fmla="*/ 17824 w 3776"/>
                <a:gd name="T13" fmla="*/ 88 h 2033"/>
                <a:gd name="T14" fmla="*/ 25728 w 3776"/>
                <a:gd name="T15" fmla="*/ 1696 h 2033"/>
                <a:gd name="T16" fmla="*/ 36864 w 3776"/>
                <a:gd name="T17" fmla="*/ 3768 h 2033"/>
                <a:gd name="T18" fmla="*/ 48544 w 3776"/>
                <a:gd name="T19" fmla="*/ 5451 h 2033"/>
                <a:gd name="T20" fmla="*/ 62304 w 3776"/>
                <a:gd name="T21" fmla="*/ 6898 h 2033"/>
                <a:gd name="T22" fmla="*/ 78688 w 3776"/>
                <a:gd name="T23" fmla="*/ 7757 h 2033"/>
                <a:gd name="T24" fmla="*/ 91264 w 3776"/>
                <a:gd name="T25" fmla="*/ 8116 h 2033"/>
                <a:gd name="T26" fmla="*/ 102688 w 3776"/>
                <a:gd name="T27" fmla="*/ 8346 h 2033"/>
                <a:gd name="T28" fmla="*/ 120832 w 3776"/>
                <a:gd name="T29" fmla="*/ 8544 h 20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76"/>
                <a:gd name="T46" fmla="*/ 0 h 2033"/>
                <a:gd name="T47" fmla="*/ 3776 w 3776"/>
                <a:gd name="T48" fmla="*/ 2033 h 20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76" h="2033">
                  <a:moveTo>
                    <a:pt x="0" y="2033"/>
                  </a:moveTo>
                  <a:cubicBezTo>
                    <a:pt x="27" y="2016"/>
                    <a:pt x="115" y="1982"/>
                    <a:pt x="164" y="1932"/>
                  </a:cubicBezTo>
                  <a:cubicBezTo>
                    <a:pt x="213" y="1882"/>
                    <a:pt x="261" y="1844"/>
                    <a:pt x="292" y="1731"/>
                  </a:cubicBezTo>
                  <a:cubicBezTo>
                    <a:pt x="323" y="1618"/>
                    <a:pt x="329" y="1430"/>
                    <a:pt x="347" y="1256"/>
                  </a:cubicBezTo>
                  <a:cubicBezTo>
                    <a:pt x="365" y="1082"/>
                    <a:pt x="385" y="854"/>
                    <a:pt x="402" y="689"/>
                  </a:cubicBezTo>
                  <a:cubicBezTo>
                    <a:pt x="419" y="524"/>
                    <a:pt x="422" y="379"/>
                    <a:pt x="448" y="268"/>
                  </a:cubicBezTo>
                  <a:cubicBezTo>
                    <a:pt x="474" y="157"/>
                    <a:pt x="498" y="0"/>
                    <a:pt x="557" y="21"/>
                  </a:cubicBezTo>
                  <a:cubicBezTo>
                    <a:pt x="616" y="42"/>
                    <a:pt x="705" y="253"/>
                    <a:pt x="804" y="396"/>
                  </a:cubicBezTo>
                  <a:cubicBezTo>
                    <a:pt x="903" y="539"/>
                    <a:pt x="1033" y="735"/>
                    <a:pt x="1152" y="881"/>
                  </a:cubicBezTo>
                  <a:cubicBezTo>
                    <a:pt x="1271" y="1027"/>
                    <a:pt x="1385" y="1152"/>
                    <a:pt x="1517" y="1274"/>
                  </a:cubicBezTo>
                  <a:cubicBezTo>
                    <a:pt x="1649" y="1396"/>
                    <a:pt x="1790" y="1522"/>
                    <a:pt x="1947" y="1612"/>
                  </a:cubicBezTo>
                  <a:cubicBezTo>
                    <a:pt x="2104" y="1702"/>
                    <a:pt x="2308" y="1766"/>
                    <a:pt x="2459" y="1813"/>
                  </a:cubicBezTo>
                  <a:cubicBezTo>
                    <a:pt x="2610" y="1860"/>
                    <a:pt x="2727" y="1873"/>
                    <a:pt x="2852" y="1896"/>
                  </a:cubicBezTo>
                  <a:cubicBezTo>
                    <a:pt x="2977" y="1919"/>
                    <a:pt x="3055" y="1934"/>
                    <a:pt x="3209" y="1951"/>
                  </a:cubicBezTo>
                  <a:cubicBezTo>
                    <a:pt x="3363" y="1968"/>
                    <a:pt x="3658" y="1987"/>
                    <a:pt x="3776" y="1996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AutoShape 8"/>
            <p:cNvSpPr>
              <a:spLocks/>
            </p:cNvSpPr>
            <p:nvPr/>
          </p:nvSpPr>
          <p:spPr bwMode="auto">
            <a:xfrm>
              <a:off x="2196" y="3222"/>
              <a:ext cx="1331" cy="1303"/>
            </a:xfrm>
            <a:prstGeom prst="callout1">
              <a:avLst>
                <a:gd name="adj1" fmla="val 16667"/>
                <a:gd name="adj2" fmla="val 70083"/>
                <a:gd name="adj3" fmla="val 152222"/>
                <a:gd name="adj4" fmla="val 70083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Pravděpo-dobnost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2" name="AutoShape 9"/>
            <p:cNvSpPr>
              <a:spLocks/>
            </p:cNvSpPr>
            <p:nvPr/>
          </p:nvSpPr>
          <p:spPr bwMode="auto">
            <a:xfrm>
              <a:off x="10084" y="6463"/>
              <a:ext cx="1449" cy="1086"/>
            </a:xfrm>
            <a:prstGeom prst="borderCallout1">
              <a:avLst>
                <a:gd name="adj1" fmla="val 113333"/>
                <a:gd name="adj2" fmla="val 85014"/>
                <a:gd name="adj3" fmla="val 113333"/>
                <a:gd name="adj4" fmla="val -882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000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                          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Ztráty</a:t>
              </a:r>
            </a:p>
            <a:p>
              <a:endParaRPr lang="cs-CZ" altLang="zh-CN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  <a:p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3" name="AutoShape 10"/>
            <p:cNvSpPr>
              <a:spLocks/>
            </p:cNvSpPr>
            <p:nvPr/>
          </p:nvSpPr>
          <p:spPr bwMode="auto">
            <a:xfrm>
              <a:off x="2196" y="6697"/>
              <a:ext cx="5609" cy="888"/>
            </a:xfrm>
            <a:prstGeom prst="borderCallout1">
              <a:avLst>
                <a:gd name="adj1" fmla="val 13722"/>
                <a:gd name="adj2" fmla="val 96130"/>
                <a:gd name="adj3" fmla="val 13722"/>
                <a:gd name="adj4" fmla="val 59699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r>
                <a:rPr lang="cs-CZ" altLang="zh-CN" sz="12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     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Ztráta = 0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781" y="3612"/>
              <a:ext cx="1" cy="3206"/>
            </a:xfrm>
            <a:custGeom>
              <a:avLst/>
              <a:gdLst>
                <a:gd name="T0" fmla="*/ 1 w 1"/>
                <a:gd name="T1" fmla="*/ 0 h 2657"/>
                <a:gd name="T2" fmla="*/ 0 w 1"/>
                <a:gd name="T3" fmla="*/ 6794 h 2657"/>
                <a:gd name="T4" fmla="*/ 0 60000 65536"/>
                <a:gd name="T5" fmla="*/ 0 60000 65536"/>
                <a:gd name="T6" fmla="*/ 0 w 1"/>
                <a:gd name="T7" fmla="*/ 0 h 2657"/>
                <a:gd name="T8" fmla="*/ 1 w 1"/>
                <a:gd name="T9" fmla="*/ 2657 h 265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657">
                  <a:moveTo>
                    <a:pt x="1" y="0"/>
                  </a:moveTo>
                  <a:lnTo>
                    <a:pt x="0" y="265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>
              <a:off x="3510" y="3222"/>
              <a:ext cx="2377" cy="1137"/>
            </a:xfrm>
            <a:prstGeom prst="borderCallout1">
              <a:avLst>
                <a:gd name="adj1" fmla="val 112741"/>
                <a:gd name="adj2" fmla="val 90866"/>
                <a:gd name="adj3" fmla="val 112741"/>
                <a:gd name="adj4" fmla="val 4556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Modus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5779" y="3757"/>
              <a:ext cx="7" cy="3061"/>
            </a:xfrm>
            <a:custGeom>
              <a:avLst/>
              <a:gdLst>
                <a:gd name="T0" fmla="*/ 13 w 6"/>
                <a:gd name="T1" fmla="*/ 0 h 2537"/>
                <a:gd name="T2" fmla="*/ 0 w 6"/>
                <a:gd name="T3" fmla="*/ 6486 h 2537"/>
                <a:gd name="T4" fmla="*/ 0 60000 65536"/>
                <a:gd name="T5" fmla="*/ 0 60000 65536"/>
                <a:gd name="T6" fmla="*/ 0 w 6"/>
                <a:gd name="T7" fmla="*/ 0 h 2537"/>
                <a:gd name="T8" fmla="*/ 6 w 6"/>
                <a:gd name="T9" fmla="*/ 2537 h 2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" h="2537">
                  <a:moveTo>
                    <a:pt x="6" y="0"/>
                  </a:moveTo>
                  <a:lnTo>
                    <a:pt x="0" y="253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7497" y="3779"/>
              <a:ext cx="4" cy="3039"/>
            </a:xfrm>
            <a:custGeom>
              <a:avLst/>
              <a:gdLst>
                <a:gd name="T0" fmla="*/ 0 w 4"/>
                <a:gd name="T1" fmla="*/ 0 h 2519"/>
                <a:gd name="T2" fmla="*/ 4 w 4"/>
                <a:gd name="T3" fmla="*/ 6438 h 2519"/>
                <a:gd name="T4" fmla="*/ 0 60000 65536"/>
                <a:gd name="T5" fmla="*/ 0 60000 65536"/>
                <a:gd name="T6" fmla="*/ 0 w 4"/>
                <a:gd name="T7" fmla="*/ 0 h 2519"/>
                <a:gd name="T8" fmla="*/ 4 w 4"/>
                <a:gd name="T9" fmla="*/ 2519 h 251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" h="2519">
                  <a:moveTo>
                    <a:pt x="0" y="0"/>
                  </a:moveTo>
                  <a:lnTo>
                    <a:pt x="4" y="251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AutoShape 15"/>
            <p:cNvSpPr>
              <a:spLocks/>
            </p:cNvSpPr>
            <p:nvPr/>
          </p:nvSpPr>
          <p:spPr bwMode="auto">
            <a:xfrm>
              <a:off x="5453" y="3222"/>
              <a:ext cx="1303" cy="1303"/>
            </a:xfrm>
            <a:prstGeom prst="borderCallout1">
              <a:avLst>
                <a:gd name="adj1" fmla="val 16667"/>
                <a:gd name="adj2" fmla="val 31574"/>
                <a:gd name="adj3" fmla="val 77407"/>
                <a:gd name="adj4" fmla="val 3157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Očekáv. (průměr.)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19" name="AutoShape 16"/>
            <p:cNvSpPr>
              <a:spLocks/>
            </p:cNvSpPr>
            <p:nvPr/>
          </p:nvSpPr>
          <p:spPr bwMode="auto">
            <a:xfrm>
              <a:off x="6973" y="3222"/>
              <a:ext cx="3069" cy="1028"/>
            </a:xfrm>
            <a:prstGeom prst="borderCallout1">
              <a:avLst>
                <a:gd name="adj1" fmla="val 21125"/>
                <a:gd name="adj2" fmla="val 14074"/>
                <a:gd name="adj3" fmla="val 107042"/>
                <a:gd name="adj4" fmla="val 1407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1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Oček.+ neoček.ztráta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3510" y="7089"/>
              <a:ext cx="2268" cy="274"/>
            </a:xfrm>
            <a:prstGeom prst="leftRightArrow">
              <a:avLst>
                <a:gd name="adj1" fmla="val 50000"/>
                <a:gd name="adj2" fmla="val 165547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5870" y="7089"/>
              <a:ext cx="1632" cy="274"/>
            </a:xfrm>
            <a:prstGeom prst="leftRightArrow">
              <a:avLst>
                <a:gd name="adj1" fmla="val 50000"/>
                <a:gd name="adj2" fmla="val 119124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7594" y="7089"/>
              <a:ext cx="2853" cy="260"/>
            </a:xfrm>
            <a:prstGeom prst="rightArrow">
              <a:avLst>
                <a:gd name="adj1" fmla="val 50000"/>
                <a:gd name="adj2" fmla="val 274327"/>
              </a:avLst>
            </a:prstGeom>
            <a:solidFill>
              <a:srgbClr val="00008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AutoShape 20"/>
            <p:cNvSpPr>
              <a:spLocks/>
            </p:cNvSpPr>
            <p:nvPr/>
          </p:nvSpPr>
          <p:spPr bwMode="auto">
            <a:xfrm>
              <a:off x="3499" y="7349"/>
              <a:ext cx="2171" cy="1117"/>
            </a:xfrm>
            <a:prstGeom prst="borderCallout1">
              <a:avLst>
                <a:gd name="adj1" fmla="val 112958"/>
                <a:gd name="adj2" fmla="val 90000"/>
                <a:gd name="adj3" fmla="val 112958"/>
                <a:gd name="adj4" fmla="val 33056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očekávaná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4" name="AutoShape 21"/>
            <p:cNvSpPr>
              <a:spLocks/>
            </p:cNvSpPr>
            <p:nvPr/>
          </p:nvSpPr>
          <p:spPr bwMode="auto">
            <a:xfrm>
              <a:off x="5887" y="7270"/>
              <a:ext cx="1737" cy="921"/>
            </a:xfrm>
            <a:prstGeom prst="borderCallout1">
              <a:avLst>
                <a:gd name="adj1" fmla="val 115727"/>
                <a:gd name="adj2" fmla="val 12500"/>
                <a:gd name="adj3" fmla="val 115727"/>
                <a:gd name="adj4" fmla="val 42014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neočekávaná ztráta = VAR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5" name="AutoShape 22"/>
            <p:cNvSpPr>
              <a:spLocks/>
            </p:cNvSpPr>
            <p:nvPr/>
          </p:nvSpPr>
          <p:spPr bwMode="auto">
            <a:xfrm>
              <a:off x="7624" y="7204"/>
              <a:ext cx="2169" cy="1071"/>
            </a:xfrm>
            <a:prstGeom prst="borderCallout1">
              <a:avLst>
                <a:gd name="adj1" fmla="val 20269"/>
                <a:gd name="adj2" fmla="val 106676"/>
                <a:gd name="adj3" fmla="val 69819"/>
                <a:gd name="adj4" fmla="val 106676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výjimečná ztráta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>
              <a:off x="8046" y="4960"/>
              <a:ext cx="1316" cy="14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AutoShape 24"/>
            <p:cNvSpPr>
              <a:spLocks/>
            </p:cNvSpPr>
            <p:nvPr/>
          </p:nvSpPr>
          <p:spPr bwMode="auto">
            <a:xfrm>
              <a:off x="9144" y="4091"/>
              <a:ext cx="2402" cy="1716"/>
            </a:xfrm>
            <a:prstGeom prst="borderCallout1">
              <a:avLst>
                <a:gd name="adj1" fmla="val 12657"/>
                <a:gd name="adj2" fmla="val -6028"/>
                <a:gd name="adj3" fmla="val 104218"/>
                <a:gd name="adj4" fmla="val -6028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Pravděpodobnost,</a:t>
              </a:r>
              <a:r>
                <a:rPr lang="cs-CZ" altLang="zh-CN">
                  <a:solidFill>
                    <a:srgbClr val="FFFFFF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že ztráta bude větší než kapitál </a:t>
              </a:r>
            </a:p>
            <a:p>
              <a:pPr algn="ctr"/>
              <a:r>
                <a:rPr lang="cs-CZ" altLang="zh-CN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= hladina významnosti</a:t>
              </a:r>
              <a:endParaRPr lang="cs-CZ">
                <a:ea typeface="SimSun" pitchFamily="2" charset="-122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Hladina významnosti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28783"/>
            <a:ext cx="8643903" cy="58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Metody měření rizika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2"/>
            <a:ext cx="8229600" cy="476594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kvalitativní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riziko vyjadřují: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stupnicí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pravděpodobností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slovně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kvantitativní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riziko vyjadřují přesnými hodnotami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metody: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citlivost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směrodatná odchylka (+ koeficient variace)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2300" dirty="0" err="1" smtClean="0">
                <a:solidFill>
                  <a:srgbClr val="42607C"/>
                </a:solidFill>
              </a:rPr>
              <a:t>Value</a:t>
            </a:r>
            <a:r>
              <a:rPr lang="cs-CZ" sz="2300" dirty="0" smtClean="0">
                <a:solidFill>
                  <a:srgbClr val="42607C"/>
                </a:solidFill>
              </a:rPr>
              <a:t> </a:t>
            </a:r>
            <a:r>
              <a:rPr lang="cs-CZ" sz="2300" dirty="0" err="1" smtClean="0">
                <a:solidFill>
                  <a:srgbClr val="42607C"/>
                </a:solidFill>
              </a:rPr>
              <a:t>at</a:t>
            </a:r>
            <a:r>
              <a:rPr lang="cs-CZ" sz="2300" dirty="0" smtClean="0">
                <a:solidFill>
                  <a:srgbClr val="42607C"/>
                </a:solidFill>
              </a:rPr>
              <a:t>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Metody výpočtu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metoda variancí a kovariancí (tzv. parametrická metoda)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metoda historické simulace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metoda simulace </a:t>
            </a:r>
            <a:r>
              <a:rPr lang="cs-CZ" dirty="0" err="1" smtClean="0">
                <a:solidFill>
                  <a:srgbClr val="42607C"/>
                </a:solidFill>
              </a:rPr>
              <a:t>Monte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Carlo</a:t>
            </a:r>
            <a:r>
              <a:rPr lang="cs-CZ" dirty="0" smtClean="0">
                <a:solidFill>
                  <a:srgbClr val="42607C"/>
                </a:solidFill>
              </a:rPr>
              <a:t> (tzv. stochastická simulace)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Metoda variancí a kovariancí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rgbClr val="42607C"/>
                </a:solidFill>
              </a:rPr>
              <a:t>předpoklady: normální rozdělení a stabilní korelace změn rizikových faktorů</a:t>
            </a:r>
          </a:p>
          <a:p>
            <a:pPr eaLnBrk="1" hangingPunct="1"/>
            <a:r>
              <a:rPr lang="cs-CZ" sz="2800" dirty="0" smtClean="0">
                <a:solidFill>
                  <a:srgbClr val="42607C"/>
                </a:solidFill>
              </a:rPr>
              <a:t>výpočet: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635375" y="3284538"/>
          <a:ext cx="3095625" cy="576262"/>
        </p:xfrm>
        <a:graphic>
          <a:graphicData uri="http://schemas.openxmlformats.org/presentationml/2006/ole">
            <p:oleObj spid="_x0000_s39938" name="Editor rovnic 3.0" r:id="rId4" imgW="1548728" imgH="253890" progId="Equation.3">
              <p:embed/>
            </p:oleObj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79388" y="4149725"/>
          <a:ext cx="4105275" cy="2376488"/>
        </p:xfrm>
        <a:graphic>
          <a:graphicData uri="http://schemas.openxmlformats.org/presentationml/2006/ole">
            <p:oleObj spid="_x0000_s39939" name="Editor rovnic 3.0" r:id="rId5" imgW="2197100" imgH="1143000" progId="Equation.3">
              <p:embed/>
            </p:oleObj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4427538" y="4149725"/>
          <a:ext cx="4248150" cy="2374900"/>
        </p:xfrm>
        <a:graphic>
          <a:graphicData uri="http://schemas.openxmlformats.org/presentationml/2006/ole">
            <p:oleObj spid="_x0000_s39940" name="Rovnice" r:id="rId6" imgW="2006600" imgH="1143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Metoda historické simulace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000" dirty="0" smtClean="0">
                <a:solidFill>
                  <a:srgbClr val="42607C"/>
                </a:solidFill>
              </a:rPr>
              <a:t>ztráty se simulují bez jakýchkoliv předpokladů o rozdělení = simuluje se pro určitý historický scénář bez ohledu na jeho pravděpodobnost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dirty="0" smtClean="0">
                <a:solidFill>
                  <a:srgbClr val="42607C"/>
                </a:solidFill>
              </a:rPr>
              <a:t>nevyžaduje znalost volatilit jednotlivých rizikových faktorů ani jejich kovariance</a:t>
            </a:r>
          </a:p>
          <a:p>
            <a:pPr eaLnBrk="1" hangingPunct="1">
              <a:lnSpc>
                <a:spcPct val="80000"/>
              </a:lnSpc>
            </a:pPr>
            <a:r>
              <a:rPr lang="cs-CZ" sz="3000" dirty="0" smtClean="0">
                <a:solidFill>
                  <a:srgbClr val="42607C"/>
                </a:solidFill>
              </a:rPr>
              <a:t>postup: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výpočet časové řady zisků a ztrát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jejich seřazení dle velikosti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aplikace </a:t>
            </a:r>
            <a:r>
              <a:rPr lang="cs-CZ" dirty="0" err="1" smtClean="0">
                <a:solidFill>
                  <a:srgbClr val="42607C"/>
                </a:solidFill>
              </a:rPr>
              <a:t>neparametrické</a:t>
            </a:r>
            <a:r>
              <a:rPr lang="cs-CZ" dirty="0" smtClean="0">
                <a:solidFill>
                  <a:srgbClr val="42607C"/>
                </a:solidFill>
              </a:rPr>
              <a:t> metody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 smtClean="0">
                <a:solidFill>
                  <a:schemeClr val="bg1"/>
                </a:solidFill>
              </a:rPr>
              <a:t>Neparametrická</a:t>
            </a:r>
            <a:r>
              <a:rPr lang="cs-CZ" dirty="0" smtClean="0">
                <a:solidFill>
                  <a:schemeClr val="bg1"/>
                </a:solidFill>
              </a:rPr>
              <a:t> metoda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395288" y="1700213"/>
            <a:ext cx="7993062" cy="4321175"/>
            <a:chOff x="3284" y="4070"/>
            <a:chExt cx="8902" cy="6201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3284" y="4070"/>
              <a:ext cx="8902" cy="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3710" y="9352"/>
              <a:ext cx="7772" cy="18"/>
            </a:xfrm>
            <a:custGeom>
              <a:avLst/>
              <a:gdLst>
                <a:gd name="T0" fmla="*/ 0 w 6443"/>
                <a:gd name="T1" fmla="*/ 37 h 15"/>
                <a:gd name="T2" fmla="*/ 16456 w 6443"/>
                <a:gd name="T3" fmla="*/ 0 h 15"/>
                <a:gd name="T4" fmla="*/ 0 60000 65536"/>
                <a:gd name="T5" fmla="*/ 0 60000 65536"/>
                <a:gd name="T6" fmla="*/ 0 w 6443"/>
                <a:gd name="T7" fmla="*/ 0 h 15"/>
                <a:gd name="T8" fmla="*/ 6443 w 6443"/>
                <a:gd name="T9" fmla="*/ 15 h 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443" h="15">
                  <a:moveTo>
                    <a:pt x="0" y="15"/>
                  </a:moveTo>
                  <a:lnTo>
                    <a:pt x="644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3284" y="4122"/>
              <a:ext cx="2605" cy="1194"/>
            </a:xfrm>
            <a:prstGeom prst="borderCallout1">
              <a:avLst>
                <a:gd name="adj1" fmla="val 112120"/>
                <a:gd name="adj2" fmla="val 91667"/>
                <a:gd name="adj3" fmla="val 112120"/>
                <a:gd name="adj4" fmla="val 4115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Četnost při pozorování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10" name="AutoShape 7"/>
            <p:cNvSpPr>
              <a:spLocks/>
            </p:cNvSpPr>
            <p:nvPr/>
          </p:nvSpPr>
          <p:spPr bwMode="auto">
            <a:xfrm>
              <a:off x="9798" y="9636"/>
              <a:ext cx="2091" cy="635"/>
            </a:xfrm>
            <a:prstGeom prst="borderCallout1">
              <a:avLst>
                <a:gd name="adj1" fmla="val -22815"/>
                <a:gd name="adj2" fmla="val 89620"/>
                <a:gd name="adj3" fmla="val -22815"/>
                <a:gd name="adj4" fmla="val 29875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Hodnota ztrát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718" y="5590"/>
              <a:ext cx="1906" cy="254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5642" y="5590"/>
              <a:ext cx="679" cy="860"/>
            </a:xfrm>
            <a:custGeom>
              <a:avLst/>
              <a:gdLst>
                <a:gd name="T0" fmla="*/ 0 w 563"/>
                <a:gd name="T1" fmla="*/ 0 h 713"/>
                <a:gd name="T2" fmla="*/ 1438 w 563"/>
                <a:gd name="T3" fmla="*/ 1820 h 713"/>
                <a:gd name="T4" fmla="*/ 0 60000 65536"/>
                <a:gd name="T5" fmla="*/ 0 60000 65536"/>
                <a:gd name="T6" fmla="*/ 0 w 563"/>
                <a:gd name="T7" fmla="*/ 0 h 713"/>
                <a:gd name="T8" fmla="*/ 563 w 563"/>
                <a:gd name="T9" fmla="*/ 713 h 71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3" h="713">
                  <a:moveTo>
                    <a:pt x="0" y="0"/>
                  </a:moveTo>
                  <a:lnTo>
                    <a:pt x="563" y="71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6324" y="6459"/>
              <a:ext cx="657" cy="1"/>
            </a:xfrm>
            <a:custGeom>
              <a:avLst/>
              <a:gdLst>
                <a:gd name="T0" fmla="*/ 0 w 545"/>
                <a:gd name="T1" fmla="*/ 0 h 1"/>
                <a:gd name="T2" fmla="*/ 1388 w 545"/>
                <a:gd name="T3" fmla="*/ 0 h 1"/>
                <a:gd name="T4" fmla="*/ 0 60000 65536"/>
                <a:gd name="T5" fmla="*/ 0 60000 65536"/>
                <a:gd name="T6" fmla="*/ 0 w 545"/>
                <a:gd name="T7" fmla="*/ 0 h 1"/>
                <a:gd name="T8" fmla="*/ 545 w 54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5" h="1">
                  <a:moveTo>
                    <a:pt x="0" y="0"/>
                  </a:moveTo>
                  <a:lnTo>
                    <a:pt x="545" y="0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6975" y="6459"/>
              <a:ext cx="440" cy="814"/>
            </a:xfrm>
            <a:custGeom>
              <a:avLst/>
              <a:gdLst>
                <a:gd name="T0" fmla="*/ 0 w 365"/>
                <a:gd name="T1" fmla="*/ 0 h 675"/>
                <a:gd name="T2" fmla="*/ 928 w 365"/>
                <a:gd name="T3" fmla="*/ 1722 h 675"/>
                <a:gd name="T4" fmla="*/ 0 60000 65536"/>
                <a:gd name="T5" fmla="*/ 0 60000 65536"/>
                <a:gd name="T6" fmla="*/ 0 w 365"/>
                <a:gd name="T7" fmla="*/ 0 h 675"/>
                <a:gd name="T8" fmla="*/ 365 w 365"/>
                <a:gd name="T9" fmla="*/ 675 h 6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5" h="675">
                  <a:moveTo>
                    <a:pt x="0" y="0"/>
                  </a:moveTo>
                  <a:lnTo>
                    <a:pt x="365" y="67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7425" y="7291"/>
              <a:ext cx="905" cy="426"/>
            </a:xfrm>
            <a:custGeom>
              <a:avLst/>
              <a:gdLst>
                <a:gd name="T0" fmla="*/ 0 w 750"/>
                <a:gd name="T1" fmla="*/ 0 h 353"/>
                <a:gd name="T2" fmla="*/ 1919 w 750"/>
                <a:gd name="T3" fmla="*/ 903 h 353"/>
                <a:gd name="T4" fmla="*/ 0 60000 65536"/>
                <a:gd name="T5" fmla="*/ 0 60000 65536"/>
                <a:gd name="T6" fmla="*/ 0 w 750"/>
                <a:gd name="T7" fmla="*/ 0 h 353"/>
                <a:gd name="T8" fmla="*/ 750 w 750"/>
                <a:gd name="T9" fmla="*/ 353 h 35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353">
                  <a:moveTo>
                    <a:pt x="0" y="0"/>
                  </a:moveTo>
                  <a:lnTo>
                    <a:pt x="750" y="353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8320" y="7699"/>
              <a:ext cx="905" cy="525"/>
            </a:xfrm>
            <a:custGeom>
              <a:avLst/>
              <a:gdLst>
                <a:gd name="T0" fmla="*/ 0 w 750"/>
                <a:gd name="T1" fmla="*/ 0 h 435"/>
                <a:gd name="T2" fmla="*/ 1919 w 750"/>
                <a:gd name="T3" fmla="*/ 1114 h 435"/>
                <a:gd name="T4" fmla="*/ 0 60000 65536"/>
                <a:gd name="T5" fmla="*/ 0 60000 65536"/>
                <a:gd name="T6" fmla="*/ 0 w 750"/>
                <a:gd name="T7" fmla="*/ 0 h 435"/>
                <a:gd name="T8" fmla="*/ 750 w 750"/>
                <a:gd name="T9" fmla="*/ 435 h 43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435">
                  <a:moveTo>
                    <a:pt x="0" y="0"/>
                  </a:moveTo>
                  <a:lnTo>
                    <a:pt x="750" y="43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9217" y="8206"/>
              <a:ext cx="886" cy="18"/>
            </a:xfrm>
            <a:custGeom>
              <a:avLst/>
              <a:gdLst>
                <a:gd name="T0" fmla="*/ 0 w 735"/>
                <a:gd name="T1" fmla="*/ 0 h 15"/>
                <a:gd name="T2" fmla="*/ 1870 w 735"/>
                <a:gd name="T3" fmla="*/ 37 h 15"/>
                <a:gd name="T4" fmla="*/ 0 60000 65536"/>
                <a:gd name="T5" fmla="*/ 0 60000 65536"/>
                <a:gd name="T6" fmla="*/ 0 w 735"/>
                <a:gd name="T7" fmla="*/ 0 h 15"/>
                <a:gd name="T8" fmla="*/ 735 w 735"/>
                <a:gd name="T9" fmla="*/ 15 h 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35" h="15">
                  <a:moveTo>
                    <a:pt x="0" y="0"/>
                  </a:moveTo>
                  <a:lnTo>
                    <a:pt x="735" y="15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0112" y="8224"/>
              <a:ext cx="1206" cy="406"/>
            </a:xfrm>
            <a:custGeom>
              <a:avLst/>
              <a:gdLst>
                <a:gd name="T0" fmla="*/ 0 w 1000"/>
                <a:gd name="T1" fmla="*/ 0 h 337"/>
                <a:gd name="T2" fmla="*/ 2551 w 1000"/>
                <a:gd name="T3" fmla="*/ 855 h 337"/>
                <a:gd name="T4" fmla="*/ 0 60000 65536"/>
                <a:gd name="T5" fmla="*/ 0 60000 65536"/>
                <a:gd name="T6" fmla="*/ 0 w 1000"/>
                <a:gd name="T7" fmla="*/ 0 h 337"/>
                <a:gd name="T8" fmla="*/ 1000 w 1000"/>
                <a:gd name="T9" fmla="*/ 337 h 3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00" h="337">
                  <a:moveTo>
                    <a:pt x="0" y="0"/>
                  </a:moveTo>
                  <a:lnTo>
                    <a:pt x="1000" y="337"/>
                  </a:ln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9581" y="5807"/>
              <a:ext cx="1" cy="34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8278" y="4939"/>
              <a:ext cx="2268" cy="868"/>
            </a:xfrm>
            <a:prstGeom prst="wedgeRectCallout">
              <a:avLst>
                <a:gd name="adj1" fmla="val 66435"/>
                <a:gd name="adj2" fmla="val 34028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Neočekávaná ztráta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21" name="AutoShape 18"/>
            <p:cNvSpPr>
              <a:spLocks/>
            </p:cNvSpPr>
            <p:nvPr/>
          </p:nvSpPr>
          <p:spPr bwMode="auto">
            <a:xfrm>
              <a:off x="9364" y="6676"/>
              <a:ext cx="2171" cy="1422"/>
            </a:xfrm>
            <a:prstGeom prst="borderCallout1">
              <a:avLst>
                <a:gd name="adj1" fmla="val 84731"/>
                <a:gd name="adj2" fmla="val 98167"/>
                <a:gd name="adj3" fmla="val -109755"/>
                <a:gd name="adj4" fmla="val 98167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/>
            <a:lstStyle/>
            <a:p>
              <a:pPr algn="ctr"/>
              <a:r>
                <a:rPr lang="cs-CZ" altLang="zh-CN" sz="12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 </a:t>
              </a:r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pětkrát</a:t>
              </a:r>
              <a:r>
                <a:rPr lang="cs-CZ" altLang="zh-CN" sz="2000">
                  <a:solidFill>
                    <a:srgbClr val="FFFFFF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cs-CZ" altLang="zh-CN" sz="2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ze 100</a:t>
              </a:r>
              <a:endParaRPr lang="cs-CZ" sz="2000">
                <a:ea typeface="SimSun" pitchFamily="2" charset="-122"/>
                <a:cs typeface="Arial" charset="0"/>
              </a:endParaRP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9798" y="5807"/>
              <a:ext cx="2086" cy="636"/>
            </a:xfrm>
            <a:prstGeom prst="rightArrow">
              <a:avLst>
                <a:gd name="adj1" fmla="val 50000"/>
                <a:gd name="adj2" fmla="val 81997"/>
              </a:avLst>
            </a:prstGeom>
            <a:solidFill>
              <a:srgbClr val="33CCC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718" y="5156"/>
              <a:ext cx="28" cy="4214"/>
            </a:xfrm>
            <a:custGeom>
              <a:avLst/>
              <a:gdLst>
                <a:gd name="T0" fmla="*/ 0 w 23"/>
                <a:gd name="T1" fmla="*/ 8926 h 3493"/>
                <a:gd name="T2" fmla="*/ 61 w 23"/>
                <a:gd name="T3" fmla="*/ 0 h 3493"/>
                <a:gd name="T4" fmla="*/ 0 60000 65536"/>
                <a:gd name="T5" fmla="*/ 0 60000 65536"/>
                <a:gd name="T6" fmla="*/ 0 w 23"/>
                <a:gd name="T7" fmla="*/ 0 h 3493"/>
                <a:gd name="T8" fmla="*/ 23 w 23"/>
                <a:gd name="T9" fmla="*/ 3493 h 34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" h="3493">
                  <a:moveTo>
                    <a:pt x="0" y="3493"/>
                  </a:moveTo>
                  <a:lnTo>
                    <a:pt x="2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Simulace </a:t>
            </a:r>
            <a:r>
              <a:rPr lang="cs-CZ" dirty="0" err="1" smtClean="0">
                <a:solidFill>
                  <a:schemeClr val="bg1"/>
                </a:solidFill>
              </a:rPr>
              <a:t>Monte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Carlo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generování velkého počtu scénářů vývoje budoucích cen jednotlivých aktiv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pro každý scénář vypočítat hodnotu portfolia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časová řada zisků a ztrát →</a:t>
            </a:r>
            <a:r>
              <a:rPr lang="cs-CZ" dirty="0" smtClean="0">
                <a:solidFill>
                  <a:srgbClr val="42607C"/>
                </a:solidFill>
                <a:sym typeface="Wingdings" pitchFamily="2" charset="2"/>
              </a:rPr>
              <a:t> </a:t>
            </a:r>
            <a:r>
              <a:rPr lang="cs-CZ" dirty="0" smtClean="0">
                <a:solidFill>
                  <a:srgbClr val="42607C"/>
                </a:solidFill>
              </a:rPr>
              <a:t>distribuční křivka →</a:t>
            </a:r>
            <a:r>
              <a:rPr lang="cs-CZ" dirty="0" smtClean="0">
                <a:solidFill>
                  <a:srgbClr val="42607C"/>
                </a:solidFill>
                <a:sym typeface="Wingdings" pitchFamily="2" charset="2"/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neparametrická</a:t>
            </a:r>
            <a:r>
              <a:rPr lang="cs-CZ" dirty="0" smtClean="0">
                <a:solidFill>
                  <a:srgbClr val="42607C"/>
                </a:solidFill>
              </a:rPr>
              <a:t> metoda 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Výhody a nevýhody simulací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42607C"/>
                </a:solidFill>
              </a:rPr>
              <a:t>výhoda</a:t>
            </a:r>
            <a:r>
              <a:rPr lang="cs-CZ" dirty="0" smtClean="0">
                <a:solidFill>
                  <a:srgbClr val="42607C"/>
                </a:solidFill>
              </a:rPr>
              <a:t>: stanovení </a:t>
            </a:r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není závislé na nerealistických předpokladech ohledně rozdělení výnosů (problém </a:t>
            </a:r>
            <a:r>
              <a:rPr lang="cs-CZ" dirty="0" err="1" smtClean="0">
                <a:solidFill>
                  <a:srgbClr val="42607C"/>
                </a:solidFill>
              </a:rPr>
              <a:t>fat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tails</a:t>
            </a:r>
            <a:r>
              <a:rPr lang="cs-CZ" dirty="0" smtClean="0">
                <a:solidFill>
                  <a:srgbClr val="42607C"/>
                </a:solidFill>
              </a:rPr>
              <a:t>, asymetrické rozdělení - nelineární opční portfolia)</a:t>
            </a:r>
          </a:p>
          <a:p>
            <a:pPr eaLnBrk="1" hangingPunct="1"/>
            <a:r>
              <a:rPr lang="cs-CZ" b="1" dirty="0" smtClean="0">
                <a:solidFill>
                  <a:srgbClr val="42607C"/>
                </a:solidFill>
              </a:rPr>
              <a:t>nevýhody</a:t>
            </a:r>
            <a:r>
              <a:rPr lang="cs-CZ" dirty="0" smtClean="0">
                <a:solidFill>
                  <a:srgbClr val="42607C"/>
                </a:solidFill>
              </a:rPr>
              <a:t>: pracnost výpočtů, potřeba dostatečně dlouhých časových řad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„</a:t>
            </a:r>
            <a:r>
              <a:rPr lang="cs-CZ" dirty="0" err="1" smtClean="0">
                <a:solidFill>
                  <a:schemeClr val="bg1"/>
                </a:solidFill>
              </a:rPr>
              <a:t>Fat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tails</a:t>
            </a:r>
            <a:r>
              <a:rPr lang="cs-CZ" dirty="0" smtClean="0">
                <a:solidFill>
                  <a:schemeClr val="bg1"/>
                </a:solidFill>
              </a:rPr>
              <a:t>“ pro úvěrové riziko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 flipV="1">
            <a:off x="1042988" y="1412875"/>
            <a:ext cx="0" cy="439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971550" y="5734050"/>
            <a:ext cx="734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1176338" y="2566988"/>
            <a:ext cx="6502400" cy="2878137"/>
          </a:xfrm>
          <a:custGeom>
            <a:avLst/>
            <a:gdLst>
              <a:gd name="T0" fmla="*/ 0 w 4096"/>
              <a:gd name="T1" fmla="*/ 2147483647 h 1813"/>
              <a:gd name="T2" fmla="*/ 2147483647 w 4096"/>
              <a:gd name="T3" fmla="*/ 2147483647 h 1813"/>
              <a:gd name="T4" fmla="*/ 2147483647 w 4096"/>
              <a:gd name="T5" fmla="*/ 2147483647 h 1813"/>
              <a:gd name="T6" fmla="*/ 2147483647 w 4096"/>
              <a:gd name="T7" fmla="*/ 2147483647 h 1813"/>
              <a:gd name="T8" fmla="*/ 2147483647 w 4096"/>
              <a:gd name="T9" fmla="*/ 2147483647 h 1813"/>
              <a:gd name="T10" fmla="*/ 2147483647 w 4096"/>
              <a:gd name="T11" fmla="*/ 2147483647 h 1813"/>
              <a:gd name="T12" fmla="*/ 2147483647 w 4096"/>
              <a:gd name="T13" fmla="*/ 2147483647 h 1813"/>
              <a:gd name="T14" fmla="*/ 2147483647 w 4096"/>
              <a:gd name="T15" fmla="*/ 2147483647 h 1813"/>
              <a:gd name="T16" fmla="*/ 2147483647 w 4096"/>
              <a:gd name="T17" fmla="*/ 2147483647 h 1813"/>
              <a:gd name="T18" fmla="*/ 2147483647 w 4096"/>
              <a:gd name="T19" fmla="*/ 2147483647 h 1813"/>
              <a:gd name="T20" fmla="*/ 2147483647 w 4096"/>
              <a:gd name="T21" fmla="*/ 2147483647 h 1813"/>
              <a:gd name="T22" fmla="*/ 2147483647 w 4096"/>
              <a:gd name="T23" fmla="*/ 2147483647 h 1813"/>
              <a:gd name="T24" fmla="*/ 2147483647 w 4096"/>
              <a:gd name="T25" fmla="*/ 2147483647 h 1813"/>
              <a:gd name="T26" fmla="*/ 2147483647 w 4096"/>
              <a:gd name="T27" fmla="*/ 2147483647 h 1813"/>
              <a:gd name="T28" fmla="*/ 2147483647 w 4096"/>
              <a:gd name="T29" fmla="*/ 2147483647 h 18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96"/>
              <a:gd name="T46" fmla="*/ 0 h 1813"/>
              <a:gd name="T47" fmla="*/ 4096 w 4096"/>
              <a:gd name="T48" fmla="*/ 1813 h 18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96" h="1813">
                <a:moveTo>
                  <a:pt x="0" y="1813"/>
                </a:moveTo>
                <a:cubicBezTo>
                  <a:pt x="27" y="1798"/>
                  <a:pt x="115" y="1767"/>
                  <a:pt x="164" y="1723"/>
                </a:cubicBezTo>
                <a:cubicBezTo>
                  <a:pt x="213" y="1678"/>
                  <a:pt x="261" y="1644"/>
                  <a:pt x="292" y="1544"/>
                </a:cubicBezTo>
                <a:cubicBezTo>
                  <a:pt x="323" y="1443"/>
                  <a:pt x="329" y="1275"/>
                  <a:pt x="347" y="1120"/>
                </a:cubicBezTo>
                <a:cubicBezTo>
                  <a:pt x="365" y="964"/>
                  <a:pt x="385" y="761"/>
                  <a:pt x="402" y="614"/>
                </a:cubicBezTo>
                <a:cubicBezTo>
                  <a:pt x="419" y="467"/>
                  <a:pt x="422" y="337"/>
                  <a:pt x="448" y="238"/>
                </a:cubicBezTo>
                <a:cubicBezTo>
                  <a:pt x="474" y="139"/>
                  <a:pt x="486" y="0"/>
                  <a:pt x="557" y="18"/>
                </a:cubicBezTo>
                <a:cubicBezTo>
                  <a:pt x="628" y="36"/>
                  <a:pt x="776" y="247"/>
                  <a:pt x="877" y="349"/>
                </a:cubicBezTo>
                <a:cubicBezTo>
                  <a:pt x="978" y="451"/>
                  <a:pt x="1045" y="532"/>
                  <a:pt x="1161" y="632"/>
                </a:cubicBezTo>
                <a:cubicBezTo>
                  <a:pt x="1277" y="732"/>
                  <a:pt x="1440" y="858"/>
                  <a:pt x="1572" y="952"/>
                </a:cubicBezTo>
                <a:cubicBezTo>
                  <a:pt x="1704" y="1046"/>
                  <a:pt x="1819" y="1130"/>
                  <a:pt x="1956" y="1199"/>
                </a:cubicBezTo>
                <a:cubicBezTo>
                  <a:pt x="2093" y="1268"/>
                  <a:pt x="2246" y="1317"/>
                  <a:pt x="2395" y="1364"/>
                </a:cubicBezTo>
                <a:cubicBezTo>
                  <a:pt x="2544" y="1411"/>
                  <a:pt x="2695" y="1452"/>
                  <a:pt x="2852" y="1482"/>
                </a:cubicBezTo>
                <a:cubicBezTo>
                  <a:pt x="3009" y="1512"/>
                  <a:pt x="3130" y="1528"/>
                  <a:pt x="3337" y="1546"/>
                </a:cubicBezTo>
                <a:cubicBezTo>
                  <a:pt x="3544" y="1564"/>
                  <a:pt x="3938" y="1583"/>
                  <a:pt x="4096" y="15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Pravděpo-dobnost</a:t>
            </a:r>
          </a:p>
        </p:txBody>
      </p:sp>
      <p:sp>
        <p:nvSpPr>
          <p:cNvPr id="10" name="AutoShape 7"/>
          <p:cNvSpPr>
            <a:spLocks/>
          </p:cNvSpPr>
          <p:nvPr/>
        </p:nvSpPr>
        <p:spPr bwMode="auto">
          <a:xfrm>
            <a:off x="5795963" y="5805488"/>
            <a:ext cx="2808287" cy="1111250"/>
          </a:xfrm>
          <a:prstGeom prst="borderCallout1">
            <a:avLst>
              <a:gd name="adj1" fmla="val 106856"/>
              <a:gd name="adj2" fmla="val 95931"/>
              <a:gd name="adj3" fmla="val 106856"/>
              <a:gd name="adj4" fmla="val 69079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                             Ztráty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„</a:t>
            </a:r>
            <a:r>
              <a:rPr lang="cs-CZ" dirty="0" err="1" smtClean="0">
                <a:solidFill>
                  <a:schemeClr val="bg1"/>
                </a:solidFill>
              </a:rPr>
              <a:t>Fat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tails</a:t>
            </a:r>
            <a:r>
              <a:rPr lang="cs-CZ" dirty="0" smtClean="0">
                <a:solidFill>
                  <a:schemeClr val="bg1"/>
                </a:solidFill>
              </a:rPr>
              <a:t>“ pro tržní riziko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V="1">
            <a:off x="1042988" y="16287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42988" y="5805488"/>
            <a:ext cx="712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042988" y="2781300"/>
            <a:ext cx="6985000" cy="2782888"/>
          </a:xfrm>
          <a:custGeom>
            <a:avLst/>
            <a:gdLst>
              <a:gd name="T0" fmla="*/ 0 w 4000"/>
              <a:gd name="T1" fmla="*/ 2147483647 h 1799"/>
              <a:gd name="T2" fmla="*/ 2147483647 w 4000"/>
              <a:gd name="T3" fmla="*/ 2147483647 h 1799"/>
              <a:gd name="T4" fmla="*/ 2147483647 w 4000"/>
              <a:gd name="T5" fmla="*/ 2147483647 h 1799"/>
              <a:gd name="T6" fmla="*/ 2147483647 w 4000"/>
              <a:gd name="T7" fmla="*/ 2147483647 h 1799"/>
              <a:gd name="T8" fmla="*/ 2147483647 w 4000"/>
              <a:gd name="T9" fmla="*/ 2147483647 h 1799"/>
              <a:gd name="T10" fmla="*/ 2147483647 w 4000"/>
              <a:gd name="T11" fmla="*/ 2147483647 h 1799"/>
              <a:gd name="T12" fmla="*/ 2147483647 w 4000"/>
              <a:gd name="T13" fmla="*/ 2147483647 h 1799"/>
              <a:gd name="T14" fmla="*/ 2147483647 w 4000"/>
              <a:gd name="T15" fmla="*/ 2147483647 h 1799"/>
              <a:gd name="T16" fmla="*/ 2147483647 w 4000"/>
              <a:gd name="T17" fmla="*/ 2147483647 h 1799"/>
              <a:gd name="T18" fmla="*/ 2147483647 w 4000"/>
              <a:gd name="T19" fmla="*/ 2147483647 h 1799"/>
              <a:gd name="T20" fmla="*/ 2147483647 w 4000"/>
              <a:gd name="T21" fmla="*/ 2147483647 h 1799"/>
              <a:gd name="T22" fmla="*/ 2147483647 w 4000"/>
              <a:gd name="T23" fmla="*/ 2147483647 h 1799"/>
              <a:gd name="T24" fmla="*/ 2147483647 w 4000"/>
              <a:gd name="T25" fmla="*/ 2147483647 h 1799"/>
              <a:gd name="T26" fmla="*/ 2147483647 w 4000"/>
              <a:gd name="T27" fmla="*/ 2147483647 h 17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000"/>
              <a:gd name="T43" fmla="*/ 0 h 1799"/>
              <a:gd name="T44" fmla="*/ 4000 w 4000"/>
              <a:gd name="T45" fmla="*/ 1799 h 17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000" h="1799">
                <a:moveTo>
                  <a:pt x="0" y="1762"/>
                </a:moveTo>
                <a:cubicBezTo>
                  <a:pt x="86" y="1756"/>
                  <a:pt x="373" y="1779"/>
                  <a:pt x="516" y="1726"/>
                </a:cubicBezTo>
                <a:cubicBezTo>
                  <a:pt x="659" y="1673"/>
                  <a:pt x="761" y="1567"/>
                  <a:pt x="858" y="1444"/>
                </a:cubicBezTo>
                <a:cubicBezTo>
                  <a:pt x="955" y="1321"/>
                  <a:pt x="1021" y="1153"/>
                  <a:pt x="1098" y="988"/>
                </a:cubicBezTo>
                <a:cubicBezTo>
                  <a:pt x="1175" y="823"/>
                  <a:pt x="1245" y="596"/>
                  <a:pt x="1320" y="454"/>
                </a:cubicBezTo>
                <a:cubicBezTo>
                  <a:pt x="1395" y="312"/>
                  <a:pt x="1452" y="211"/>
                  <a:pt x="1548" y="136"/>
                </a:cubicBezTo>
                <a:cubicBezTo>
                  <a:pt x="1644" y="61"/>
                  <a:pt x="1777" y="0"/>
                  <a:pt x="1896" y="4"/>
                </a:cubicBezTo>
                <a:cubicBezTo>
                  <a:pt x="2015" y="8"/>
                  <a:pt x="2162" y="80"/>
                  <a:pt x="2261" y="159"/>
                </a:cubicBezTo>
                <a:cubicBezTo>
                  <a:pt x="2360" y="238"/>
                  <a:pt x="2412" y="326"/>
                  <a:pt x="2488" y="477"/>
                </a:cubicBezTo>
                <a:cubicBezTo>
                  <a:pt x="2564" y="628"/>
                  <a:pt x="2632" y="893"/>
                  <a:pt x="2715" y="1067"/>
                </a:cubicBezTo>
                <a:cubicBezTo>
                  <a:pt x="2798" y="1241"/>
                  <a:pt x="2889" y="1407"/>
                  <a:pt x="2987" y="1520"/>
                </a:cubicBezTo>
                <a:cubicBezTo>
                  <a:pt x="3085" y="1633"/>
                  <a:pt x="3153" y="1702"/>
                  <a:pt x="3304" y="1747"/>
                </a:cubicBezTo>
                <a:cubicBezTo>
                  <a:pt x="3455" y="1792"/>
                  <a:pt x="3788" y="1785"/>
                  <a:pt x="3894" y="1792"/>
                </a:cubicBezTo>
                <a:cubicBezTo>
                  <a:pt x="4000" y="1799"/>
                  <a:pt x="3969" y="1795"/>
                  <a:pt x="3939" y="17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0" y="1844675"/>
            <a:ext cx="1187450" cy="647700"/>
          </a:xfrm>
          <a:prstGeom prst="callout1">
            <a:avLst>
              <a:gd name="adj1" fmla="val 17648"/>
              <a:gd name="adj2" fmla="val 75403"/>
              <a:gd name="adj3" fmla="val 238972"/>
              <a:gd name="adj4" fmla="val 75403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Pravděpo-dobnost</a:t>
            </a:r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5795963" y="6021388"/>
            <a:ext cx="2663825" cy="360362"/>
          </a:xfrm>
          <a:prstGeom prst="borderCallout1">
            <a:avLst>
              <a:gd name="adj1" fmla="val 269602"/>
              <a:gd name="adj2" fmla="val 95708"/>
              <a:gd name="adj3" fmla="val 269602"/>
              <a:gd name="adj4" fmla="val 7282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>
                <a:latin typeface="Tahoma" pitchFamily="34" charset="0"/>
              </a:rPr>
              <a:t>Výnosy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1331913" y="2276475"/>
            <a:ext cx="6248400" cy="2997200"/>
          </a:xfrm>
          <a:custGeom>
            <a:avLst/>
            <a:gdLst>
              <a:gd name="T0" fmla="*/ 0 w 3936"/>
              <a:gd name="T1" fmla="*/ 2147483647 h 973"/>
              <a:gd name="T2" fmla="*/ 2147483647 w 3936"/>
              <a:gd name="T3" fmla="*/ 2147483647 h 973"/>
              <a:gd name="T4" fmla="*/ 2147483647 w 3936"/>
              <a:gd name="T5" fmla="*/ 2147483647 h 973"/>
              <a:gd name="T6" fmla="*/ 2147483647 w 3936"/>
              <a:gd name="T7" fmla="*/ 2147483647 h 973"/>
              <a:gd name="T8" fmla="*/ 2147483647 w 3936"/>
              <a:gd name="T9" fmla="*/ 2147483647 h 973"/>
              <a:gd name="T10" fmla="*/ 2147483647 w 3936"/>
              <a:gd name="T11" fmla="*/ 2147483647 h 973"/>
              <a:gd name="T12" fmla="*/ 2147483647 w 3936"/>
              <a:gd name="T13" fmla="*/ 2147483647 h 973"/>
              <a:gd name="T14" fmla="*/ 2147483647 w 3936"/>
              <a:gd name="T15" fmla="*/ 2147483647 h 973"/>
              <a:gd name="T16" fmla="*/ 2147483647 w 3936"/>
              <a:gd name="T17" fmla="*/ 2147483647 h 973"/>
              <a:gd name="T18" fmla="*/ 2147483647 w 3936"/>
              <a:gd name="T19" fmla="*/ 2147483647 h 973"/>
              <a:gd name="T20" fmla="*/ 2147483647 w 3936"/>
              <a:gd name="T21" fmla="*/ 2147483647 h 97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936"/>
              <a:gd name="T34" fmla="*/ 0 h 973"/>
              <a:gd name="T35" fmla="*/ 3936 w 3936"/>
              <a:gd name="T36" fmla="*/ 973 h 97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936" h="973">
                <a:moveTo>
                  <a:pt x="0" y="939"/>
                </a:moveTo>
                <a:cubicBezTo>
                  <a:pt x="90" y="934"/>
                  <a:pt x="370" y="940"/>
                  <a:pt x="543" y="900"/>
                </a:cubicBezTo>
                <a:cubicBezTo>
                  <a:pt x="716" y="860"/>
                  <a:pt x="895" y="796"/>
                  <a:pt x="1038" y="699"/>
                </a:cubicBezTo>
                <a:cubicBezTo>
                  <a:pt x="1181" y="602"/>
                  <a:pt x="1304" y="412"/>
                  <a:pt x="1404" y="315"/>
                </a:cubicBezTo>
                <a:cubicBezTo>
                  <a:pt x="1504" y="218"/>
                  <a:pt x="1552" y="169"/>
                  <a:pt x="1638" y="117"/>
                </a:cubicBezTo>
                <a:cubicBezTo>
                  <a:pt x="1724" y="65"/>
                  <a:pt x="1829" y="0"/>
                  <a:pt x="1920" y="3"/>
                </a:cubicBezTo>
                <a:cubicBezTo>
                  <a:pt x="2011" y="6"/>
                  <a:pt x="2105" y="76"/>
                  <a:pt x="2184" y="135"/>
                </a:cubicBezTo>
                <a:cubicBezTo>
                  <a:pt x="2263" y="194"/>
                  <a:pt x="2298" y="253"/>
                  <a:pt x="2394" y="357"/>
                </a:cubicBezTo>
                <a:cubicBezTo>
                  <a:pt x="2490" y="461"/>
                  <a:pt x="2615" y="662"/>
                  <a:pt x="2760" y="759"/>
                </a:cubicBezTo>
                <a:cubicBezTo>
                  <a:pt x="2905" y="856"/>
                  <a:pt x="3068" y="905"/>
                  <a:pt x="3264" y="939"/>
                </a:cubicBezTo>
                <a:cubicBezTo>
                  <a:pt x="3460" y="973"/>
                  <a:pt x="3824" y="959"/>
                  <a:pt x="3936" y="96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1835150" y="2349500"/>
            <a:ext cx="3529013" cy="2735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5364163" y="2349500"/>
            <a:ext cx="1584325" cy="27352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AutoShape 11"/>
          <p:cNvSpPr>
            <a:spLocks/>
          </p:cNvSpPr>
          <p:nvPr/>
        </p:nvSpPr>
        <p:spPr bwMode="auto">
          <a:xfrm>
            <a:off x="5508625" y="1557338"/>
            <a:ext cx="1943100" cy="1562100"/>
          </a:xfrm>
          <a:prstGeom prst="borderCallout1">
            <a:avLst>
              <a:gd name="adj1" fmla="val 7315"/>
              <a:gd name="adj2" fmla="val 7190"/>
              <a:gd name="adj3" fmla="val 103657"/>
              <a:gd name="adj4" fmla="val 719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Vysoká pravděpodobnost velké směrodatné odchylky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Nedostatky </a:t>
            </a:r>
            <a:r>
              <a:rPr lang="cs-CZ" dirty="0" err="1" smtClean="0">
                <a:solidFill>
                  <a:schemeClr val="bg1"/>
                </a:solidFill>
              </a:rPr>
              <a:t>Value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Risk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/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necharakterizuje velmi málo pravděpodobné ztráty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pokud zisky a ztráty z portfolia nelze popsat některým z eliptických rozdělení, </a:t>
            </a:r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není </a:t>
            </a:r>
            <a:r>
              <a:rPr lang="cs-CZ" dirty="0" err="1" smtClean="0">
                <a:solidFill>
                  <a:srgbClr val="42607C"/>
                </a:solidFill>
              </a:rPr>
              <a:t>subaditivní</a:t>
            </a:r>
            <a:endParaRPr lang="cs-CZ" dirty="0" smtClean="0">
              <a:solidFill>
                <a:srgbClr val="42607C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není vpřed hledící</a:t>
            </a:r>
          </a:p>
          <a:p>
            <a:pPr eaLnBrk="1" hangingPunct="1"/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neuvažuje náklady likvidace</a:t>
            </a:r>
          </a:p>
          <a:p>
            <a:pPr eaLnBrk="1" hangingPunct="1"/>
            <a:r>
              <a:rPr lang="cs-CZ" dirty="0" err="1" smtClean="0">
                <a:solidFill>
                  <a:srgbClr val="42607C"/>
                </a:solidFill>
              </a:rPr>
              <a:t>VaR</a:t>
            </a:r>
            <a:r>
              <a:rPr lang="cs-CZ" dirty="0" smtClean="0">
                <a:solidFill>
                  <a:srgbClr val="42607C"/>
                </a:solidFill>
              </a:rPr>
              <a:t> je statická metoda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Struktura kapitálové přiměřenosti v ČR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úvěrové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přístup založený na interním ratingu (IRB)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tržní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interní model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operační riziko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přístup základního ukazatele (BIA)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standardizovaný přístup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alternativní standardizovaný přístup (ASA)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pokročilý přístup (AMA)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Citlivost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jak se změní cílová proměnná, změní-li se sledovaný parametr o jednotku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citlivost absolutní: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citlivost relativní: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116013" y="3284538"/>
          <a:ext cx="5543550" cy="1001712"/>
        </p:xfrm>
        <a:graphic>
          <a:graphicData uri="http://schemas.openxmlformats.org/presentationml/2006/ole">
            <p:oleObj spid="_x0000_s31746" name="Rovnice" r:id="rId4" imgW="2501900" imgH="4445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857250" y="5000625"/>
          <a:ext cx="7786688" cy="1071563"/>
        </p:xfrm>
        <a:graphic>
          <a:graphicData uri="http://schemas.openxmlformats.org/presentationml/2006/ole">
            <p:oleObj spid="_x0000_s31747" name="Rovnice" r:id="rId5" imgW="33020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Vnější model (standardní metoda)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rgbClr val="42607C"/>
                </a:solidFill>
              </a:rPr>
              <a:t>přesné postupy výpočtu kapitálového požadavku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solidFill>
                  <a:srgbClr val="42607C"/>
                </a:solidFill>
              </a:rPr>
              <a:t>nevýhody: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smtClean="0">
                <a:solidFill>
                  <a:srgbClr val="42607C"/>
                </a:solidFill>
              </a:rPr>
              <a:t>pouze částečně bere v úvahu korelace mezi kategoriemi rizik a také mezi rizikovými faktory → metoda nebere v úvahu užitek z diverzifikace různých rizik v témže portfoliu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smtClean="0">
                <a:solidFill>
                  <a:srgbClr val="42607C"/>
                </a:solidFill>
              </a:rPr>
              <a:t>nebere v úvahu volatilitu v rámci jednotlivých rizikových faktorů → výsledkem nadměrný kapitálový požadavek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7317-05FE-471D-8FD2-FEB0B2C8067A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Interní (vlastní) modely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předpoklad: finanční instituce mají lepší předpoklady sestavit modely, které přesně měří riziko během určité doby držení, než regulátoři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kapitálové požadavky by měly lépe odrážet skutečné riziko jednotlivých institucí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úloha regulátora?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E5FBC-E347-468D-9AE8-1703A65614CA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Obecné požadavky na interní modely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model je koncepčně správný a je implementován konzistentně se způsobem řízení rizik v bance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model je dostatečně dlouho testován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model má prokazatelně dostatečnou přesnost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v bance je dostatek kvalifikovaných pracovníků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pravidelně se provádí stresové a zpětné testování modelu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solidFill>
                  <a:srgbClr val="42607C"/>
                </a:solidFill>
              </a:rPr>
              <a:t>model splňuje požadavky dané Nařízením Evropského parlamentu a rady č. 575/2013 o obezřetnostních požadavcích na úvěrové instituce a investiční podniky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09CE6-1935-4A70-9A74-33E6376CD52A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Výpočet </a:t>
            </a:r>
            <a:r>
              <a:rPr lang="cs-CZ" dirty="0" err="1" smtClean="0">
                <a:solidFill>
                  <a:schemeClr val="bg1"/>
                </a:solidFill>
              </a:rPr>
              <a:t>VaR</a:t>
            </a:r>
            <a:r>
              <a:rPr lang="cs-CZ" dirty="0" smtClean="0">
                <a:solidFill>
                  <a:schemeClr val="bg1"/>
                </a:solidFill>
              </a:rPr>
              <a:t> a stresové </a:t>
            </a:r>
            <a:r>
              <a:rPr lang="cs-CZ" dirty="0" err="1" smtClean="0">
                <a:solidFill>
                  <a:schemeClr val="bg1"/>
                </a:solidFill>
              </a:rPr>
              <a:t>VaR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rgbClr val="42607C"/>
                </a:solidFill>
              </a:rPr>
              <a:t>VaR</a:t>
            </a:r>
            <a:r>
              <a:rPr lang="cs-CZ" sz="2600" dirty="0" smtClean="0">
                <a:solidFill>
                  <a:srgbClr val="42607C"/>
                </a:solidFill>
              </a:rPr>
              <a:t> se počítá denně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99 % jednostranný interval spolehlivosti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doba držby 10 dní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historické pozorování minimálně 1 rok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datové soubory aktualizovány alespoň měsíčně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alespoň jednou za týden počítat stresovou hodnotu </a:t>
            </a:r>
            <a:r>
              <a:rPr lang="cs-CZ" sz="2600" dirty="0" err="1" smtClean="0">
                <a:solidFill>
                  <a:srgbClr val="42607C"/>
                </a:solidFill>
              </a:rPr>
              <a:t>VaR</a:t>
            </a:r>
            <a:endParaRPr lang="cs-CZ" sz="2600" dirty="0" smtClean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>
                <a:solidFill>
                  <a:srgbClr val="42607C"/>
                </a:solidFill>
              </a:rPr>
              <a:t>pro model kalibrovaný podle historických údajů ze souvislého 12 měsíčního období velké finanční zátěže významné pro portfolio banky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výsledky výpočtů se zvyšují pomocí multiplikačních faktorů, které odráží výsledky zpětného testování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09CE6-1935-4A70-9A74-33E6376CD52A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Zpětné testování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 smtClean="0">
                <a:solidFill>
                  <a:srgbClr val="42607C"/>
                </a:solidFill>
              </a:rPr>
              <a:t>založeno na sledování skutečných jednodenních ztrát, které převyšují předpokládané ztráty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 smtClean="0">
                <a:solidFill>
                  <a:srgbClr val="42607C"/>
                </a:solidFill>
              </a:rPr>
              <a:t>dvě metody: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čisté zpětné testování (</a:t>
            </a:r>
            <a:r>
              <a:rPr lang="cs-CZ" sz="2300" dirty="0" err="1" smtClean="0">
                <a:solidFill>
                  <a:srgbClr val="42607C"/>
                </a:solidFill>
              </a:rPr>
              <a:t>clean</a:t>
            </a:r>
            <a:r>
              <a:rPr lang="cs-CZ" sz="2300" dirty="0" smtClean="0">
                <a:solidFill>
                  <a:srgbClr val="42607C"/>
                </a:solidFill>
              </a:rPr>
              <a:t> </a:t>
            </a:r>
            <a:r>
              <a:rPr lang="cs-CZ" sz="2300" dirty="0" err="1" smtClean="0">
                <a:solidFill>
                  <a:srgbClr val="42607C"/>
                </a:solidFill>
              </a:rPr>
              <a:t>backtesting</a:t>
            </a:r>
            <a:r>
              <a:rPr lang="cs-CZ" sz="2300" dirty="0" smtClean="0">
                <a:solidFill>
                  <a:srgbClr val="42607C"/>
                </a:solidFill>
              </a:rPr>
              <a:t>) = stanovení dnešní ztráty původního (tj. včerejšího) portfolia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špinavé zpětné testování (</a:t>
            </a:r>
            <a:r>
              <a:rPr lang="cs-CZ" sz="2300" dirty="0" err="1" smtClean="0">
                <a:solidFill>
                  <a:srgbClr val="42607C"/>
                </a:solidFill>
              </a:rPr>
              <a:t>dirty</a:t>
            </a:r>
            <a:r>
              <a:rPr lang="cs-CZ" sz="2300" dirty="0" smtClean="0">
                <a:solidFill>
                  <a:srgbClr val="42607C"/>
                </a:solidFill>
              </a:rPr>
              <a:t> </a:t>
            </a:r>
            <a:r>
              <a:rPr lang="cs-CZ" sz="2300" dirty="0" err="1" smtClean="0">
                <a:solidFill>
                  <a:srgbClr val="42607C"/>
                </a:solidFill>
              </a:rPr>
              <a:t>backtesting</a:t>
            </a:r>
            <a:r>
              <a:rPr lang="cs-CZ" sz="2300" dirty="0" smtClean="0">
                <a:solidFill>
                  <a:srgbClr val="42607C"/>
                </a:solidFill>
              </a:rPr>
              <a:t>) = stanovení dnešní ztráty dnešního portfolia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300" dirty="0" smtClean="0">
                <a:solidFill>
                  <a:srgbClr val="42607C"/>
                </a:solidFill>
              </a:rPr>
              <a:t>ČNB: srovnání hodnoty portfolia ke konci dne a jeho hodnotou na konci následujícího dne za předpokladu nezměněných pozic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 smtClean="0">
                <a:solidFill>
                  <a:srgbClr val="42607C"/>
                </a:solidFill>
              </a:rPr>
              <a:t>výsledek se odrazí v hodnotě plus faktoru a tím ve výši kapitálového požadavku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34312-FFA6-4DE9-AC87-F4641831198C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Kapitálový požadavek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7"/>
            <a:ext cx="8712968" cy="3384376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Clr>
                <a:srgbClr val="42607C"/>
              </a:buClr>
              <a:buFont typeface="Arial" charset="0"/>
              <a:buChar char="•"/>
            </a:pPr>
            <a:r>
              <a:rPr lang="cs-CZ" sz="2600" dirty="0" smtClean="0">
                <a:solidFill>
                  <a:srgbClr val="42607C"/>
                </a:solidFill>
              </a:rPr>
              <a:t>je určován denně jako součet hodnot A </a:t>
            </a:r>
            <a:r>
              <a:rPr lang="cs-CZ" sz="2600" dirty="0" err="1" smtClean="0">
                <a:solidFill>
                  <a:srgbClr val="42607C"/>
                </a:solidFill>
              </a:rPr>
              <a:t>a</a:t>
            </a:r>
            <a:r>
              <a:rPr lang="cs-CZ" sz="2600" dirty="0" smtClean="0">
                <a:solidFill>
                  <a:srgbClr val="42607C"/>
                </a:solidFill>
              </a:rPr>
              <a:t> B: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>
                <a:solidFill>
                  <a:srgbClr val="42607C"/>
                </a:solidFill>
              </a:rPr>
              <a:t>hodnota A: vyšší z hodnot: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err="1" smtClean="0">
                <a:solidFill>
                  <a:srgbClr val="42607C"/>
                </a:solidFill>
              </a:rPr>
              <a:t>VaR</a:t>
            </a:r>
            <a:r>
              <a:rPr lang="cs-CZ" sz="1900" dirty="0" smtClean="0">
                <a:solidFill>
                  <a:srgbClr val="42607C"/>
                </a:solidFill>
              </a:rPr>
              <a:t> předchozího dne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>
                <a:solidFill>
                  <a:srgbClr val="42607C"/>
                </a:solidFill>
              </a:rPr>
              <a:t>součin </a:t>
            </a:r>
            <a:r>
              <a:rPr lang="cs-CZ" sz="1900" dirty="0" err="1" smtClean="0">
                <a:solidFill>
                  <a:srgbClr val="42607C"/>
                </a:solidFill>
              </a:rPr>
              <a:t>multiplik.faktoru</a:t>
            </a:r>
            <a:r>
              <a:rPr lang="cs-CZ" sz="1900" dirty="0" smtClean="0">
                <a:solidFill>
                  <a:srgbClr val="42607C"/>
                </a:solidFill>
              </a:rPr>
              <a:t> a průměrné denní </a:t>
            </a:r>
            <a:r>
              <a:rPr lang="cs-CZ" sz="1900" dirty="0" err="1" smtClean="0">
                <a:solidFill>
                  <a:srgbClr val="42607C"/>
                </a:solidFill>
              </a:rPr>
              <a:t>VaR</a:t>
            </a:r>
            <a:r>
              <a:rPr lang="cs-CZ" sz="1900" dirty="0" smtClean="0">
                <a:solidFill>
                  <a:srgbClr val="42607C"/>
                </a:solidFill>
              </a:rPr>
              <a:t> za </a:t>
            </a:r>
            <a:r>
              <a:rPr lang="cs-CZ" sz="1900" dirty="0" err="1" smtClean="0">
                <a:solidFill>
                  <a:srgbClr val="42607C"/>
                </a:solidFill>
              </a:rPr>
              <a:t>předch</a:t>
            </a:r>
            <a:r>
              <a:rPr lang="cs-CZ" sz="1900" dirty="0" smtClean="0">
                <a:solidFill>
                  <a:srgbClr val="42607C"/>
                </a:solidFill>
              </a:rPr>
              <a:t>. 60 </a:t>
            </a:r>
            <a:r>
              <a:rPr lang="cs-CZ" sz="1900" dirty="0" err="1" smtClean="0">
                <a:solidFill>
                  <a:srgbClr val="42607C"/>
                </a:solidFill>
              </a:rPr>
              <a:t>prac</a:t>
            </a:r>
            <a:r>
              <a:rPr lang="cs-CZ" sz="1900" dirty="0" smtClean="0">
                <a:solidFill>
                  <a:srgbClr val="42607C"/>
                </a:solidFill>
              </a:rPr>
              <a:t>. dnů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>
                <a:solidFill>
                  <a:srgbClr val="42607C"/>
                </a:solidFill>
              </a:rPr>
              <a:t>hodnota B: vyšší z hodnot: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>
                <a:solidFill>
                  <a:srgbClr val="42607C"/>
                </a:solidFill>
              </a:rPr>
              <a:t>naposledy stanovená stresová </a:t>
            </a:r>
            <a:r>
              <a:rPr lang="cs-CZ" sz="1900" dirty="0" err="1" smtClean="0">
                <a:solidFill>
                  <a:srgbClr val="42607C"/>
                </a:solidFill>
              </a:rPr>
              <a:t>VaR</a:t>
            </a:r>
            <a:endParaRPr lang="cs-CZ" sz="1900" dirty="0" smtClean="0">
              <a:solidFill>
                <a:srgbClr val="42607C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cs-CZ" sz="1900" dirty="0" smtClean="0">
                <a:solidFill>
                  <a:srgbClr val="42607C"/>
                </a:solidFill>
              </a:rPr>
              <a:t>součin </a:t>
            </a:r>
            <a:r>
              <a:rPr lang="cs-CZ" sz="1900" dirty="0" err="1" smtClean="0">
                <a:solidFill>
                  <a:srgbClr val="42607C"/>
                </a:solidFill>
              </a:rPr>
              <a:t>multiplik</a:t>
            </a:r>
            <a:r>
              <a:rPr lang="cs-CZ" sz="1900" dirty="0" smtClean="0">
                <a:solidFill>
                  <a:srgbClr val="42607C"/>
                </a:solidFill>
              </a:rPr>
              <a:t>. faktoru a </a:t>
            </a:r>
            <a:r>
              <a:rPr lang="cs-CZ" sz="1900" dirty="0" err="1" smtClean="0">
                <a:solidFill>
                  <a:srgbClr val="42607C"/>
                </a:solidFill>
              </a:rPr>
              <a:t>prům</a:t>
            </a:r>
            <a:r>
              <a:rPr lang="cs-CZ" sz="1900" dirty="0" smtClean="0">
                <a:solidFill>
                  <a:srgbClr val="42607C"/>
                </a:solidFill>
              </a:rPr>
              <a:t>. stresové  </a:t>
            </a:r>
            <a:r>
              <a:rPr lang="cs-CZ" sz="1900" dirty="0" err="1" smtClean="0">
                <a:solidFill>
                  <a:srgbClr val="42607C"/>
                </a:solidFill>
              </a:rPr>
              <a:t>VaR</a:t>
            </a:r>
            <a:r>
              <a:rPr lang="cs-CZ" sz="1900" dirty="0" smtClean="0">
                <a:solidFill>
                  <a:srgbClr val="42607C"/>
                </a:solidFill>
              </a:rPr>
              <a:t> za </a:t>
            </a:r>
            <a:r>
              <a:rPr lang="cs-CZ" sz="1900" dirty="0" err="1" smtClean="0">
                <a:solidFill>
                  <a:srgbClr val="42607C"/>
                </a:solidFill>
              </a:rPr>
              <a:t>předch</a:t>
            </a:r>
            <a:r>
              <a:rPr lang="cs-CZ" sz="1900" dirty="0" smtClean="0">
                <a:solidFill>
                  <a:srgbClr val="42607C"/>
                </a:solidFill>
              </a:rPr>
              <a:t>. 60 </a:t>
            </a:r>
            <a:r>
              <a:rPr lang="cs-CZ" sz="1900" dirty="0" err="1" smtClean="0">
                <a:solidFill>
                  <a:srgbClr val="42607C"/>
                </a:solidFill>
              </a:rPr>
              <a:t>prac</a:t>
            </a:r>
            <a:r>
              <a:rPr lang="cs-CZ" sz="1900" dirty="0" smtClean="0">
                <a:solidFill>
                  <a:srgbClr val="42607C"/>
                </a:solidFill>
              </a:rPr>
              <a:t>. dnů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err="1" smtClean="0">
                <a:solidFill>
                  <a:srgbClr val="42607C"/>
                </a:solidFill>
              </a:rPr>
              <a:t>multiplik.faktor</a:t>
            </a:r>
            <a:r>
              <a:rPr lang="cs-CZ" sz="2200" dirty="0" smtClean="0">
                <a:solidFill>
                  <a:srgbClr val="42607C"/>
                </a:solidFill>
              </a:rPr>
              <a:t> =  3 + plus faktor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cs-CZ" sz="2200" dirty="0" smtClean="0">
                <a:solidFill>
                  <a:srgbClr val="42607C"/>
                </a:solidFill>
              </a:rPr>
              <a:t>   (dle přesnosti zpětného testování)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34312-FFA6-4DE9-AC87-F4641831198C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00525"/>
            <a:ext cx="41529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Požadavky na měření rizika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700" dirty="0" smtClean="0">
                <a:solidFill>
                  <a:srgbClr val="42607C"/>
                </a:solidFill>
              </a:rPr>
              <a:t>model  přesně zachycuje všechna podstatná cenová rizika</a:t>
            </a:r>
          </a:p>
          <a:p>
            <a:pPr eaLnBrk="1" hangingPunct="1">
              <a:lnSpc>
                <a:spcPct val="80000"/>
              </a:lnSpc>
            </a:pPr>
            <a:r>
              <a:rPr lang="cs-CZ" sz="2700" dirty="0" smtClean="0">
                <a:solidFill>
                  <a:srgbClr val="42607C"/>
                </a:solidFill>
              </a:rPr>
              <a:t>model zachycuje v závislosti na míře aktivity banky na příslušných trzích dostatečný počet rizikových faktorů: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odpovídajících úrokovým mírám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týkajících se zlata a jednotlivých cizích měn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alespoň jeden rizikový faktor pro každý z akciových trhů, kde banka drží významnější pozice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alespoň jeden rizikový faktor pro každou komoditu, ve které banka drží významnější pozice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konzervativně hodnotí riziko vznikající z méně likvidních pozic a pozic s omezenou transparentností cen podle realistických tržních scénářů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EF199-8D5D-4407-BA1A-29F3945D0ED7}" type="slidenum">
              <a:rPr lang="fr-FR" smtClean="0"/>
              <a:pPr>
                <a:defRPr/>
              </a:pPr>
              <a:t>36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Kvalitativní požadavky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model je úzce začleněn do procesu každodenního řízení rizik banky a slouží jako základ pro hlášení rizikových expozic vrcholnému vedení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útvar řízení rizik nezávislý na útvaru obchodování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denní hlášení připravovaná útvarem řízení rizik jsou posuzována vedoucími zaměstnanci, kteří mají pravomoc prosadit jak redukci pozic zaujatých jednotlivými obchodníky, tak i celkové expozice banky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požadavky na zaměstnance banky, na vnitřní audit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model je dostatečně přesný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dostatečně náročné  zátěžové (stresové) testování modelu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rgbClr val="42607C"/>
                </a:solidFill>
              </a:rPr>
              <a:t>banka zabezpečí interní validaci modelů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EF199-8D5D-4407-BA1A-29F3945D0ED7}" type="slidenum">
              <a:rPr lang="fr-FR" smtClean="0"/>
              <a:pPr>
                <a:defRPr/>
              </a:pPr>
              <a:t>37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Stresové testování (1)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testování modelu na daném portfoliu pro určitý stresový scénář vývoje úrokových měr, akciového trhu, měnových kurzů a cen komodit</a:t>
            </a:r>
          </a:p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stresové testy odhadují ztráty za extrémních předpokladů a historických událostí, tj. za podmínek, že jsou základní předpoklady modelů porušeny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00BFC-FA63-4B49-8046-8E0ECF40E808}" type="slidenum">
              <a:rPr lang="fr-FR" smtClean="0"/>
              <a:pPr>
                <a:defRPr/>
              </a:pPr>
              <a:t>38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Stresové testování (2)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42607C"/>
                </a:solidFill>
              </a:rPr>
              <a:t>stresové testy:</a:t>
            </a:r>
          </a:p>
          <a:p>
            <a:pPr lvl="1" eaLnBrk="1" hangingPunct="1"/>
            <a:r>
              <a:rPr lang="cs-CZ" sz="3200" dirty="0" smtClean="0">
                <a:solidFill>
                  <a:srgbClr val="42607C"/>
                </a:solidFill>
              </a:rPr>
              <a:t>dle toho, co prověřují:</a:t>
            </a:r>
          </a:p>
          <a:p>
            <a:pPr lvl="2" eaLnBrk="1" hangingPunct="1"/>
            <a:r>
              <a:rPr lang="cs-CZ" sz="3200" dirty="0" smtClean="0">
                <a:solidFill>
                  <a:srgbClr val="42607C"/>
                </a:solidFill>
              </a:rPr>
              <a:t>kvantitativní </a:t>
            </a:r>
          </a:p>
          <a:p>
            <a:pPr lvl="2" eaLnBrk="1" hangingPunct="1"/>
            <a:r>
              <a:rPr lang="cs-CZ" sz="3200" dirty="0" smtClean="0">
                <a:solidFill>
                  <a:srgbClr val="42607C"/>
                </a:solidFill>
              </a:rPr>
              <a:t>kvalitativní</a:t>
            </a:r>
          </a:p>
          <a:p>
            <a:pPr lvl="1" eaLnBrk="1" hangingPunct="1"/>
            <a:r>
              <a:rPr lang="cs-CZ" sz="3200" dirty="0" smtClean="0">
                <a:solidFill>
                  <a:srgbClr val="42607C"/>
                </a:solidFill>
              </a:rPr>
              <a:t>dle metodologie:</a:t>
            </a:r>
          </a:p>
          <a:p>
            <a:pPr lvl="2" eaLnBrk="1" hangingPunct="1"/>
            <a:r>
              <a:rPr lang="cs-CZ" sz="3200" dirty="0" smtClean="0">
                <a:solidFill>
                  <a:srgbClr val="42607C"/>
                </a:solidFill>
              </a:rPr>
              <a:t>analýza citlivosti</a:t>
            </a:r>
          </a:p>
          <a:p>
            <a:pPr lvl="2" eaLnBrk="1" hangingPunct="1"/>
            <a:r>
              <a:rPr lang="cs-CZ" sz="3200" dirty="0" smtClean="0">
                <a:solidFill>
                  <a:srgbClr val="42607C"/>
                </a:solidFill>
              </a:rPr>
              <a:t>scénářová analýza</a:t>
            </a:r>
          </a:p>
          <a:p>
            <a:pPr lvl="2" eaLnBrk="1" hangingPunct="1"/>
            <a:r>
              <a:rPr lang="cs-CZ" sz="3200" dirty="0" smtClean="0">
                <a:solidFill>
                  <a:srgbClr val="42607C"/>
                </a:solidFill>
              </a:rPr>
              <a:t>analýza nákazy</a:t>
            </a: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A85FC-EC11-4F32-AB18-CCFC1AC496A2}" type="slidenum">
              <a:rPr lang="fr-FR" smtClean="0"/>
              <a:pPr>
                <a:defRPr/>
              </a:pPr>
              <a:t>39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Citlivost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výhody: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jednoduchý výpočet i interpretace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kvantifikují cenu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nevýhody: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bere v úvahu vliv pouze jednoho tržního parametru → existuje tolik citlivostí, kolik faktorů působí na danou veličinu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Stresové testování (3)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postup při stresovém testování: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identifikace hlavních rizik a expozic a formulování otázek o těchto rizicích a expozicích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definice pokrytí a identifikace potřebných a dostupných dat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kalibrace scénářů nebo šoků, které budou aplikovány na data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err="1" smtClean="0">
                <a:solidFill>
                  <a:srgbClr val="42607C"/>
                </a:solidFill>
              </a:rPr>
              <a:t>worst</a:t>
            </a:r>
            <a:r>
              <a:rPr lang="cs-CZ" dirty="0" smtClean="0">
                <a:solidFill>
                  <a:srgbClr val="42607C"/>
                </a:solidFill>
              </a:rPr>
              <a:t> – case </a:t>
            </a:r>
            <a:r>
              <a:rPr lang="cs-CZ" dirty="0" err="1" smtClean="0">
                <a:solidFill>
                  <a:srgbClr val="42607C"/>
                </a:solidFill>
              </a:rPr>
              <a:t>approach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cs-CZ" dirty="0" err="1" smtClean="0">
                <a:solidFill>
                  <a:srgbClr val="42607C"/>
                </a:solidFill>
              </a:rPr>
              <a:t>threshold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  <a:r>
              <a:rPr lang="cs-CZ" dirty="0" err="1" smtClean="0">
                <a:solidFill>
                  <a:srgbClr val="42607C"/>
                </a:solidFill>
              </a:rPr>
              <a:t>approach</a:t>
            </a:r>
            <a:r>
              <a:rPr lang="cs-CZ" dirty="0" smtClean="0">
                <a:solidFill>
                  <a:srgbClr val="42607C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výběr a implementace metodologie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>
                <a:solidFill>
                  <a:srgbClr val="42607C"/>
                </a:solidFill>
              </a:rPr>
              <a:t>interpretace výsledků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777C9-81BF-423C-B7C9-9C45030CEDBC}" type="slidenum">
              <a:rPr lang="fr-FR" smtClean="0"/>
              <a:pPr>
                <a:defRPr/>
              </a:pPr>
              <a:t>40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bg1"/>
                </a:solidFill>
              </a:rPr>
              <a:t>Stresové testování (4)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ČNB vyžaduje, aby banky braly výsledky stresového testování v úvahu při stanovování postupů a limitů pro tržní rizika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banky musí provádět stresové testování minimálně jednou za tři měsíce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solidFill>
                  <a:srgbClr val="42607C"/>
                </a:solidFill>
              </a:rPr>
              <a:t>výsledky musí být předkládány členům vrcholového vedení odpovědným za řízení rizik</a:t>
            </a:r>
          </a:p>
          <a:p>
            <a:pPr eaLnBrk="1" hangingPunct="1"/>
            <a:endParaRPr lang="cs-CZ" smtClean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03413"/>
            <a:ext cx="8712968" cy="4525962"/>
          </a:xfrm>
        </p:spPr>
        <p:txBody>
          <a:bodyPr/>
          <a:lstStyle/>
          <a:p>
            <a:pPr eaLnBrk="1" hangingPunct="1"/>
            <a:r>
              <a:rPr lang="cs-CZ" sz="2200" dirty="0" smtClean="0">
                <a:solidFill>
                  <a:srgbClr val="42607C"/>
                </a:solidFill>
              </a:rPr>
              <a:t>Předpokládejme, že držíme pozici v hodnotě 10 milionů USD v akciích IBM. Vypočtěte hodnotu </a:t>
            </a: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na hladině významnosti 99 % (konstanta 2,33) pro dobu držby 10 dní. Denní volatilita cen akcií IBM je 2 %. </a:t>
            </a:r>
          </a:p>
          <a:p>
            <a:pPr eaLnBrk="1" hangingPunct="1"/>
            <a:r>
              <a:rPr lang="cs-CZ" sz="2200" dirty="0" smtClean="0">
                <a:solidFill>
                  <a:srgbClr val="42607C"/>
                </a:solidFill>
              </a:rPr>
              <a:t>Jak by se změnila </a:t>
            </a: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pro dobu držby 1 den?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39"/>
            <a:ext cx="8784976" cy="4440535"/>
          </a:xfrm>
        </p:spPr>
        <p:txBody>
          <a:bodyPr/>
          <a:lstStyle/>
          <a:p>
            <a:pPr eaLnBrk="1" hangingPunct="1"/>
            <a:r>
              <a:rPr lang="cs-CZ" sz="2000" dirty="0" smtClean="0">
                <a:solidFill>
                  <a:srgbClr val="42607C"/>
                </a:solidFill>
              </a:rPr>
              <a:t>Banka investovala USD do EUR, má tedy otevřenou pozici 100 mil. EUR. Aktuální devizový kurz je 1,15 USD/EUR. Denní směrodatná odchylka kurzu je 0,50 %. Vypočtěte jednodenní </a:t>
            </a:r>
            <a:r>
              <a:rPr lang="cs-CZ" sz="2000" dirty="0" err="1" smtClean="0">
                <a:solidFill>
                  <a:srgbClr val="42607C"/>
                </a:solidFill>
              </a:rPr>
              <a:t>VaR</a:t>
            </a:r>
            <a:r>
              <a:rPr lang="cs-CZ" sz="2000" dirty="0" smtClean="0">
                <a:solidFill>
                  <a:srgbClr val="42607C"/>
                </a:solidFill>
              </a:rPr>
              <a:t> při hladině významnosti 95 % (konstanta 1,65). Předpokládáme normální rozdělení.</a:t>
            </a:r>
          </a:p>
          <a:p>
            <a:pPr eaLnBrk="1" hangingPunct="1"/>
            <a:r>
              <a:rPr lang="cs-CZ" sz="2000" dirty="0" smtClean="0">
                <a:solidFill>
                  <a:srgbClr val="42607C"/>
                </a:solidFill>
              </a:rPr>
              <a:t>Jak by se změnila </a:t>
            </a:r>
            <a:r>
              <a:rPr lang="cs-CZ" sz="2000" dirty="0" err="1" smtClean="0">
                <a:solidFill>
                  <a:srgbClr val="42607C"/>
                </a:solidFill>
              </a:rPr>
              <a:t>VaR</a:t>
            </a:r>
            <a:r>
              <a:rPr lang="cs-CZ" sz="2000" dirty="0" smtClean="0">
                <a:solidFill>
                  <a:srgbClr val="42607C"/>
                </a:solidFill>
              </a:rPr>
              <a:t> pro hladinu významnosti 99 % (konstanta 2,33)?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03413"/>
            <a:ext cx="8712968" cy="4525962"/>
          </a:xfrm>
        </p:spPr>
        <p:txBody>
          <a:bodyPr/>
          <a:lstStyle/>
          <a:p>
            <a:pPr eaLnBrk="1" hangingPunct="1"/>
            <a:r>
              <a:rPr lang="cs-CZ" sz="2200" dirty="0" smtClean="0">
                <a:solidFill>
                  <a:srgbClr val="42607C"/>
                </a:solidFill>
              </a:rPr>
              <a:t>Předpokládejme, že </a:t>
            </a:r>
            <a:r>
              <a:rPr lang="cs-CZ" sz="2200" dirty="0" err="1" smtClean="0">
                <a:solidFill>
                  <a:srgbClr val="42607C"/>
                </a:solidFill>
              </a:rPr>
              <a:t>bezkupónový</a:t>
            </a:r>
            <a:r>
              <a:rPr lang="cs-CZ" sz="2200" dirty="0" smtClean="0">
                <a:solidFill>
                  <a:srgbClr val="42607C"/>
                </a:solidFill>
              </a:rPr>
              <a:t> dluhopis má PVBP v hodnotě -47.500 EUR a denní volatilitu 0,02 %. Vypočtete jednodenní </a:t>
            </a:r>
            <a:r>
              <a:rPr lang="cs-CZ" sz="2200" dirty="0" err="1" smtClean="0">
                <a:solidFill>
                  <a:srgbClr val="42607C"/>
                </a:solidFill>
              </a:rPr>
              <a:t>VaR</a:t>
            </a:r>
            <a:r>
              <a:rPr lang="cs-CZ" sz="2200" dirty="0" smtClean="0">
                <a:solidFill>
                  <a:srgbClr val="42607C"/>
                </a:solidFill>
              </a:rPr>
              <a:t> na hladině spolehlivosti 95 % (konstanta 1,65).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03413"/>
            <a:ext cx="871296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dirty="0" smtClean="0">
                <a:solidFill>
                  <a:srgbClr val="42607C"/>
                </a:solidFill>
              </a:rPr>
              <a:t>Vypočítejte </a:t>
            </a:r>
            <a:r>
              <a:rPr lang="cs-CZ" sz="2200" dirty="0" err="1" smtClean="0">
                <a:solidFill>
                  <a:srgbClr val="42607C"/>
                </a:solidFill>
              </a:rPr>
              <a:t>Value</a:t>
            </a:r>
            <a:r>
              <a:rPr lang="cs-CZ" sz="2200" dirty="0" smtClean="0">
                <a:solidFill>
                  <a:srgbClr val="42607C"/>
                </a:solidFill>
              </a:rPr>
              <a:t> </a:t>
            </a:r>
            <a:r>
              <a:rPr lang="cs-CZ" sz="2200" dirty="0" err="1" smtClean="0">
                <a:solidFill>
                  <a:srgbClr val="42607C"/>
                </a:solidFill>
              </a:rPr>
              <a:t>at</a:t>
            </a:r>
            <a:r>
              <a:rPr lang="cs-CZ" sz="2200" dirty="0" smtClean="0">
                <a:solidFill>
                  <a:srgbClr val="42607C"/>
                </a:solidFill>
              </a:rPr>
              <a:t> Risk pro </a:t>
            </a:r>
            <a:r>
              <a:rPr lang="cs-CZ" sz="2200" dirty="0" err="1" smtClean="0">
                <a:solidFill>
                  <a:srgbClr val="42607C"/>
                </a:solidFill>
              </a:rPr>
              <a:t>bezkupónový</a:t>
            </a:r>
            <a:r>
              <a:rPr lang="cs-CZ" sz="2200" dirty="0" smtClean="0">
                <a:solidFill>
                  <a:srgbClr val="42607C"/>
                </a:solidFill>
              </a:rPr>
              <a:t> dluhopis s dobou splatnosti 5 let, nominální hodnotou 100.000 EUR, jsou-li úrokové sazby 5 %, denní volatilita kurzu je 0,05 %, hladina významnosti 99 % (konstanta je 2,33) a doba držby 10 dní.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Portfolio se skládá ze tří aktiv, do každého z nich bylo investováno 10.000 Kč. Směrodatné odchylky jsou 5,4180 %, 3,0424 % a 3,6363 %. Korelační koeficient mezi výnosy aktiva 1 a 2 je 0,962, mezi aktivem 1 a 3 je 0,403 a mezi aktivem 2 a 3 je 0,610. Vypočtěte jednodenní </a:t>
            </a:r>
            <a:r>
              <a:rPr lang="cs-CZ" sz="2400" dirty="0" err="1" smtClean="0">
                <a:solidFill>
                  <a:srgbClr val="42607C"/>
                </a:solidFill>
              </a:rPr>
              <a:t>VaR</a:t>
            </a:r>
            <a:r>
              <a:rPr lang="cs-CZ" sz="2400" dirty="0" smtClean="0">
                <a:solidFill>
                  <a:srgbClr val="42607C"/>
                </a:solidFill>
              </a:rPr>
              <a:t> portfolia při hladině významnosti 95 % (konstanta 1,65).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42607C"/>
                </a:solidFill>
              </a:rPr>
              <a:t>Jaká by byla výše </a:t>
            </a:r>
            <a:r>
              <a:rPr lang="cs-CZ" sz="2400" dirty="0" err="1" smtClean="0">
                <a:solidFill>
                  <a:srgbClr val="42607C"/>
                </a:solidFill>
              </a:rPr>
              <a:t>VaR</a:t>
            </a:r>
            <a:r>
              <a:rPr lang="cs-CZ" sz="2400" dirty="0" smtClean="0">
                <a:solidFill>
                  <a:srgbClr val="42607C"/>
                </a:solidFill>
              </a:rPr>
              <a:t>, pokud by výnosy všech aktiv byly dokonale pozitivně korelované?</a:t>
            </a:r>
          </a:p>
          <a:p>
            <a:pPr eaLnBrk="1" hangingPunct="1">
              <a:lnSpc>
                <a:spcPct val="90000"/>
              </a:lnSpc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EB13-1390-43B8-81C0-C83A52397095}" type="slidenum">
              <a:rPr lang="fr-FR" smtClean="0"/>
              <a:pPr>
                <a:defRPr/>
              </a:pPr>
              <a:t>46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 smtClean="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 smtClean="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 smtClean="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47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Citlivost a jednotlivá rizika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úvěrové riziko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tržní riziko: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úrokové riziko (citlivost úrokové marže, citlivost tržní hodnoty portfolia)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měnové riziko (citlivost korunové hodnoty)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obligace (modifikovaná </a:t>
            </a:r>
            <a:r>
              <a:rPr lang="cs-CZ" dirty="0" err="1" smtClean="0">
                <a:solidFill>
                  <a:srgbClr val="42607C"/>
                </a:solidFill>
              </a:rPr>
              <a:t>durace</a:t>
            </a:r>
            <a:r>
              <a:rPr lang="cs-CZ" dirty="0" smtClean="0">
                <a:solidFill>
                  <a:srgbClr val="42607C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akcie (beta)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opce (delta)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42607C"/>
                </a:solidFill>
              </a:rPr>
              <a:t>Relativní citlivost ceny obligace na změnu úrokových sazeb s = 5. Jaká je absolutní citlivost, je-li cena obligace 1.000,- Kč?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Příklad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700" dirty="0" smtClean="0">
                <a:solidFill>
                  <a:srgbClr val="42607C"/>
                </a:solidFill>
              </a:rPr>
              <a:t>Vypočítejte absolutní i relativní citlivost korunové hodnoty na změnu devizového kurzu, činí-li částka 10 tisíc EUR a došlo ke změně devizového kurzu z 25 </a:t>
            </a:r>
            <a:r>
              <a:rPr lang="cs-CZ" sz="2700" dirty="0" err="1" smtClean="0">
                <a:solidFill>
                  <a:srgbClr val="42607C"/>
                </a:solidFill>
              </a:rPr>
              <a:t>Kč</a:t>
            </a:r>
            <a:r>
              <a:rPr lang="cs-CZ" sz="2700" dirty="0" smtClean="0">
                <a:solidFill>
                  <a:srgbClr val="42607C"/>
                </a:solidFill>
              </a:rPr>
              <a:t>/EUR na 26 </a:t>
            </a:r>
            <a:r>
              <a:rPr lang="cs-CZ" sz="2700" dirty="0" err="1" smtClean="0">
                <a:solidFill>
                  <a:srgbClr val="42607C"/>
                </a:solidFill>
              </a:rPr>
              <a:t>Kč</a:t>
            </a:r>
            <a:r>
              <a:rPr lang="cs-CZ" sz="2700" dirty="0" smtClean="0">
                <a:solidFill>
                  <a:srgbClr val="42607C"/>
                </a:solidFill>
              </a:rPr>
              <a:t>/EUR.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Citlivost a kontrola rizika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 smtClean="0">
                <a:solidFill>
                  <a:srgbClr val="42607C"/>
                </a:solidFill>
              </a:rPr>
              <a:t>banka by měla kontrolovat svou expozici vůči jednotlivým rizikům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 smtClean="0">
                <a:solidFill>
                  <a:srgbClr val="42607C"/>
                </a:solidFill>
              </a:rPr>
              <a:t>banka může citlivost portfolia zvyšovat nebo snižovat v závislosti na očekávaném vývoji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očekává růst či pokles úrokových sazeb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rgbClr val="42607C"/>
                </a:solidFill>
              </a:rPr>
              <a:t>očekává býčí či medvědí trh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 smtClean="0">
                <a:solidFill>
                  <a:srgbClr val="42607C"/>
                </a:solidFill>
              </a:rPr>
              <a:t>úplná eliminace rizika </a:t>
            </a:r>
            <a:r>
              <a:rPr lang="cs-CZ" sz="3200" dirty="0" smtClean="0">
                <a:solidFill>
                  <a:srgbClr val="42607C"/>
                </a:solidFill>
                <a:sym typeface="Wingdings" pitchFamily="2" charset="2"/>
              </a:rPr>
              <a:t>→ dosáhnout nulové citlivosti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Směrodatná odchylka</a:t>
            </a:r>
            <a:endParaRPr lang="fr-FR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42607C"/>
                </a:solidFill>
              </a:rPr>
              <a:t>oboustranná odchylka proměnné od její průměrné hodnoty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42607C"/>
                </a:solidFill>
              </a:rPr>
              <a:t>výpočet: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solidFill>
                  <a:srgbClr val="42607C"/>
                </a:solidFill>
              </a:rPr>
              <a:t>1. průměr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 smtClean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solidFill>
                  <a:srgbClr val="42607C"/>
                </a:solidFill>
              </a:rPr>
              <a:t>2. rozptyl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400" dirty="0" smtClean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solidFill>
                  <a:srgbClr val="42607C"/>
                </a:solidFill>
              </a:rPr>
              <a:t>3. směrodatná odchylka</a:t>
            </a:r>
          </a:p>
          <a:p>
            <a:pPr lvl="1">
              <a:defRPr/>
            </a:pPr>
            <a:endParaRPr lang="cs-CZ" sz="2000" dirty="0" smtClean="0"/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dirty="0" smtClean="0">
                <a:solidFill>
                  <a:srgbClr val="42607C"/>
                </a:solidFill>
              </a:rPr>
              <a:t>čím větší směrodatná odchylka, tím větší riziko (viz distribuční křivka)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627784" y="2852936"/>
          <a:ext cx="2393950" cy="936625"/>
        </p:xfrm>
        <a:graphic>
          <a:graphicData uri="http://schemas.openxmlformats.org/presentationml/2006/ole">
            <p:oleObj spid="_x0000_s33794" name="Rovnice" r:id="rId4" imgW="1016000" imgH="43180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627784" y="3933056"/>
          <a:ext cx="2735262" cy="936625"/>
        </p:xfrm>
        <a:graphic>
          <a:graphicData uri="http://schemas.openxmlformats.org/presentationml/2006/ole">
            <p:oleObj spid="_x0000_s33795" name="Rovnice" r:id="rId5" imgW="1497950" imgH="431613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355976" y="4941168"/>
          <a:ext cx="2449512" cy="647700"/>
        </p:xfrm>
        <a:graphic>
          <a:graphicData uri="http://schemas.openxmlformats.org/presentationml/2006/ole">
            <p:oleObj spid="_x0000_s33796" name="Rovnice" r:id="rId6" imgW="850531" imgH="25389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4132</TotalTime>
  <Words>1464</Words>
  <Application>Microsoft Office PowerPoint</Application>
  <PresentationFormat>Předvádění na obrazovce (4:3)</PresentationFormat>
  <Paragraphs>316</Paragraphs>
  <Slides>47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47</vt:i4>
      </vt:variant>
    </vt:vector>
  </HeadingPairs>
  <TitlesOfParts>
    <vt:vector size="50" baseType="lpstr">
      <vt:lpstr>117</vt:lpstr>
      <vt:lpstr>Rovnice</vt:lpstr>
      <vt:lpstr>Editor rovnic 3.0</vt:lpstr>
      <vt:lpstr>Metody měření finančních rizik</vt:lpstr>
      <vt:lpstr>Metody měření rizika</vt:lpstr>
      <vt:lpstr>Citlivost</vt:lpstr>
      <vt:lpstr>Citlivost</vt:lpstr>
      <vt:lpstr>Citlivost a jednotlivá rizika</vt:lpstr>
      <vt:lpstr>Příklad</vt:lpstr>
      <vt:lpstr>Příklad</vt:lpstr>
      <vt:lpstr>Citlivost a kontrola rizika</vt:lpstr>
      <vt:lpstr>Směrodatná odchylka</vt:lpstr>
      <vt:lpstr>Distribuční křivka při normálním rozdělení</vt:lpstr>
      <vt:lpstr>Různé tvary distribuční křivky pro různá rizika</vt:lpstr>
      <vt:lpstr>Směrodatná odchylka, záporná odchylka a výše ztráty</vt:lpstr>
      <vt:lpstr>VaR – Value at Risk</vt:lpstr>
      <vt:lpstr>Absolutní Value at Risk</vt:lpstr>
      <vt:lpstr>Možné interpretace hodnot absolutní Value at Risk</vt:lpstr>
      <vt:lpstr>Relativní a marginální Value at Risk</vt:lpstr>
      <vt:lpstr>Typy potenciálních ztrát banky</vt:lpstr>
      <vt:lpstr>Typy potenciálních ztrát a VaR</vt:lpstr>
      <vt:lpstr>Hladina významnosti</vt:lpstr>
      <vt:lpstr>Metody výpočtu Value at Risk</vt:lpstr>
      <vt:lpstr>Metoda variancí a kovariancí</vt:lpstr>
      <vt:lpstr>Metoda historické simulace</vt:lpstr>
      <vt:lpstr>Neparametrická metoda</vt:lpstr>
      <vt:lpstr>Simulace Monte Carlo</vt:lpstr>
      <vt:lpstr>Výhody a nevýhody simulací</vt:lpstr>
      <vt:lpstr>„Fat tails“ pro úvěrové riziko</vt:lpstr>
      <vt:lpstr>„Fat tails“ pro tržní riziko</vt:lpstr>
      <vt:lpstr>Nedostatky Value at Risk</vt:lpstr>
      <vt:lpstr>Struktura kapitálové přiměřenosti v ČR</vt:lpstr>
      <vt:lpstr>Vnější model (standardní metoda)</vt:lpstr>
      <vt:lpstr>Interní (vlastní) modely</vt:lpstr>
      <vt:lpstr>Obecné požadavky na interní modely</vt:lpstr>
      <vt:lpstr>Výpočet VaR a stresové VaR</vt:lpstr>
      <vt:lpstr>Zpětné testování</vt:lpstr>
      <vt:lpstr>Kapitálový požadavek</vt:lpstr>
      <vt:lpstr>Požadavky na měření rizika</vt:lpstr>
      <vt:lpstr>Kvalitativní požadavky</vt:lpstr>
      <vt:lpstr>Stresové testování (1)</vt:lpstr>
      <vt:lpstr>Stresové testování (2)</vt:lpstr>
      <vt:lpstr>Stresové testování (3)</vt:lpstr>
      <vt:lpstr>Stresové testování (4)</vt:lpstr>
      <vt:lpstr>Příklad</vt:lpstr>
      <vt:lpstr>Příklad</vt:lpstr>
      <vt:lpstr>Příklad</vt:lpstr>
      <vt:lpstr>Příklad</vt:lpstr>
      <vt:lpstr>Příklad</vt:lpstr>
      <vt:lpstr>Snímek 47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vodova</cp:lastModifiedBy>
  <cp:revision>153</cp:revision>
  <dcterms:created xsi:type="dcterms:W3CDTF">2012-07-31T14:19:10Z</dcterms:created>
  <dcterms:modified xsi:type="dcterms:W3CDTF">2018-09-30T19:58:30Z</dcterms:modified>
</cp:coreProperties>
</file>