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4" r:id="rId3"/>
    <p:sldId id="295" r:id="rId4"/>
    <p:sldId id="296" r:id="rId5"/>
    <p:sldId id="337" r:id="rId6"/>
    <p:sldId id="298" r:id="rId7"/>
    <p:sldId id="299" r:id="rId8"/>
    <p:sldId id="297" r:id="rId9"/>
    <p:sldId id="300" r:id="rId10"/>
    <p:sldId id="304" r:id="rId11"/>
    <p:sldId id="305" r:id="rId12"/>
    <p:sldId id="306" r:id="rId13"/>
    <p:sldId id="307" r:id="rId14"/>
    <p:sldId id="308" r:id="rId15"/>
    <p:sldId id="309" r:id="rId16"/>
    <p:sldId id="338" r:id="rId17"/>
    <p:sldId id="339" r:id="rId18"/>
    <p:sldId id="340" r:id="rId19"/>
    <p:sldId id="311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15" r:id="rId31"/>
    <p:sldId id="316" r:id="rId32"/>
    <p:sldId id="318" r:id="rId33"/>
    <p:sldId id="351" r:id="rId34"/>
    <p:sldId id="293" r:id="rId35"/>
    <p:sldId id="270" r:id="rId36"/>
    <p:sldId id="352" r:id="rId37"/>
    <p:sldId id="271" r:id="rId38"/>
    <p:sldId id="353" r:id="rId39"/>
    <p:sldId id="354" r:id="rId40"/>
    <p:sldId id="355" r:id="rId41"/>
    <p:sldId id="357" r:id="rId42"/>
    <p:sldId id="356" r:id="rId43"/>
    <p:sldId id="272" r:id="rId44"/>
    <p:sldId id="273" r:id="rId45"/>
    <p:sldId id="274" r:id="rId46"/>
    <p:sldId id="275" r:id="rId47"/>
    <p:sldId id="276" r:id="rId48"/>
    <p:sldId id="269" r:id="rId49"/>
  </p:sldIdLst>
  <p:sldSz cx="9144000" cy="6858000" type="screen4x3"/>
  <p:notesSz cx="6784975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21.10.2020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21.10.2020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1" y="4711105"/>
            <a:ext cx="5428614" cy="446365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21/10/2020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13:176:0001:0337:CS: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Operačnímu riziku je v současnosti věnována značná pozornost: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roste počet a rozsah operací na finančním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zvyšuje se závislost dosahování zisku podnikatelských subjektů na nových technologiích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většina velkých obchodních operací se v současnosti uskutečňuje na globální bázi nebo prochází vícenásobnou jurisdikcí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složitost produktů roste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závislost na klíčových zaměstnancích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a další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je třeba znát: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pravděpodobnost dosažení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výši ztráty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přímá ztráta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finanční ztráty vznikající přímo na základě operačního selhání: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ztráty v obchodním styku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zvýšení nákladů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nepřímá ztráta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souvisí s dopadem operačního rizika na jiné druhy rizik</a:t>
            </a:r>
            <a:r>
              <a:rPr lang="en-US" sz="2200" dirty="0">
                <a:solidFill>
                  <a:srgbClr val="42607C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pPr eaLnBrk="1" hangingPunct="1"/>
            <a:r>
              <a:rPr lang="cs-CZ" sz="3600" dirty="0"/>
              <a:t>Příklady nepřímých ztrát z operačního rizika</a:t>
            </a:r>
            <a:endParaRPr lang="fr-FR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0" y="1093152"/>
          <a:ext cx="9144000" cy="576484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Operační selhání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Tržní riziko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Úvěrové riziko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Riziko likvidity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zaznamenání údajů (zúčtování transakcí)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nesprávným odhadům trž. rizika,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možným překročením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chybám při zpětném testování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riziko protistrany zahrnuje: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tržní hodnoty, které vznikly jako výsledek tržního ocenění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nesprávnému hodnocení,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nesprávnému měření rizika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 odhad rizika protistrany obsahuje: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vyčíslení kolaterálu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Nesprávná dokumentace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vedoucí 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chybám v zajištění,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 stanovených pro obchodování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Nesprávný odhad rizika protistrany obsahuje: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měření angažovanosti,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vyčíslení kolaterálu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Nesprávné pozice vedou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Chyby při monitorování limitů, chyby v reportech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Neschopnost monitorovat: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 stanovených pro obchodování (včetně toho, co ztrátu vyvolalo)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Neschopnost monitorovat: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překročení limitů,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160338" algn="l"/>
                        </a:tabLst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dodržování zlepšování požadavků na bonitu klienta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Nesprávná informace vede k chybám v odhadech rizika likvidity</a:t>
                      </a:r>
                    </a:p>
                  </a:txBody>
                  <a:tcPr marL="49427" marR="494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Cíl 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identifikovat riziko finanční ztráty při operačních selháních s cílem:</a:t>
            </a:r>
            <a:r>
              <a:rPr lang="en-US" sz="2800" dirty="0">
                <a:solidFill>
                  <a:srgbClr val="42607C"/>
                </a:solidFill>
              </a:rPr>
              <a:t> </a:t>
            </a:r>
            <a:endParaRPr lang="cs-CZ" sz="2800" dirty="0">
              <a:solidFill>
                <a:srgbClr val="42607C"/>
              </a:solidFill>
            </a:endParaRP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snížit ztráty vznikající v důsledku operačního rizika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zlepšit měření výkonu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ulehčit hodnocení investování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zlepšit kontrolu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přesně rozmístit kapitál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ekonomický kapitál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regulatorní kapitál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transfer rizika</a:t>
            </a:r>
            <a:r>
              <a:rPr lang="en-US" sz="24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Metody měření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965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top-</a:t>
            </a:r>
            <a:r>
              <a:rPr lang="cs-CZ" sz="2600" dirty="0" err="1">
                <a:solidFill>
                  <a:srgbClr val="42607C"/>
                </a:solidFill>
              </a:rPr>
              <a:t>down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přístup základního ukazatele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r>
              <a:rPr lang="cs-CZ" sz="2200" dirty="0">
                <a:solidFill>
                  <a:srgbClr val="42607C"/>
                </a:solidFill>
              </a:rPr>
              <a:t>(BIA)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standardizovaný přístup (STA)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alternativní standardizovaný přístup (ASA)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CAPM přístup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přístup na základě volatility výnosů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 err="1">
                <a:solidFill>
                  <a:srgbClr val="42607C"/>
                </a:solidFill>
              </a:rPr>
              <a:t>bottom</a:t>
            </a:r>
            <a:r>
              <a:rPr lang="cs-CZ" sz="2600" dirty="0">
                <a:solidFill>
                  <a:srgbClr val="42607C"/>
                </a:solidFill>
              </a:rPr>
              <a:t>-</a:t>
            </a:r>
            <a:r>
              <a:rPr lang="cs-CZ" sz="2600" dirty="0" err="1">
                <a:solidFill>
                  <a:srgbClr val="42607C"/>
                </a:solidFill>
              </a:rPr>
              <a:t>up</a:t>
            </a:r>
            <a:endParaRPr lang="cs-CZ" sz="26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expertní posouzení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pokročilý přístup (AMA)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sebehodnocení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err="1">
                <a:solidFill>
                  <a:srgbClr val="42607C"/>
                </a:solidFill>
              </a:rPr>
              <a:t>rizikové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  <a:r>
              <a:rPr lang="en-US" sz="2200" dirty="0" err="1">
                <a:solidFill>
                  <a:srgbClr val="42607C"/>
                </a:solidFill>
              </a:rPr>
              <a:t>indikátory</a:t>
            </a:r>
            <a:endParaRPr lang="cs-CZ" sz="22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příčinné modelování</a:t>
            </a:r>
            <a:r>
              <a:rPr lang="en-US" sz="22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CAPM přístup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rovnice poskytuje informaci o podnikatelském, finančním a operačním riziku banky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zahrnuje důsledky všech aspektů operační ztráty</a:t>
            </a:r>
          </a:p>
          <a:p>
            <a:pPr lvl="1"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rychlá dostupnost potřebných údajů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043608" y="2132856"/>
          <a:ext cx="56165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Rovnice" r:id="rId4" imgW="2451100" imgH="431800" progId="Equation.3">
                  <p:embed/>
                </p:oleObj>
              </mc:Choice>
              <mc:Fallback>
                <p:oleObj name="Rovnice" r:id="rId4" imgW="2451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32856"/>
                        <a:ext cx="5616575" cy="1152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CAPM přístup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není moc vhodný pro interní měření operačního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podnikatelské riziko není plně srovnatelné s operačním rizikem banky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neposkytuje základ pro předvídání pravděpodobnosti operačních ztrát ani základ pro opatření pro kontrolu operačního rizika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na základě volatility výnosů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předpoklad: operační riziko je vyjádřené volatilitou výnosů</a:t>
            </a:r>
            <a:r>
              <a:rPr lang="en-US" dirty="0">
                <a:solidFill>
                  <a:srgbClr val="42607C"/>
                </a:solidFill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postup: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identifikace příslušného zdroje zisků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výpočet volatility daného zdroje zisků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identifikování volatility, která se přisuzuje jiným zdrojům rizika (tržní riziko, úvěrové riziko)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rgbClr val="42607C"/>
                </a:solidFill>
              </a:rPr>
              <a:t>výpočet zůstatkové volatility připisované operačnímu riziku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na základě volatility výnosů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jsou k dispozici údaje o vnitro-bankovních aktivitách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uskutečněný odhad je specifický pro danou banku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předpokládá, že se dají přesně vymezit důsledky operačního rizika na zisky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nezahrnuje důsledky všech aspektů operační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přístup je založen na historických údajích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neposkytuje základ pro předvídání pravděpodobnosti operačních ztrát ani pro opatření na kontrolu operačního rizika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základem je analýza scénářů: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příprava analýzy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zmapovat vnější a vnitřní prostředí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definovat rizikové faktory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definovat scénáře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aplikovat scénáře napříč organizační strukturou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 každého scénáře odhadnout parametr četnosti a závažnosti rizik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použít odhady pro modelování rozdělení pravděpodobnosti ztrát pro každý scénář</a:t>
            </a:r>
            <a:r>
              <a:rPr lang="en-US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Operační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riziko ztráty banky vlivem nedostatků či selhání vnitřních procesů, lidského faktoru nebo systémů či riziko ztráty banky vlivem vnějších událostí, včetně rizika ztráty banky v důsledku porušení či nenaplnění právní normy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nepřímá definice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39552" y="1268760"/>
          <a:ext cx="8285163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Fotografie" r:id="rId4" imgW="5915851" imgH="3772427" progId="">
                  <p:embed/>
                </p:oleObj>
              </mc:Choice>
              <mc:Fallback>
                <p:oleObj name="Fotografie" r:id="rId4" imgW="5915851" imgH="377242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8285163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Expertní posouzení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poskytuje ucelenější náhled na dopad potenciálních událostí, silnou kvantitativní základnu pro další práci,…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lze využít v situacích, kdy nejsou k dispozici adekvátní data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znalost analýzy scénářů je vhodná pro simulaci budoucího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umožňuje okamžitě odhadnout vliv změny či šoku do kapitálové přiměřenosti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požadavek ČNB pro pokročilý přístup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scénáře je třeba definovat velice opatrně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lidský faktor (zkušenosti a znalosti expertů,…)</a:t>
            </a:r>
          </a:p>
          <a:p>
            <a:pPr lvl="8">
              <a:lnSpc>
                <a:spcPct val="90000"/>
              </a:lnSpc>
              <a:defRPr/>
            </a:pPr>
            <a:endParaRPr lang="cs-CZ" sz="8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     </a:t>
            </a:r>
            <a:r>
              <a:rPr lang="cs-CZ" sz="20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sz="2200" dirty="0">
                <a:solidFill>
                  <a:srgbClr val="42607C"/>
                </a:solidFill>
              </a:rPr>
              <a:t> pečlivě vybrat experty a provést druhé kolo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Sebehodnocení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4320480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postup: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identifikace položek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kvantifikace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klasifikace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selekce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další fázi pro vybrané položky</a:t>
            </a:r>
            <a:endParaRPr lang="en-US" sz="2200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2132856"/>
            <a:ext cx="6464300" cy="396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Sebehodnocení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může odhalit slabá místa a napomoci v řízení operačních rizik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doplňuje znalostní mezeru plynoucí z historických dat, poskytuje více rizikově citlivý a dopředu hledící pohled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vztah mezi ztrátou a rizikem je zde mnohem jasnější než u mnoha statistických metod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jde o kvalitativní přístup </a:t>
            </a:r>
            <a:r>
              <a:rPr lang="cs-CZ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dirty="0">
                <a:solidFill>
                  <a:srgbClr val="42607C"/>
                </a:solidFill>
              </a:rPr>
              <a:t> přímo nevyplývá, kolik kapitálu by banka měla mít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Rizikové indikátory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jde o identifikaci specifických faktorů, které předpovídají operační selhání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druhy indikátorů - viz tabulka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přístup je poměrně jednoduchý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ukazatele poskytují přehled o povaze rizika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ignoruje mnohé další typy rizika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nenabízí možné přístupy k zlepšení (kontrole) rizika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graphicFrame>
        <p:nvGraphicFramePr>
          <p:cNvPr id="7" name="Group 62"/>
          <p:cNvGraphicFramePr>
            <a:graphicFrameLocks/>
          </p:cNvGraphicFramePr>
          <p:nvPr/>
        </p:nvGraphicFramePr>
        <p:xfrm>
          <a:off x="395288" y="115888"/>
          <a:ext cx="8243887" cy="6746876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Operační riziko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Rizikové indikátory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Riziko zpracování, systémů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míra chyb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zpožděná (neprovedená) práce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neúspěšné transakce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chybějící dělba povinností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selhání nebo nedostatečnost revizních procesů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 údržba, náklady na podporu (v porovnání s průměrným standardem)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Zaměstnanecká rizika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-fluktuace personálu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-pracovní zkušenosti zaměstnanců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-výdaje na vzdělávání zaměstnanců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-zaprotokolované přesčasy; osobní náklady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Právní rizika (dokumentace)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-nestandardní dokumentace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zanedbání dodržování norem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transakce s méně známými subjekty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Regulační rizika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vyjádření regulátorů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revize podnikatelských strategií (regulatorní arbitráž, finanční transakce na bázi daňového zvýhodnění)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Všeobecné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interní a externí kontroly auditu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pověst na trhu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Příčinné modelování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modeluje se chování každé složky operačního procesu v bance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využívají se scénáře a simulace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existuje pravděpodobnost, že modelování pokryje potenciální vazby jednotlivých faktorů a kombinací selhání, jejichž důsledkem vznikají operační ztráty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vyžaduje přesně specifikovat vztahy a příčinnost v operačním riziku </a:t>
            </a:r>
            <a:r>
              <a:rPr lang="cs-CZ" sz="24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cs-CZ" sz="2400" dirty="0">
                <a:solidFill>
                  <a:srgbClr val="42607C"/>
                </a:solidFill>
                <a:sym typeface="Wingdings" pitchFamily="2" charset="2"/>
              </a:rPr>
              <a:t> </a:t>
            </a:r>
            <a:r>
              <a:rPr lang="cs-CZ" sz="2400" dirty="0">
                <a:solidFill>
                  <a:srgbClr val="42607C"/>
                </a:solidFill>
              </a:rPr>
              <a:t>je třeba vysoká míra dostupnosti údajů o vstupech a výstupech 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management operačního rizika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kapitál na krytí operačního rizika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Nařízení Evropského parlamentu a Rady č. 575/2013 ze dne 26. června 2013 o obezřetnostních požadavcích na úvěrové instituce a investiční podniky, Hlava III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cs-CZ" dirty="0">
                <a:solidFill>
                  <a:srgbClr val="42607C"/>
                </a:solidFill>
                <a:hlinkClick r:id="rId3"/>
              </a:rPr>
              <a:t>http://eur-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lex.europa.eu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LexUriServ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LexUriServ.do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?</a:t>
            </a:r>
            <a:r>
              <a:rPr lang="cs-CZ" dirty="0" err="1">
                <a:solidFill>
                  <a:srgbClr val="42607C"/>
                </a:solidFill>
                <a:hlinkClick r:id="rId3"/>
              </a:rPr>
              <a:t>uri</a:t>
            </a:r>
            <a:r>
              <a:rPr lang="cs-CZ" dirty="0">
                <a:solidFill>
                  <a:srgbClr val="42607C"/>
                </a:solidFill>
                <a:hlinkClick r:id="rId3"/>
              </a:rPr>
              <a:t>=OJ:L:2013:176:0001:0337:CS:PDF</a:t>
            </a: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Management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zavést a udržovat systém řízení operačního rizika: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vymezení operačního rizika; cíle a zásady řízení OR; postupy pro řízení OR; působnosti, pravomoci a informační toky; míru akceptovaného OR,…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identifikovat zdroje OR, pravidelně vyhodnocovat možné dopady a potenciální ztráty z 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upravovat míru podstupovaného OR uplatňováním vhodných postupů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posoudit rizika ovlivnitelná i neovlivnitelná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pohotovostní plán: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zabezpečit postupy pro případy neplánovaného přerušení nebo omezení svých činností, selhání vnější infrastruktury, selhání významných třetích osob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pohotovostní plány pravidelně testovat, vyhodnocovat a aktualizovat</a:t>
            </a:r>
          </a:p>
          <a:p>
            <a:pPr eaLnBrk="1" hangingPunct="1"/>
            <a:r>
              <a:rPr lang="cs-CZ" sz="2000" b="1" dirty="0">
                <a:solidFill>
                  <a:srgbClr val="FF0000"/>
                </a:solidFill>
              </a:rPr>
              <a:t>ÚKOL: Povinně prostudovat Přílohu 6 Vyhlášky: </a:t>
            </a:r>
          </a:p>
          <a:p>
            <a:pPr eaLnBrk="1" hangingPunct="1">
              <a:buNone/>
            </a:pPr>
            <a:r>
              <a:rPr lang="cs-CZ" sz="20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_163_2014.pdf</a:t>
            </a:r>
            <a:endParaRPr lang="cs-CZ" sz="2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na krytí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metody výpočtu: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přístup základního ukazatele (BIA - Basic </a:t>
            </a:r>
            <a:r>
              <a:rPr lang="cs-CZ" dirty="0" err="1">
                <a:solidFill>
                  <a:srgbClr val="42607C"/>
                </a:solidFill>
              </a:rPr>
              <a:t>Indicator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standardizovaný přístup (STA - </a:t>
            </a:r>
            <a:r>
              <a:rPr lang="cs-CZ" dirty="0" err="1">
                <a:solidFill>
                  <a:srgbClr val="42607C"/>
                </a:solidFill>
              </a:rPr>
              <a:t>Standardised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alternativní standardizovaný přístup (ASA - </a:t>
            </a:r>
            <a:r>
              <a:rPr lang="cs-CZ" dirty="0" err="1">
                <a:solidFill>
                  <a:srgbClr val="42607C"/>
                </a:solidFill>
              </a:rPr>
              <a:t>Alternative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Standardised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pokročilý přístup (AMA - </a:t>
            </a:r>
            <a:r>
              <a:rPr lang="cs-CZ" dirty="0" err="1">
                <a:solidFill>
                  <a:srgbClr val="42607C"/>
                </a:solidFill>
              </a:rPr>
              <a:t>Advanced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Measurement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Approach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Složky operačního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143250" y="1714500"/>
            <a:ext cx="2786063" cy="461963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Operační riziko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14313" y="2643188"/>
            <a:ext cx="15716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Riziko operací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286000" y="2643188"/>
            <a:ext cx="15716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Právní riziko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357688" y="2643188"/>
            <a:ext cx="1643062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Reputační riziko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500813" y="2643188"/>
            <a:ext cx="2143125" cy="830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Podnikatelské riziko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85750" y="4214813"/>
            <a:ext cx="1857375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/>
              <a:t>Riziko defraudace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357438" y="4214813"/>
            <a:ext cx="2071687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err="1"/>
              <a:t>R.fyz.poškoz</a:t>
            </a:r>
            <a:r>
              <a:rPr lang="cs-CZ" sz="2400" dirty="0"/>
              <a:t>. hmot.aktiv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4714875" y="4214813"/>
            <a:ext cx="2357438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err="1"/>
              <a:t>R.nesprávných</a:t>
            </a:r>
            <a:r>
              <a:rPr lang="cs-CZ" sz="2400" dirty="0"/>
              <a:t> informací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1714500" y="2143125"/>
            <a:ext cx="1428750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500438" y="2214563"/>
            <a:ext cx="35718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786313" y="2214563"/>
            <a:ext cx="357187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929313" y="2143125"/>
            <a:ext cx="928687" cy="500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571500" y="3500438"/>
            <a:ext cx="142875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857250" y="3500438"/>
            <a:ext cx="1714500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1285875" y="3500438"/>
            <a:ext cx="3643313" cy="714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 základního ukazatele (BIA)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kapitálový požadavek je roven 15 % z tříletého průměru hodnot relevantního ukazatele – tj. následujících sedmi položek: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64722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84391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Standardizovaný přístup (STA)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kapitálový požadavek je roven tříletému průměru součtu ročních kapitálových požadavků k operačnímu riziku jednotlivých linií podnikání (ty mají stanovené rizikové váhy – parametry </a:t>
            </a:r>
            <a:r>
              <a:rPr lang="el-GR" dirty="0">
                <a:solidFill>
                  <a:srgbClr val="42607C"/>
                </a:solidFill>
              </a:rPr>
              <a:t>β)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linie podnikání a parametry vymezuje Nařízení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Standardizovaný přístup (STA)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0" y="1457399"/>
          <a:ext cx="9144000" cy="5400601"/>
        </p:xfrm>
        <a:graphic>
          <a:graphicData uri="http://schemas.openxmlformats.org/drawingml/2006/table">
            <a:tbl>
              <a:tblPr/>
              <a:tblGrid>
                <a:gridCol w="159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Linie podnikání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Hlavní činnosti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β </a:t>
                      </a:r>
                      <a:endParaRPr lang="cs-CZ" sz="17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Podnikové finance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upisování a/nebo umísťování </a:t>
                      </a:r>
                      <a:r>
                        <a:rPr lang="cs-CZ" sz="1700" dirty="0" err="1">
                          <a:latin typeface="Times New Roman"/>
                          <a:ea typeface="Times New Roman"/>
                        </a:rPr>
                        <a:t>fin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. nástrojů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investiční poradenství, </a:t>
                      </a:r>
                      <a:r>
                        <a:rPr lang="cs-CZ" sz="1700" dirty="0" err="1">
                          <a:latin typeface="Times New Roman"/>
                          <a:ea typeface="Times New Roman"/>
                        </a:rPr>
                        <a:t>poradenství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 ohledně kapitálové struktury, fúzí a akvizic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investiční průzkum a finanční analýza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Obchodování na finančních trzích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obchodování na vlastní účet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peněžní zprostředkování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provádění klientských pokynů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provozování obchodních systémů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Retailové makléřství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přijímání, zpracování a provádění klientských pokynů (pokynů fyzických osob a malých a středních podniků)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Komerční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přijímání vkladů a poskytování úvěrů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finanční leasing, bank. záruky a úvěr.přísliby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Retailové 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totéž co podnikové bankovnictví, ale pro fyzické osoby nebo malé a střední podnikatele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Provádění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plateb a vypořádání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služby týkající se převodu peněžních prostředků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vydávání a správa platebních prostředků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Služby z pověření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úschova, správa a uložení fin. nástrojů na účet klienta, včetně opatrovnictví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Správa aktiv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správa portfolií, podílů ve fondech kolekt. investování aj. formy správy</a:t>
                      </a:r>
                      <a:r>
                        <a:rPr lang="cs-CZ" sz="1700" baseline="0" dirty="0">
                          <a:latin typeface="Times New Roman"/>
                          <a:ea typeface="Times New Roman"/>
                        </a:rPr>
                        <a:t> aktiv</a:t>
                      </a:r>
                      <a:endParaRPr lang="cs-CZ" sz="1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dirty="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704850"/>
            <a:ext cx="82200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Alternativní standardizovaný přístup (ASA)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kapitálový požadavek jako u standardizovaného přístupu, ale u vybrané linie/vybraných linií se použije alternativní ukazatel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lze použít tehdy, pokud naprostá většina činností banky spadá do daných linií podnikání (když hodnota relevantního ukazatele z činností za linii nebo linie je alespoň 90 % hodnoty relevantního ukazatele stanoveného podle přístupu BIA za všechny činnosti)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Alternativní standardizovaný přístup (ASA)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20" y="1628800"/>
          <a:ext cx="8784976" cy="4487120"/>
        </p:xfrm>
        <a:graphic>
          <a:graphicData uri="http://schemas.openxmlformats.org/drawingml/2006/table">
            <a:tbl>
              <a:tblPr/>
              <a:tblGrid>
                <a:gridCol w="219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Linie podnikání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Indikátor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β 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Podnikové finance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Obchodování na finančních trzích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Retailové makléřství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Komerční</a:t>
                      </a:r>
                      <a:r>
                        <a:rPr lang="cs-CZ" sz="20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alternativní ukazatel: 0,035 * (nominální hodnota úvěrů a půjček + CP</a:t>
                      </a:r>
                      <a:r>
                        <a:rPr lang="cs-CZ" sz="2000" baseline="0" dirty="0">
                          <a:latin typeface="Times New Roman"/>
                          <a:ea typeface="Times New Roman"/>
                        </a:rPr>
                        <a:t> držené v IP)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Retailové bankovnictví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alternativní ukazatel: 0,035 * nominální hodnota úvěrů a půjček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Provádění plateb a vypořádání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18  %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Služby z pověření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15  %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Správa aktiv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>
                          <a:latin typeface="Times New Roman"/>
                          <a:ea typeface="Times New Roman"/>
                        </a:rPr>
                        <a:t>relevantní ukazatel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12  %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umožňuje bankám vytvořit si vlastní spolehlivé metody měření operačního rizika</a:t>
            </a:r>
            <a:r>
              <a:rPr lang="en-US" dirty="0">
                <a:solidFill>
                  <a:srgbClr val="42607C"/>
                </a:solidFill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vychází z alespoň pětiletých časových řad a matice operačního rizika, kde jsou kombinovány jednotlivé linie podnikání a jednotlivé typy ztrát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336723" cy="68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772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053481" y="6430888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KPMG: </a:t>
            </a:r>
            <a:r>
              <a:rPr lang="cs-CZ" sz="1600" dirty="0" err="1">
                <a:latin typeface="+mn-lt"/>
              </a:rPr>
              <a:t>Operational</a:t>
            </a:r>
            <a:r>
              <a:rPr lang="cs-CZ" sz="1600" dirty="0">
                <a:latin typeface="+mn-lt"/>
              </a:rPr>
              <a:t> Risk, May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operací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fyzického poškození hmotných aktiv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defraudace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nesprávných informací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neúmyslné selhání osob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selhání systémů - oblasti datové bezpečnosti: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oblast přístupu do datové sítě, identifikační systém (AAA procedura: </a:t>
            </a:r>
            <a:r>
              <a:rPr lang="cs-CZ" dirty="0" err="1">
                <a:solidFill>
                  <a:srgbClr val="42607C"/>
                </a:solidFill>
              </a:rPr>
              <a:t>Autentikace</a:t>
            </a:r>
            <a:r>
              <a:rPr lang="cs-CZ" dirty="0">
                <a:solidFill>
                  <a:srgbClr val="42607C"/>
                </a:solidFill>
              </a:rPr>
              <a:t>, Autorizace, Audit), bezpečný transport dat, sledování provozu datové sítě a detekce útoků, aktivní ochrana datové sítě a centrální správa bezpečnostní politiky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(3)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148064" y="6273225"/>
            <a:ext cx="399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Results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from</a:t>
            </a:r>
            <a:r>
              <a:rPr lang="cs-CZ" sz="1600" dirty="0">
                <a:latin typeface="+mn-lt"/>
              </a:rPr>
              <a:t> the 2008 </a:t>
            </a:r>
            <a:r>
              <a:rPr lang="cs-CZ" sz="1600" dirty="0" err="1">
                <a:latin typeface="+mn-lt"/>
              </a:rPr>
              <a:t>Loss</a:t>
            </a:r>
            <a:r>
              <a:rPr lang="cs-CZ" sz="1600" dirty="0">
                <a:latin typeface="+mn-lt"/>
              </a:rPr>
              <a:t> Data </a:t>
            </a:r>
            <a:r>
              <a:rPr lang="cs-CZ" sz="1600" dirty="0" err="1">
                <a:latin typeface="+mn-lt"/>
              </a:rPr>
              <a:t>Collection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Excercise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for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Operational</a:t>
            </a:r>
            <a:r>
              <a:rPr lang="cs-CZ" sz="1600" dirty="0">
                <a:latin typeface="+mn-lt"/>
              </a:rPr>
              <a:t> Risk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(4)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kapitálový požadavek k operačnímu riziku je výstupem vnitřního systému měření operačního rizika a zahrnuje očekávanou i neočekávanou ztrátu (kvalita srovnatelná s hladinou významnosti 99,9 %)</a:t>
            </a:r>
          </a:p>
          <a:p>
            <a:pPr eaLnBrk="1" hangingPunct="1">
              <a:lnSpc>
                <a:spcPct val="90000"/>
              </a:lnSpc>
              <a:buClr>
                <a:srgbClr val="42607C"/>
              </a:buClr>
              <a:buSzPct val="70000"/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při výpočtu se používají: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interní  a externí data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analýzy scénářů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faktory, které mají vliv na banku nebo na podnikatelské prostředí, ve kterém se nachází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827584" y="1988840"/>
          <a:ext cx="6265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Rovnice" r:id="rId4" imgW="2857500" imgH="254000" progId="Equation.3">
                  <p:embed/>
                </p:oleObj>
              </mc:Choice>
              <mc:Fallback>
                <p:oleObj name="Rovnice" r:id="rId4" imgW="28575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88840"/>
                        <a:ext cx="6265862" cy="649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Pokročilý přístup (AMA) (5)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berou se v úvahu interní data banky </a:t>
            </a:r>
            <a:r>
              <a:rPr lang="cs-CZ" sz="2400" dirty="0">
                <a:solidFill>
                  <a:srgbClr val="42607C"/>
                </a:solidFill>
                <a:latin typeface="Times New Roman"/>
                <a:cs typeface="Times New Roman"/>
                <a:sym typeface="Wingdings" pitchFamily="2" charset="2"/>
              </a:rPr>
              <a:t>→ </a:t>
            </a:r>
            <a:r>
              <a:rPr lang="cs-CZ" sz="2400" dirty="0">
                <a:solidFill>
                  <a:srgbClr val="42607C"/>
                </a:solidFill>
              </a:rPr>
              <a:t>pro banku to může být konkurenční výhoda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kapitálový požadavek je jednoznačně odvozen od výše ztrát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vypočtený kapitálový požadavek lze snížit až o 20 %, pokud banka využije pojištění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nevýhody: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stanovené linie podnikání a definované typy rizik nemusí přesně odpovídat podmínkám konkrétní banky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náročnost 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  <a:buSzPct val="70000"/>
              <a:defRPr/>
            </a:pPr>
            <a:r>
              <a:rPr lang="cs-CZ" sz="2400" dirty="0">
                <a:solidFill>
                  <a:srgbClr val="42607C"/>
                </a:solidFill>
              </a:rPr>
              <a:t>vyžaduje schválení regulátorem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09CE6-1935-4A70-9A74-33E6376CD52A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600075"/>
            <a:ext cx="82010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627322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2010 FSI </a:t>
            </a:r>
            <a:r>
              <a:rPr lang="cs-CZ" sz="1600" dirty="0" err="1">
                <a:latin typeface="+mn-lt"/>
              </a:rPr>
              <a:t>Survey</a:t>
            </a:r>
            <a:r>
              <a:rPr lang="cs-CZ" sz="1600" dirty="0">
                <a:latin typeface="+mn-lt"/>
              </a:rPr>
              <a:t> on the </a:t>
            </a:r>
            <a:r>
              <a:rPr lang="cs-CZ" sz="1600" dirty="0" err="1">
                <a:latin typeface="+mn-lt"/>
              </a:rPr>
              <a:t>Implementation</a:t>
            </a:r>
            <a:r>
              <a:rPr lang="cs-CZ" sz="1600" dirty="0">
                <a:latin typeface="+mn-lt"/>
              </a:rPr>
              <a:t> of the New </a:t>
            </a:r>
            <a:r>
              <a:rPr lang="cs-CZ" sz="1600" dirty="0" err="1">
                <a:latin typeface="+mn-lt"/>
              </a:rPr>
              <a:t>Capital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Adequacy</a:t>
            </a:r>
            <a:r>
              <a:rPr lang="cs-CZ" sz="1600" dirty="0">
                <a:latin typeface="+mn-lt"/>
              </a:rPr>
              <a:t> Framework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87016" y="908720"/>
            <a:ext cx="8856984" cy="8640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K dispozici máte vybrané části výkazů zisku a ztráty Komerční banky za roky 2017 – 2019. Pomocí přístupu základního ukazatele vypočítejte kapitálový požadavek k operačnímu riziku.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96F81B-CFD5-49AB-BB90-DFF923D6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36" y="2204835"/>
            <a:ext cx="3052293" cy="24124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8CEA0C-F0F9-49C4-9077-038AE2305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5" r="55679"/>
          <a:stretch/>
        </p:blipFill>
        <p:spPr>
          <a:xfrm>
            <a:off x="2916001" y="2204837"/>
            <a:ext cx="828000" cy="24285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1BA523-60AD-47E1-8313-380B534AB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07" y="2204830"/>
            <a:ext cx="3034519" cy="23813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A028874-084B-4E55-A84B-164F858F2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32" r="-191"/>
          <a:stretch/>
        </p:blipFill>
        <p:spPr>
          <a:xfrm>
            <a:off x="3757781" y="2204837"/>
            <a:ext cx="792000" cy="24285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2514AB1-B0B6-403C-A3A1-960D0DCEF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7" y="2204813"/>
            <a:ext cx="945825" cy="24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548681"/>
            <a:ext cx="9036496" cy="13681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Předpokládejme, že banka ABC dosahovala v uplynulých třech letech v jednotlivých liniích podnikání následujících průměrných hodnot čistých provozních výnosů. Pomocí standardizovaného přístupu vypočítejte její kapitálový požadavek k operačnímu riziku. Jak by se změnila hodnota kapitálového požadavku, pokud by banka používala přístup základního indikátoru?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DF9A4-7268-43D2-8624-62C208FDDA1D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  <p:graphicFrame>
        <p:nvGraphicFramePr>
          <p:cNvPr id="5" name="Group 290"/>
          <p:cNvGraphicFramePr>
            <a:graphicFrameLocks/>
          </p:cNvGraphicFramePr>
          <p:nvPr/>
        </p:nvGraphicFramePr>
        <p:xfrm>
          <a:off x="0" y="2060848"/>
          <a:ext cx="9108504" cy="3816353"/>
        </p:xfrm>
        <a:graphic>
          <a:graphicData uri="http://schemas.openxmlformats.org/drawingml/2006/table">
            <a:tbl>
              <a:tblPr/>
              <a:tblGrid>
                <a:gridCol w="284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Linie podnikání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Prům.čisté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 provoz.výnosy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Kapitálový požadavek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Podnikové finance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Obchodování na </a:t>
                      </a:r>
                      <a:r>
                        <a:rPr kumimoji="0" 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fin.trzích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60.000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Retailové makléřství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20.000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Komerční bankovnictví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Retailové bankovnictví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80.000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Provádění plateb a vypořádání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35.000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Služby z pověření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25.000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Správa aktiv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12 %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SimSun"/>
                          <a:cs typeface="Times New Roman" pitchFamily="18" charset="0"/>
                        </a:rPr>
                        <a:t>Celkem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Předpokládejme, že kapitálový požadavek k operačnímu riziku stanovila banka XYZ pomocí pokročilého přístupu na 1.000. Z uzavřených pojistných smluv vyplývá, že pojišťovna kryje škody: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a) do výše 250,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b) do výše 150,</a:t>
            </a:r>
          </a:p>
          <a:p>
            <a:pPr marL="800100" lvl="7" indent="-3429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cs-CZ" sz="2400" dirty="0">
                <a:solidFill>
                  <a:srgbClr val="42607C"/>
                </a:solidFill>
              </a:rPr>
              <a:t>c) do výše 300.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Jaká bude výsledná hodnota kapitálového požadavku?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002060"/>
                </a:solidFill>
              </a:rPr>
              <a:t>Příklad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2697"/>
            <a:ext cx="9036496" cy="13681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Banka KLM stanovuje kapitálový požadavek k operačnímu riziku pomocí pokročilého přístupu.  Banka zmapovala pojistné smlouvy, posoudila veškeré důležité skutečnosti (nejistota plateb, výpovědní lhůta apod.) a na základě toho odhadla, o kolik procent by bylo kráceno pojistné plnění. Uveďte, kolik bude činit kapitálový požadavek.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8DD9E-0646-45E3-9281-3C1655A50474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2204864"/>
          <a:ext cx="9144000" cy="3566160"/>
        </p:xfrm>
        <a:graphic>
          <a:graphicData uri="http://schemas.openxmlformats.org/drawingml/2006/table">
            <a:tbl>
              <a:tblPr/>
              <a:tblGrid>
                <a:gridCol w="413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Typ ztrátové události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Kapitálový požadavek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Pojištění kryje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Krácení pojištění 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Očištěné pojistné krytí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Interní podvod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Externí podvod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Postupy při zaměstnávání a bezpečnost na pracovišti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Klienti, produkty, obchodní postupy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30 %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Škody na hmotném majetku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Přerušení obchodní činnosti a selhání systému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40 %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Provádění transakcí, dodávky a řízení procesů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Celkem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Phishing</a:t>
            </a:r>
            <a:r>
              <a:rPr lang="cs-CZ" dirty="0">
                <a:solidFill>
                  <a:schemeClr val="bg1"/>
                </a:solidFill>
              </a:rPr>
              <a:t> – jak poznat podvodný mail?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text e-mailu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„Ověřte svůj účet“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„Pokud neodpovíte do 48 hodin, váš účet bude zrušen“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„Vážený a milý zákazníku.“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„Klepnutím na níže uvedený odkaz získáte přístup ke svému účtu.“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5" name="Picture 4" descr="Příklad maskované adresy U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17232"/>
            <a:ext cx="52562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Vyhláška ČNB – informační systémy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 oblasti bezpečnosti přístupu k informacím banka zajistí: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přidělení přístupových práv uživatelům, autentizaci, autorizaci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zaznamenávání událostí, které ohrozily nebo narušily bezpečnost 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vyhodnocování bezpečnostních </a:t>
            </a:r>
            <a:r>
              <a:rPr lang="cs-CZ" sz="2200" dirty="0" err="1">
                <a:solidFill>
                  <a:srgbClr val="42607C"/>
                </a:solidFill>
              </a:rPr>
              <a:t>auditních</a:t>
            </a:r>
            <a:r>
              <a:rPr lang="cs-CZ" sz="2200" dirty="0">
                <a:solidFill>
                  <a:srgbClr val="42607C"/>
                </a:solidFill>
              </a:rPr>
              <a:t> záznamů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 oblasti bezpečnosti komunikačních sítí banka zabezpečí: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připojení sítě tak, aby byla minimalizována možnost průniku do IS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opatření pro fyzickou ochranu aktiv IS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ÚKOL: Povinně prostudovat Přílohu 6 Vyhlášky č. 163/2014 Sb.:</a:t>
            </a:r>
          </a:p>
          <a:p>
            <a:pPr eaLnBrk="1" hangingPunct="1">
              <a:buNone/>
            </a:pPr>
            <a:r>
              <a:rPr lang="cs-CZ" sz="24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4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400" dirty="0">
                <a:solidFill>
                  <a:srgbClr val="42607C"/>
                </a:solidFill>
                <a:hlinkClick r:id="rId3"/>
              </a:rPr>
              <a:t>_163_2014.pdf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Právní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riziko, že plnění podmínek kontraktu bude nevymahatelné v důsledku neúplné či chybné dokumentace nebo procedur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zahrnuje i regulační (regulatorní) riziko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Reputační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riziko, že vymáhání kontraktu bude pro banku příliš nákladné, protože poškodí reputaci banky 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např. pokud podmínky smlouvy se zdají být neférové nebo nevýhodné pro klienta nebo jsou tak nejasně formulované, že je klient mohl pochopit jen stěží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Podnikatelské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riziko, že v důsledku změn celkového podnikatelského klimatu (potřeby zákazníků, nové akce konkurentů, technologický pokrok) poklesne objem obchodů a výnosy z nich nebudou stačit ani na pokrytí fixních nákladů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1275</TotalTime>
  <Words>2702</Words>
  <Application>Microsoft Office PowerPoint</Application>
  <PresentationFormat>Předvádění na obrazovce (4:3)</PresentationFormat>
  <Paragraphs>482</Paragraphs>
  <Slides>48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SimSun</vt:lpstr>
      <vt:lpstr>Arial</vt:lpstr>
      <vt:lpstr>Calibri</vt:lpstr>
      <vt:lpstr>Times New Roman</vt:lpstr>
      <vt:lpstr>Wingdings</vt:lpstr>
      <vt:lpstr>117</vt:lpstr>
      <vt:lpstr>Rovnice</vt:lpstr>
      <vt:lpstr>Fotografie</vt:lpstr>
      <vt:lpstr>Operační riziko</vt:lpstr>
      <vt:lpstr>Operační riziko</vt:lpstr>
      <vt:lpstr>Složky operačního rizika</vt:lpstr>
      <vt:lpstr>Riziko operací</vt:lpstr>
      <vt:lpstr>Phishing – jak poznat podvodný mail?</vt:lpstr>
      <vt:lpstr>Vyhláška ČNB – informační systémy</vt:lpstr>
      <vt:lpstr>Právní riziko</vt:lpstr>
      <vt:lpstr>Reputační riziko</vt:lpstr>
      <vt:lpstr>Podnikatelské riziko</vt:lpstr>
      <vt:lpstr>Operačnímu riziku je v současnosti věnována značná pozornost:</vt:lpstr>
      <vt:lpstr>Měření operačního rizika</vt:lpstr>
      <vt:lpstr>Příklady nepřímých ztrát z operačního rizika</vt:lpstr>
      <vt:lpstr>Cíl měření operačního rizika</vt:lpstr>
      <vt:lpstr>Metody měření operačního rizika</vt:lpstr>
      <vt:lpstr>CAPM přístup (1)</vt:lpstr>
      <vt:lpstr>CAPM přístup (2)</vt:lpstr>
      <vt:lpstr>Přístup na základě volatility výnosů (1)</vt:lpstr>
      <vt:lpstr>Přístup na základě volatility výnosů (2)</vt:lpstr>
      <vt:lpstr>Expertní posouzení (1)</vt:lpstr>
      <vt:lpstr>Expertní posouzení (2)</vt:lpstr>
      <vt:lpstr>Expertní posouzení (3)</vt:lpstr>
      <vt:lpstr>Sebehodnocení (1)</vt:lpstr>
      <vt:lpstr>Sebehodnocení (2)</vt:lpstr>
      <vt:lpstr>Rizikové indikátory</vt:lpstr>
      <vt:lpstr>Prezentace aplikace PowerPoint</vt:lpstr>
      <vt:lpstr>Příčinné modelování</vt:lpstr>
      <vt:lpstr>Regulace operačního rizika</vt:lpstr>
      <vt:lpstr>Management operačního rizika</vt:lpstr>
      <vt:lpstr>Kapitál na krytí operačního rizika</vt:lpstr>
      <vt:lpstr>Přístup základního ukazatele (BIA)</vt:lpstr>
      <vt:lpstr>Prezentace aplikace PowerPoint</vt:lpstr>
      <vt:lpstr>Standardizovaný přístup (STA) (1)</vt:lpstr>
      <vt:lpstr>Standardizovaný přístup (STA) (2)</vt:lpstr>
      <vt:lpstr>Prezentace aplikace PowerPoint</vt:lpstr>
      <vt:lpstr>Alternativní standardizovaný přístup (ASA) (1)</vt:lpstr>
      <vt:lpstr>Alternativní standardizovaný přístup (ASA) (2)</vt:lpstr>
      <vt:lpstr>Pokročilý přístup (AMA) (1)</vt:lpstr>
      <vt:lpstr>Prezentace aplikace PowerPoint</vt:lpstr>
      <vt:lpstr>Pokročilý přístup (AMA) (2)</vt:lpstr>
      <vt:lpstr>Pokročilý přístup (AMA) (3)</vt:lpstr>
      <vt:lpstr>Pokročilý přístup (AMA) (4)</vt:lpstr>
      <vt:lpstr>Pokročilý přístup (AMA) (5)</vt:lpstr>
      <vt:lpstr>Prezentace aplikace PowerPoint</vt:lpstr>
      <vt:lpstr>Příklad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112</cp:revision>
  <dcterms:created xsi:type="dcterms:W3CDTF">2012-07-31T14:19:10Z</dcterms:created>
  <dcterms:modified xsi:type="dcterms:W3CDTF">2020-10-21T21:28:43Z</dcterms:modified>
</cp:coreProperties>
</file>