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258" r:id="rId3"/>
    <p:sldId id="294" r:id="rId4"/>
    <p:sldId id="295" r:id="rId5"/>
    <p:sldId id="296" r:id="rId6"/>
    <p:sldId id="298" r:id="rId7"/>
    <p:sldId id="299" r:id="rId8"/>
    <p:sldId id="337" r:id="rId9"/>
    <p:sldId id="338" r:id="rId10"/>
    <p:sldId id="297" r:id="rId11"/>
    <p:sldId id="300" r:id="rId12"/>
    <p:sldId id="304" r:id="rId13"/>
    <p:sldId id="306" r:id="rId14"/>
    <p:sldId id="339" r:id="rId15"/>
    <p:sldId id="356" r:id="rId16"/>
    <p:sldId id="312" r:id="rId17"/>
    <p:sldId id="340" r:id="rId18"/>
    <p:sldId id="309" r:id="rId19"/>
    <p:sldId id="310" r:id="rId20"/>
    <p:sldId id="311" r:id="rId21"/>
    <p:sldId id="315" r:id="rId22"/>
    <p:sldId id="316" r:id="rId23"/>
    <p:sldId id="341" r:id="rId24"/>
    <p:sldId id="317" r:id="rId25"/>
    <p:sldId id="318" r:id="rId26"/>
    <p:sldId id="293" r:id="rId27"/>
    <p:sldId id="342" r:id="rId28"/>
    <p:sldId id="270" r:id="rId29"/>
    <p:sldId id="271" r:id="rId30"/>
    <p:sldId id="350" r:id="rId31"/>
    <p:sldId id="343" r:id="rId32"/>
    <p:sldId id="344" r:id="rId33"/>
    <p:sldId id="345" r:id="rId34"/>
    <p:sldId id="346" r:id="rId35"/>
    <p:sldId id="347" r:id="rId36"/>
    <p:sldId id="348" r:id="rId37"/>
    <p:sldId id="349" r:id="rId38"/>
    <p:sldId id="272" r:id="rId39"/>
    <p:sldId id="273" r:id="rId40"/>
    <p:sldId id="351" r:id="rId41"/>
    <p:sldId id="352" r:id="rId42"/>
    <p:sldId id="353" r:id="rId43"/>
    <p:sldId id="354" r:id="rId44"/>
    <p:sldId id="355" r:id="rId45"/>
    <p:sldId id="274" r:id="rId46"/>
    <p:sldId id="275" r:id="rId47"/>
    <p:sldId id="276" r:id="rId48"/>
    <p:sldId id="269" r:id="rId49"/>
  </p:sldIdLst>
  <p:sldSz cx="9144000" cy="6858000" type="screen4x3"/>
  <p:notesSz cx="6784975" cy="99187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60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691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895" cy="496491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2496" y="0"/>
            <a:ext cx="2940895" cy="496491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 smtClean="0"/>
            </a:lvl1pPr>
          </a:lstStyle>
          <a:p>
            <a:pPr>
              <a:defRPr/>
            </a:pPr>
            <a:fld id="{34A20E77-A885-4312-BA00-F32CC1590BAC}" type="datetimeFigureOut">
              <a:rPr lang="cs-CZ"/>
              <a:pPr>
                <a:defRPr/>
              </a:pPr>
              <a:t>21.09.2020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0624"/>
            <a:ext cx="2940895" cy="496490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2496" y="9420624"/>
            <a:ext cx="2940895" cy="496490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171BF85-A9E5-4EB0-BA71-6B0247D946C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895" cy="496491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2496" y="0"/>
            <a:ext cx="2940895" cy="496491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/>
            </a:lvl1pPr>
          </a:lstStyle>
          <a:p>
            <a:pPr>
              <a:defRPr/>
            </a:pPr>
            <a:fld id="{E809BF7B-42E3-4993-963F-5F1EF12E047F}" type="datetimeFigureOut">
              <a:rPr lang="cs-CZ"/>
              <a:pPr>
                <a:defRPr/>
              </a:pPr>
              <a:t>21.09.2020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21" tIns="45661" rIns="91321" bIns="45661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8181" y="4711105"/>
            <a:ext cx="5428614" cy="4463653"/>
          </a:xfrm>
          <a:prstGeom prst="rect">
            <a:avLst/>
          </a:prstGeom>
        </p:spPr>
        <p:txBody>
          <a:bodyPr vert="horz" lIns="91321" tIns="45661" rIns="91321" bIns="45661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0624"/>
            <a:ext cx="2940895" cy="496490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2496" y="9420624"/>
            <a:ext cx="2940895" cy="496490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>
              <a:defRPr sz="1200"/>
            </a:lvl1pPr>
          </a:lstStyle>
          <a:p>
            <a:pPr>
              <a:defRPr/>
            </a:pPr>
            <a:fld id="{1DB0C1C2-9576-47BA-9266-3EF69793247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ECA12-D596-475B-A475-98E3DDC37562}" type="datetime1">
              <a:rPr lang="fr-FR"/>
              <a:pPr>
                <a:defRPr/>
              </a:pPr>
              <a:t>21/09/2020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6B24C-1779-4A87-AB9C-C250E8412A9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C08B9-1F0D-4F60-8F04-82657381C32C}" type="datetime1">
              <a:rPr lang="fr-FR"/>
              <a:pPr>
                <a:defRPr/>
              </a:pPr>
              <a:t>21/09/2020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CFD55-EF16-4323-B0A3-60543A7DE24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FB1F2-5566-4134-9B4E-BB6A1E6D8CDB}" type="datetime1">
              <a:rPr lang="fr-FR"/>
              <a:pPr>
                <a:defRPr/>
              </a:pPr>
              <a:t>21/09/2020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EB34A-8348-40DC-A4E4-0AAF0652E37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9A569-6E1B-47B1-90F4-5228CDB8AD03}" type="datetime1">
              <a:rPr lang="fr-FR"/>
              <a:pPr>
                <a:defRPr/>
              </a:pPr>
              <a:t>21/09/2020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ED8F7-8785-4C3F-B809-1F8C882A42F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E825D-0276-49F9-AA70-9F8A17787DED}" type="datetime1">
              <a:rPr lang="fr-FR"/>
              <a:pPr>
                <a:defRPr/>
              </a:pPr>
              <a:t>21/09/2020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262E5-B7EB-4E79-A3A8-E98AC44F346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1736A-E228-42DC-A4D6-72F84007668C}" type="datetime1">
              <a:rPr lang="fr-FR"/>
              <a:pPr>
                <a:defRPr/>
              </a:pPr>
              <a:t>21/09/2020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6421D-7FCE-41D4-9234-F1E280BEF76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6FF0D-60C0-4C94-AA40-3A16F7D83D87}" type="datetime1">
              <a:rPr lang="fr-FR"/>
              <a:pPr>
                <a:defRPr/>
              </a:pPr>
              <a:t>21/09/2020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0B302-E78E-4054-B326-DF04FB27D0D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DB4DE-3C9C-40FC-9ACD-2ED702A5F0FF}" type="datetime1">
              <a:rPr lang="fr-FR"/>
              <a:pPr>
                <a:defRPr/>
              </a:pPr>
              <a:t>21/09/2020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74332-78C4-4E6D-8280-3571352110E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6C4D6-88E2-4677-8E7C-B381D1F4E8F4}" type="datetime1">
              <a:rPr lang="fr-FR"/>
              <a:pPr>
                <a:defRPr/>
              </a:pPr>
              <a:t>21/09/2020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FECA4-6127-4E73-87D0-7AB38B2E60C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0E368-AD49-4A6B-9363-B750FF5BA82A}" type="datetime1">
              <a:rPr lang="fr-FR"/>
              <a:pPr>
                <a:defRPr/>
              </a:pPr>
              <a:t>21/09/2020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40370-DEB0-4980-B03D-E6CE4E9B6D1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Klepnutím na ikonu přidáte obrázek.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4DBE8-07C3-48BA-8EBC-673697F00726}" type="datetime1">
              <a:rPr lang="fr-FR"/>
              <a:pPr>
                <a:defRPr/>
              </a:pPr>
              <a:t>21/09/2020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849E2-E62A-4F76-965E-016A3C4070C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C714B4-3E99-4FD7-8BF5-F26D6AE23E62}" type="datetime1">
              <a:rPr lang="fr-FR"/>
              <a:pPr>
                <a:defRPr/>
              </a:pPr>
              <a:t>21/09/2020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4AABD2-7748-4E8A-B1E7-E434B606AEA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ur-lex.europa.eu/LexUriServ/LexUriServ.do?uri=OJ:L:2013:176:0001:0337:CS:PD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b.cz/export/sites/cnb/cs/legislativa/.galleries/vyhlasky/vyhlaska_163_2014_uplne_zneni.pd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b.cz/miranda2/export/sites/www.cnb.cz/cs/legislativa/vyhlasky/vyhlaska_163_2014.pd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Úvěrové riziko a modely jeho měření 1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1258888" y="3716338"/>
            <a:ext cx="6400800" cy="17526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Pavla Klepková Vodová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Pravidla angažovanosti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0" y="1844824"/>
            <a:ext cx="8892480" cy="4824535"/>
          </a:xfrm>
        </p:spPr>
        <p:txBody>
          <a:bodyPr/>
          <a:lstStyle/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sz="2000" dirty="0">
                <a:solidFill>
                  <a:srgbClr val="42607C"/>
                </a:solidFill>
              </a:rPr>
              <a:t>vůči klientovi nebo ekonomicky spjaté skupině klientů nesmí expozice banky po zohlednění účinku snižování úvěrového rizika přesáhnout </a:t>
            </a:r>
            <a:r>
              <a:rPr lang="cs-CZ" sz="2000" b="1" dirty="0">
                <a:solidFill>
                  <a:srgbClr val="42607C"/>
                </a:solidFill>
              </a:rPr>
              <a:t>25 % použitelného kapitálu banky</a:t>
            </a:r>
          </a:p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sz="2000" dirty="0">
                <a:solidFill>
                  <a:srgbClr val="42607C"/>
                </a:solidFill>
              </a:rPr>
              <a:t>vůči klientovi, který je institucí, nebo pokud ekonomicky spjatá skupina klientů zahrnuje jednu nebo více institucí, nesmí expozice banky po zohlednění účinku snižování úvěrového rizika přesáhnout vyšší ze dvou hodnot</a:t>
            </a:r>
            <a:r>
              <a:rPr lang="cs-CZ" sz="2000" b="1" dirty="0">
                <a:solidFill>
                  <a:srgbClr val="42607C"/>
                </a:solidFill>
              </a:rPr>
              <a:t>: 25 % použitelného kapitálu banky </a:t>
            </a:r>
            <a:r>
              <a:rPr lang="cs-CZ" sz="2000" dirty="0">
                <a:solidFill>
                  <a:srgbClr val="42607C"/>
                </a:solidFill>
              </a:rPr>
              <a:t>nebo </a:t>
            </a:r>
            <a:r>
              <a:rPr lang="cs-CZ" sz="2000" b="1" dirty="0">
                <a:solidFill>
                  <a:srgbClr val="42607C"/>
                </a:solidFill>
              </a:rPr>
              <a:t>částku odpovídající 150 mil. EUR</a:t>
            </a:r>
          </a:p>
          <a:p>
            <a:pPr marL="742950" lvl="2" indent="-342900" eaLnBrk="1" hangingPunct="1">
              <a:lnSpc>
                <a:spcPct val="90000"/>
              </a:lnSpc>
              <a:defRPr/>
            </a:pPr>
            <a:r>
              <a:rPr lang="cs-CZ" sz="1800" dirty="0">
                <a:solidFill>
                  <a:srgbClr val="42607C"/>
                </a:solidFill>
              </a:rPr>
              <a:t>současně však musí být splněna podmínka, že součet expozic po zohlednění účinku snižování úvěrového rizika vůči všem ekonomicky spjatým klientům, kteří nejsou institucemi, nepřesahuje </a:t>
            </a:r>
            <a:r>
              <a:rPr lang="cs-CZ" sz="1800" b="1" dirty="0">
                <a:solidFill>
                  <a:srgbClr val="42607C"/>
                </a:solidFill>
              </a:rPr>
              <a:t>25 % použitelného kapitálu banky</a:t>
            </a:r>
          </a:p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sz="2000" dirty="0">
                <a:solidFill>
                  <a:srgbClr val="42607C"/>
                </a:solidFill>
              </a:rPr>
              <a:t>částka odpovídající 150 mil. EUR nesmí překročit </a:t>
            </a:r>
            <a:r>
              <a:rPr lang="cs-CZ" sz="2000" b="1" dirty="0">
                <a:solidFill>
                  <a:srgbClr val="42607C"/>
                </a:solidFill>
              </a:rPr>
              <a:t>100 % použitelného kapitálu banky</a:t>
            </a:r>
            <a:r>
              <a:rPr lang="cs-CZ" sz="2000" dirty="0">
                <a:solidFill>
                  <a:srgbClr val="42607C"/>
                </a:solidFill>
              </a:rPr>
              <a:t> </a:t>
            </a:r>
          </a:p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sz="2000" dirty="0">
                <a:solidFill>
                  <a:srgbClr val="42607C"/>
                </a:solidFill>
              </a:rPr>
              <a:t>orgán dohledu může stanovit nižší limit než 150 mil. EUR</a:t>
            </a:r>
          </a:p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sz="2000" b="1" dirty="0">
                <a:solidFill>
                  <a:srgbClr val="FF0000"/>
                </a:solidFill>
              </a:rPr>
              <a:t>ÚKOL: Povinně prostudovat články 387, 389, 392, 395, 399 a 400 z Nařízení Evropského parlamentu a rady č. 575/2013: </a:t>
            </a:r>
            <a:r>
              <a:rPr lang="cs-CZ" sz="2000" dirty="0">
                <a:solidFill>
                  <a:srgbClr val="42607C"/>
                </a:solidFill>
                <a:hlinkClick r:id="rId3"/>
              </a:rPr>
              <a:t>http://eur-</a:t>
            </a:r>
            <a:r>
              <a:rPr lang="cs-CZ" sz="2000" dirty="0" err="1">
                <a:solidFill>
                  <a:srgbClr val="42607C"/>
                </a:solidFill>
                <a:hlinkClick r:id="rId3"/>
              </a:rPr>
              <a:t>lex.europa.eu</a:t>
            </a:r>
            <a:r>
              <a:rPr lang="cs-CZ" sz="2000" dirty="0">
                <a:solidFill>
                  <a:srgbClr val="42607C"/>
                </a:solidFill>
                <a:hlinkClick r:id="rId3"/>
              </a:rPr>
              <a:t>/</a:t>
            </a:r>
            <a:r>
              <a:rPr lang="cs-CZ" sz="2000" dirty="0" err="1">
                <a:solidFill>
                  <a:srgbClr val="42607C"/>
                </a:solidFill>
                <a:hlinkClick r:id="rId3"/>
              </a:rPr>
              <a:t>LexUriServ</a:t>
            </a:r>
            <a:r>
              <a:rPr lang="cs-CZ" sz="2000" dirty="0">
                <a:solidFill>
                  <a:srgbClr val="42607C"/>
                </a:solidFill>
                <a:hlinkClick r:id="rId3"/>
              </a:rPr>
              <a:t>/</a:t>
            </a:r>
            <a:r>
              <a:rPr lang="cs-CZ" sz="2000" dirty="0" err="1">
                <a:solidFill>
                  <a:srgbClr val="42607C"/>
                </a:solidFill>
                <a:hlinkClick r:id="rId3"/>
              </a:rPr>
              <a:t>LexUriServ.do</a:t>
            </a:r>
            <a:r>
              <a:rPr lang="cs-CZ" sz="2000" dirty="0">
                <a:solidFill>
                  <a:srgbClr val="42607C"/>
                </a:solidFill>
                <a:hlinkClick r:id="rId3"/>
              </a:rPr>
              <a:t>?</a:t>
            </a:r>
            <a:r>
              <a:rPr lang="cs-CZ" sz="2000" dirty="0" err="1">
                <a:solidFill>
                  <a:srgbClr val="42607C"/>
                </a:solidFill>
                <a:hlinkClick r:id="rId3"/>
              </a:rPr>
              <a:t>uri</a:t>
            </a:r>
            <a:r>
              <a:rPr lang="cs-CZ" sz="2000" dirty="0">
                <a:solidFill>
                  <a:srgbClr val="42607C"/>
                </a:solidFill>
                <a:hlinkClick r:id="rId3"/>
              </a:rPr>
              <a:t>=OJ:L:2013:176:0001:0337:CS:PDF</a:t>
            </a:r>
            <a:endParaRPr lang="cs-CZ" sz="2000" dirty="0">
              <a:solidFill>
                <a:srgbClr val="42607C"/>
              </a:solidFill>
            </a:endParaRPr>
          </a:p>
          <a:p>
            <a:pPr marL="342900" lvl="1" indent="-342900" eaLnBrk="1" hangingPunct="1">
              <a:lnSpc>
                <a:spcPct val="90000"/>
              </a:lnSpc>
              <a:buNone/>
              <a:defRPr/>
            </a:pPr>
            <a:endParaRPr lang="cs-CZ" sz="2400" b="1" dirty="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Zásady klasifikace pohledávek 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z úvěrů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dirty="0">
                <a:solidFill>
                  <a:srgbClr val="42607C"/>
                </a:solidFill>
              </a:rPr>
              <a:t>Vyhláška ČNB č. 163/2014 Sb., o výkonu činnosti bank, spořitelních a úvěrních družstev a obchodníků s cennými papíry, ve znění Vyhlášky č. 392/2017 Sb.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kategorizace pohledávek (expozic)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očekávané úvěrové ztráty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tvorba rezerv a opravných položek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b="1" dirty="0">
                <a:solidFill>
                  <a:srgbClr val="FF0000"/>
                </a:solidFill>
              </a:rPr>
              <a:t>ÚKOL: Povinně prostudovat § 79 – 86 z Vyhlášky:</a:t>
            </a:r>
          </a:p>
          <a:p>
            <a:pPr lvl="1" eaLnBrk="1" hangingPunct="1">
              <a:lnSpc>
                <a:spcPct val="90000"/>
              </a:lnSpc>
              <a:buNone/>
              <a:defRPr/>
            </a:pPr>
            <a:r>
              <a:rPr lang="cs-CZ" sz="2400" dirty="0">
                <a:solidFill>
                  <a:srgbClr val="42607C"/>
                </a:solidFill>
                <a:hlinkClick r:id="rId3"/>
              </a:rPr>
              <a:t>https://www.cnb.cz/export/sites/cnb/cs/legislativa/.galleries/vyhlasky/vyhlaska_163_2014_uplne_zneni.pdf</a:t>
            </a:r>
            <a:r>
              <a:rPr lang="cs-CZ" sz="2400" dirty="0">
                <a:solidFill>
                  <a:srgbClr val="42607C"/>
                </a:solidFill>
              </a:rPr>
              <a:t>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Kategorie pohledávek z finanční činnosti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banka zařazuje pohledávky do těchto kategorií: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výkonné expozice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nevýkonné expozice = zejména úvěry v selhání:</a:t>
            </a:r>
          </a:p>
          <a:p>
            <a:pPr lvl="2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půjčky, u nichž má dlužník problémy hradit stanovené splátky úroků nebo jistiny</a:t>
            </a:r>
          </a:p>
          <a:p>
            <a:pPr lvl="2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pokud jsou splátky více než 90 dnů po splatnosti nebo pokud je úvěr vyhodnocen jako úvěr, který pravděpodobně nebude dlužníkem splacen </a:t>
            </a:r>
          </a:p>
          <a:p>
            <a:pPr lvl="2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u nevýkonných pohledávek banka stanovuje očekávané úvěrové ztráty dle mezinárodního účetního standardu IFRS 9 Finanční nástroje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Tvorba opravných položek a rezerv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323528" y="1988840"/>
            <a:ext cx="8507288" cy="4680519"/>
          </a:xfrm>
        </p:spPr>
        <p:txBody>
          <a:bodyPr/>
          <a:lstStyle/>
          <a:p>
            <a:pPr marL="342900" lvl="1" indent="-342900" eaLnBrk="1" hangingPunct="1">
              <a:lnSpc>
                <a:spcPct val="80000"/>
              </a:lnSpc>
              <a:buClr>
                <a:srgbClr val="42607C"/>
              </a:buClr>
              <a:buFont typeface="Arial" charset="0"/>
              <a:buChar char="•"/>
            </a:pPr>
            <a:r>
              <a:rPr lang="cs-CZ" sz="3200" dirty="0">
                <a:solidFill>
                  <a:srgbClr val="42607C"/>
                </a:solidFill>
              </a:rPr>
              <a:t>očekávané úvěrové ztráty kryje banka opravnými položkami a rezervami</a:t>
            </a:r>
          </a:p>
          <a:p>
            <a:pPr marL="342900" lvl="1" indent="-342900" eaLnBrk="1" hangingPunct="1">
              <a:lnSpc>
                <a:spcPct val="80000"/>
              </a:lnSpc>
              <a:buClr>
                <a:srgbClr val="42607C"/>
              </a:buClr>
              <a:buFont typeface="Arial" charset="0"/>
              <a:buChar char="•"/>
            </a:pPr>
            <a:r>
              <a:rPr lang="cs-CZ" sz="3200" dirty="0">
                <a:solidFill>
                  <a:srgbClr val="42607C"/>
                </a:solidFill>
              </a:rPr>
              <a:t>při stanovení výše OP a rezerv může banka zohlednit zajištění (při splnění určitých podmínek)</a:t>
            </a:r>
          </a:p>
          <a:p>
            <a:pPr marL="342900" lvl="1" indent="-342900" eaLnBrk="1" hangingPunct="1">
              <a:lnSpc>
                <a:spcPct val="80000"/>
              </a:lnSpc>
              <a:buClr>
                <a:srgbClr val="42607C"/>
              </a:buClr>
              <a:buFont typeface="Arial" charset="0"/>
              <a:buChar char="•"/>
            </a:pPr>
            <a:r>
              <a:rPr lang="cs-CZ" sz="3200" dirty="0">
                <a:solidFill>
                  <a:srgbClr val="42607C"/>
                </a:solidFill>
              </a:rPr>
              <a:t>alespoň jednou za čtvrtletí banka posuzuje dostatečnost a důvodnost vytvořených OP a rezerv; důvodnost a dostatečnost je banka schopna prokázat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Kvalita úvěrového portfolia v ČR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484784"/>
            <a:ext cx="9143999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bdélník 6"/>
          <p:cNvSpPr/>
          <p:nvPr/>
        </p:nvSpPr>
        <p:spPr>
          <a:xfrm>
            <a:off x="6660232" y="6381328"/>
            <a:ext cx="1222375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ČNB</a:t>
            </a:r>
            <a:endParaRPr lang="pt-BR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Kvalita úvěrového portfolia v ČR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3CD6FDF5-EF7B-46E3-BC27-C04AB515168A}"/>
              </a:ext>
            </a:extLst>
          </p:cNvPr>
          <p:cNvSpPr/>
          <p:nvPr/>
        </p:nvSpPr>
        <p:spPr>
          <a:xfrm>
            <a:off x="457200" y="6187073"/>
            <a:ext cx="55549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ČNB: Zpráva o výkonu dohledu nad finančním trhem 2019, s. 9.</a:t>
            </a:r>
            <a:endParaRPr lang="pt-BR" sz="1600" dirty="0">
              <a:latin typeface="+mn-lt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F0D5BF2-A56C-4622-B034-2D52F90D3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969" y="1417637"/>
            <a:ext cx="9146833" cy="407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09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Kvalita úvěrového portfolia v ČR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  <p:sp>
        <p:nvSpPr>
          <p:cNvPr id="30" name="Obdélník 29"/>
          <p:cNvSpPr/>
          <p:nvPr/>
        </p:nvSpPr>
        <p:spPr>
          <a:xfrm>
            <a:off x="457200" y="6200358"/>
            <a:ext cx="5616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ČNB: Zpráva o finanční stabilitě 2019/2020, s. 27 a 34.</a:t>
            </a:r>
            <a:endParaRPr lang="pt-BR" sz="1600" dirty="0">
              <a:latin typeface="+mn-lt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8052750-9F64-48CB-ADED-076F4756C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944" y="1638323"/>
            <a:ext cx="4462272" cy="418535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57B59DD-0F3D-42F9-8FF0-F934C7487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8" y="1556770"/>
            <a:ext cx="4451970" cy="4483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Kvalita úvěrového portfolia v ČR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  <p:sp>
        <p:nvSpPr>
          <p:cNvPr id="30" name="Obdélník 29"/>
          <p:cNvSpPr/>
          <p:nvPr/>
        </p:nvSpPr>
        <p:spPr>
          <a:xfrm>
            <a:off x="6948264" y="5805264"/>
            <a:ext cx="2052638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ČNB: Zpráva o finanční</a:t>
            </a:r>
          </a:p>
          <a:p>
            <a:pPr>
              <a:defRPr/>
            </a:pPr>
            <a:r>
              <a:rPr lang="cs-CZ" sz="1600" dirty="0">
                <a:latin typeface="+mn-lt"/>
              </a:rPr>
              <a:t>stabilitě 2017/2018</a:t>
            </a:r>
            <a:endParaRPr lang="pt-BR" sz="1600" dirty="0">
              <a:latin typeface="+mn-lt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628800"/>
            <a:ext cx="6199175" cy="4087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Management úvěrového rizika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323528" y="1988840"/>
            <a:ext cx="8640960" cy="4680519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800" dirty="0">
                <a:solidFill>
                  <a:srgbClr val="42607C"/>
                </a:solidFill>
              </a:rPr>
              <a:t>Vyhláška ČNB č. 163/2014 Sb., o výkonu činnosti bank, spořitelních a úvěrních družstev a obchodníků s cennými papíry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dirty="0">
                <a:solidFill>
                  <a:srgbClr val="42607C"/>
                </a:solidFill>
              </a:rPr>
              <a:t>systém pro provádění úvěrových obchodů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dirty="0">
                <a:solidFill>
                  <a:srgbClr val="42607C"/>
                </a:solidFill>
              </a:rPr>
              <a:t>systém měření a sledování úvěrového rizika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dirty="0">
                <a:solidFill>
                  <a:srgbClr val="42607C"/>
                </a:solidFill>
              </a:rPr>
              <a:t>limity pro řízení úvěrového rizika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dirty="0">
                <a:solidFill>
                  <a:srgbClr val="42607C"/>
                </a:solidFill>
              </a:rPr>
              <a:t>analýzy a stresové testování úvěrového portfolia</a:t>
            </a:r>
          </a:p>
          <a:p>
            <a:pPr eaLnBrk="1" hangingPunct="1"/>
            <a:r>
              <a:rPr lang="cs-CZ" sz="2800" b="1" dirty="0">
                <a:solidFill>
                  <a:srgbClr val="FF0000"/>
                </a:solidFill>
              </a:rPr>
              <a:t>ÚKOL: Povinně prostudovat Přílohu 3 Vyhlášky: </a:t>
            </a:r>
          </a:p>
          <a:p>
            <a:pPr eaLnBrk="1" hangingPunct="1">
              <a:buNone/>
            </a:pPr>
            <a:r>
              <a:rPr lang="cs-CZ" sz="2600" dirty="0">
                <a:solidFill>
                  <a:srgbClr val="42607C"/>
                </a:solidFill>
                <a:hlinkClick r:id="rId3"/>
              </a:rPr>
              <a:t>http://www.</a:t>
            </a:r>
            <a:r>
              <a:rPr lang="cs-CZ" sz="2600" dirty="0" err="1">
                <a:solidFill>
                  <a:srgbClr val="42607C"/>
                </a:solidFill>
                <a:hlinkClick r:id="rId3"/>
              </a:rPr>
              <a:t>cnb.cz</a:t>
            </a:r>
            <a:r>
              <a:rPr lang="cs-CZ" sz="2600" dirty="0">
                <a:solidFill>
                  <a:srgbClr val="42607C"/>
                </a:solidFill>
                <a:hlinkClick r:id="rId3"/>
              </a:rPr>
              <a:t>/miranda2/export/</a:t>
            </a:r>
            <a:r>
              <a:rPr lang="cs-CZ" sz="2600" dirty="0" err="1">
                <a:solidFill>
                  <a:srgbClr val="42607C"/>
                </a:solidFill>
                <a:hlinkClick r:id="rId3"/>
              </a:rPr>
              <a:t>sites</a:t>
            </a:r>
            <a:r>
              <a:rPr lang="cs-CZ" sz="2600" dirty="0">
                <a:solidFill>
                  <a:srgbClr val="42607C"/>
                </a:solidFill>
                <a:hlinkClick r:id="rId3"/>
              </a:rPr>
              <a:t>/www.</a:t>
            </a:r>
            <a:r>
              <a:rPr lang="cs-CZ" sz="2600" dirty="0" err="1">
                <a:solidFill>
                  <a:srgbClr val="42607C"/>
                </a:solidFill>
                <a:hlinkClick r:id="rId3"/>
              </a:rPr>
              <a:t>cnb.cz</a:t>
            </a:r>
            <a:r>
              <a:rPr lang="cs-CZ" sz="2600" dirty="0">
                <a:solidFill>
                  <a:srgbClr val="42607C"/>
                </a:solidFill>
                <a:hlinkClick r:id="rId3"/>
              </a:rPr>
              <a:t>/</a:t>
            </a:r>
            <a:r>
              <a:rPr lang="cs-CZ" sz="2600" dirty="0" err="1">
                <a:solidFill>
                  <a:srgbClr val="42607C"/>
                </a:solidFill>
                <a:hlinkClick r:id="rId3"/>
              </a:rPr>
              <a:t>cs</a:t>
            </a:r>
            <a:r>
              <a:rPr lang="cs-CZ" sz="2600" dirty="0">
                <a:solidFill>
                  <a:srgbClr val="42607C"/>
                </a:solidFill>
                <a:hlinkClick r:id="rId3"/>
              </a:rPr>
              <a:t>/legislativa/</a:t>
            </a:r>
            <a:r>
              <a:rPr lang="cs-CZ" sz="2600" dirty="0" err="1">
                <a:solidFill>
                  <a:srgbClr val="42607C"/>
                </a:solidFill>
                <a:hlinkClick r:id="rId3"/>
              </a:rPr>
              <a:t>vyhlasky</a:t>
            </a:r>
            <a:r>
              <a:rPr lang="cs-CZ" sz="2600" dirty="0">
                <a:solidFill>
                  <a:srgbClr val="42607C"/>
                </a:solidFill>
                <a:hlinkClick r:id="rId3"/>
              </a:rPr>
              <a:t>/</a:t>
            </a:r>
            <a:r>
              <a:rPr lang="cs-CZ" sz="2600" dirty="0" err="1">
                <a:solidFill>
                  <a:srgbClr val="42607C"/>
                </a:solidFill>
                <a:hlinkClick r:id="rId3"/>
              </a:rPr>
              <a:t>vyhlaska</a:t>
            </a:r>
            <a:r>
              <a:rPr lang="cs-CZ" sz="2600" dirty="0">
                <a:solidFill>
                  <a:srgbClr val="42607C"/>
                </a:solidFill>
                <a:hlinkClick r:id="rId3"/>
              </a:rPr>
              <a:t>_163_2014.pdf</a:t>
            </a:r>
            <a:r>
              <a:rPr lang="cs-CZ" sz="2600" dirty="0">
                <a:solidFill>
                  <a:srgbClr val="42607C"/>
                </a:solidFill>
              </a:rPr>
              <a:t>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Přístupy k měření úvěrového rizika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zh-CN" dirty="0">
                <a:solidFill>
                  <a:srgbClr val="42607C"/>
                </a:solidFill>
              </a:rPr>
              <a:t>metoda odhadu rizika pomocí nominálních hodnot expozic</a:t>
            </a:r>
          </a:p>
          <a:p>
            <a:pPr eaLnBrk="1" hangingPunct="1">
              <a:lnSpc>
                <a:spcPct val="90000"/>
              </a:lnSpc>
            </a:pPr>
            <a:r>
              <a:rPr lang="cs-CZ" altLang="zh-CN" dirty="0">
                <a:solidFill>
                  <a:srgbClr val="42607C"/>
                </a:solidFill>
              </a:rPr>
              <a:t>metoda odhadu rizika pomocí rizikově vážené hodnoty expozice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zh-CN" dirty="0">
                <a:solidFill>
                  <a:srgbClr val="42607C"/>
                </a:solidFill>
              </a:rPr>
              <a:t>metoda odhadu rizika pomocí externích či interních systémů stanovení ratingů</a:t>
            </a:r>
          </a:p>
          <a:p>
            <a:pPr eaLnBrk="1" hangingPunct="1">
              <a:lnSpc>
                <a:spcPct val="90000"/>
              </a:lnSpc>
            </a:pPr>
            <a:r>
              <a:rPr lang="cs-CZ" altLang="zh-CN" dirty="0">
                <a:solidFill>
                  <a:srgbClr val="42607C"/>
                </a:solidFill>
              </a:rPr>
              <a:t>modely měření úvěrového rizika</a:t>
            </a:r>
            <a:endParaRPr lang="cs-CZ" dirty="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Úvěrové riziko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2"/>
            <a:ext cx="8229600" cy="476594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dirty="0">
                <a:solidFill>
                  <a:srgbClr val="42607C"/>
                </a:solidFill>
              </a:rPr>
              <a:t>riziko ztráty banky vyplývající ze selhání smluvní strany tím, že nedostojí svým závazkům podle podmínek smlouvy, na základě které se banka stala věřitelem smluvní strany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>
                <a:solidFill>
                  <a:srgbClr val="42607C"/>
                </a:solidFill>
              </a:rPr>
              <a:t>základní a nejvýznamnější bankovní riziko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>
                <a:solidFill>
                  <a:srgbClr val="42607C"/>
                </a:solidFill>
              </a:rPr>
              <a:t>příčiny: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600" dirty="0">
                <a:solidFill>
                  <a:srgbClr val="42607C"/>
                </a:solidFill>
              </a:rPr>
              <a:t>interní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600" dirty="0">
                <a:solidFill>
                  <a:srgbClr val="42607C"/>
                </a:solidFill>
              </a:rPr>
              <a:t>externí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Klasifikace modelů úvěrového rizika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marL="342900" lvl="1" indent="-342900" eaLnBrk="1" hangingPunct="1">
              <a:lnSpc>
                <a:spcPct val="80000"/>
              </a:lnSpc>
              <a:buClr>
                <a:srgbClr val="42607C"/>
              </a:buClr>
              <a:buFont typeface="Arial" charset="0"/>
              <a:buChar char="•"/>
            </a:pPr>
            <a:r>
              <a:rPr lang="cs-CZ" sz="3000" dirty="0">
                <a:solidFill>
                  <a:srgbClr val="42607C"/>
                </a:solidFill>
              </a:rPr>
              <a:t>z hlediska uplatňovaných technik</a:t>
            </a:r>
          </a:p>
          <a:p>
            <a:pPr marL="342900" lvl="1" indent="-342900" eaLnBrk="1" hangingPunct="1">
              <a:lnSpc>
                <a:spcPct val="80000"/>
              </a:lnSpc>
              <a:buClr>
                <a:srgbClr val="42607C"/>
              </a:buClr>
              <a:buFont typeface="Arial" charset="0"/>
              <a:buChar char="•"/>
            </a:pPr>
            <a:r>
              <a:rPr lang="cs-CZ" sz="3000" dirty="0">
                <a:solidFill>
                  <a:srgbClr val="42607C"/>
                </a:solidFill>
              </a:rPr>
              <a:t>z hlediska principu aplikace:</a:t>
            </a:r>
          </a:p>
          <a:p>
            <a:pPr lvl="1" eaLnBrk="1" hangingPunct="1">
              <a:lnSpc>
                <a:spcPct val="90000"/>
              </a:lnSpc>
              <a:buClr>
                <a:srgbClr val="42607C"/>
              </a:buClr>
            </a:pPr>
            <a:r>
              <a:rPr lang="cs-CZ" sz="2600" dirty="0">
                <a:solidFill>
                  <a:srgbClr val="42607C"/>
                </a:solidFill>
              </a:rPr>
              <a:t>schvalování obchodů</a:t>
            </a:r>
          </a:p>
          <a:p>
            <a:pPr lvl="1" eaLnBrk="1" hangingPunct="1">
              <a:lnSpc>
                <a:spcPct val="90000"/>
              </a:lnSpc>
              <a:buClr>
                <a:srgbClr val="42607C"/>
              </a:buClr>
            </a:pPr>
            <a:r>
              <a:rPr lang="cs-CZ" sz="2600" dirty="0">
                <a:solidFill>
                  <a:srgbClr val="42607C"/>
                </a:solidFill>
              </a:rPr>
              <a:t>stanovení, resp. přeřazování v rámci rizikových kategorií</a:t>
            </a:r>
          </a:p>
          <a:p>
            <a:pPr lvl="1" eaLnBrk="1" hangingPunct="1">
              <a:lnSpc>
                <a:spcPct val="90000"/>
              </a:lnSpc>
              <a:buClr>
                <a:srgbClr val="42607C"/>
              </a:buClr>
            </a:pPr>
            <a:r>
              <a:rPr lang="cs-CZ" sz="2600" dirty="0">
                <a:solidFill>
                  <a:srgbClr val="42607C"/>
                </a:solidFill>
              </a:rPr>
              <a:t>oceňování úvěrů</a:t>
            </a:r>
          </a:p>
          <a:p>
            <a:pPr lvl="1" eaLnBrk="1" hangingPunct="1">
              <a:lnSpc>
                <a:spcPct val="90000"/>
              </a:lnSpc>
              <a:buClr>
                <a:srgbClr val="42607C"/>
              </a:buClr>
            </a:pPr>
            <a:r>
              <a:rPr lang="cs-CZ" sz="2600" dirty="0">
                <a:solidFill>
                  <a:srgbClr val="42607C"/>
                </a:solidFill>
              </a:rPr>
              <a:t>včasné varování</a:t>
            </a:r>
          </a:p>
          <a:p>
            <a:pPr marL="342900" lvl="1" indent="-342900" eaLnBrk="1" hangingPunct="1">
              <a:lnSpc>
                <a:spcPct val="80000"/>
              </a:lnSpc>
              <a:buClr>
                <a:srgbClr val="42607C"/>
              </a:buClr>
              <a:buFont typeface="Arial" charset="0"/>
              <a:buChar char="•"/>
            </a:pPr>
            <a:r>
              <a:rPr lang="cs-CZ" sz="3000" dirty="0">
                <a:solidFill>
                  <a:srgbClr val="42607C"/>
                </a:solidFill>
              </a:rPr>
              <a:t>z hlediska produktů, na které se tyto modely vztahují:</a:t>
            </a:r>
          </a:p>
          <a:p>
            <a:pPr lvl="1" eaLnBrk="1" hangingPunct="1">
              <a:lnSpc>
                <a:spcPct val="90000"/>
              </a:lnSpc>
              <a:buClr>
                <a:srgbClr val="42607C"/>
              </a:buClr>
            </a:pPr>
            <a:r>
              <a:rPr lang="cs-CZ" sz="2600" dirty="0">
                <a:solidFill>
                  <a:srgbClr val="42607C"/>
                </a:solidFill>
              </a:rPr>
              <a:t>částečné modely</a:t>
            </a:r>
          </a:p>
          <a:p>
            <a:pPr lvl="1" eaLnBrk="1" hangingPunct="1">
              <a:lnSpc>
                <a:spcPct val="90000"/>
              </a:lnSpc>
              <a:buClr>
                <a:srgbClr val="42607C"/>
              </a:buClr>
            </a:pPr>
            <a:r>
              <a:rPr lang="cs-CZ" sz="2600" dirty="0">
                <a:solidFill>
                  <a:srgbClr val="42607C"/>
                </a:solidFill>
              </a:rPr>
              <a:t>komplexní modely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Definice selhání = úvěrové události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dirty="0">
                <a:solidFill>
                  <a:srgbClr val="42607C"/>
                </a:solidFill>
              </a:rPr>
              <a:t>v modelech MTM (</a:t>
            </a:r>
            <a:r>
              <a:rPr lang="cs-CZ" dirty="0" err="1">
                <a:solidFill>
                  <a:srgbClr val="42607C"/>
                </a:solidFill>
              </a:rPr>
              <a:t>mark</a:t>
            </a:r>
            <a:r>
              <a:rPr lang="cs-CZ" dirty="0">
                <a:solidFill>
                  <a:srgbClr val="42607C"/>
                </a:solidFill>
              </a:rPr>
              <a:t>-to-market)</a:t>
            </a:r>
          </a:p>
          <a:p>
            <a:pPr lvl="1" eaLnBrk="1" hangingPunct="1">
              <a:lnSpc>
                <a:spcPct val="90000"/>
              </a:lnSpc>
              <a:buClr>
                <a:srgbClr val="42607C"/>
              </a:buClr>
            </a:pPr>
            <a:r>
              <a:rPr lang="cs-CZ" dirty="0">
                <a:solidFill>
                  <a:srgbClr val="42607C"/>
                </a:solidFill>
              </a:rPr>
              <a:t>změna ratingového hodnocení protistrany</a:t>
            </a:r>
          </a:p>
          <a:p>
            <a:pPr eaLnBrk="1" hangingPunct="1">
              <a:lnSpc>
                <a:spcPct val="80000"/>
              </a:lnSpc>
            </a:pPr>
            <a:r>
              <a:rPr lang="cs-CZ" dirty="0">
                <a:solidFill>
                  <a:srgbClr val="42607C"/>
                </a:solidFill>
              </a:rPr>
              <a:t>v modelech typu „DM“ (default-mode)</a:t>
            </a:r>
          </a:p>
          <a:p>
            <a:pPr lvl="1" eaLnBrk="1" hangingPunct="1">
              <a:lnSpc>
                <a:spcPct val="90000"/>
              </a:lnSpc>
              <a:buClr>
                <a:srgbClr val="42607C"/>
              </a:buClr>
            </a:pPr>
            <a:r>
              <a:rPr lang="cs-CZ" dirty="0">
                <a:solidFill>
                  <a:srgbClr val="42607C"/>
                </a:solidFill>
              </a:rPr>
              <a:t>uvažuje se jen o dvou stavech: default a non-default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Modely měření úvěrového rizika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rgbClr val="42607C"/>
                </a:solidFill>
              </a:rPr>
              <a:t>model </a:t>
            </a:r>
            <a:r>
              <a:rPr lang="cs-CZ" dirty="0" err="1">
                <a:solidFill>
                  <a:srgbClr val="42607C"/>
                </a:solidFill>
              </a:rPr>
              <a:t>CreditMetrics</a:t>
            </a:r>
            <a:endParaRPr lang="cs-CZ" dirty="0">
              <a:solidFill>
                <a:srgbClr val="42607C"/>
              </a:solidFill>
            </a:endParaRPr>
          </a:p>
          <a:p>
            <a:pPr eaLnBrk="1" hangingPunct="1"/>
            <a:r>
              <a:rPr lang="cs-CZ" dirty="0">
                <a:solidFill>
                  <a:srgbClr val="42607C"/>
                </a:solidFill>
              </a:rPr>
              <a:t>model </a:t>
            </a:r>
            <a:r>
              <a:rPr lang="cs-CZ" dirty="0" err="1">
                <a:solidFill>
                  <a:srgbClr val="42607C"/>
                </a:solidFill>
              </a:rPr>
              <a:t>CreditRisk</a:t>
            </a:r>
            <a:r>
              <a:rPr lang="cs-CZ" dirty="0">
                <a:solidFill>
                  <a:srgbClr val="42607C"/>
                </a:solidFill>
              </a:rPr>
              <a:t>+</a:t>
            </a:r>
          </a:p>
          <a:p>
            <a:pPr eaLnBrk="1" hangingPunct="1"/>
            <a:r>
              <a:rPr lang="cs-CZ" dirty="0">
                <a:solidFill>
                  <a:srgbClr val="42607C"/>
                </a:solidFill>
              </a:rPr>
              <a:t>model KMV</a:t>
            </a:r>
          </a:p>
          <a:p>
            <a:pPr eaLnBrk="1" hangingPunct="1"/>
            <a:r>
              <a:rPr lang="cs-CZ" dirty="0" err="1">
                <a:solidFill>
                  <a:srgbClr val="42607C"/>
                </a:solidFill>
              </a:rPr>
              <a:t>McKinseyův</a:t>
            </a:r>
            <a:r>
              <a:rPr lang="cs-CZ" dirty="0">
                <a:solidFill>
                  <a:srgbClr val="42607C"/>
                </a:solidFill>
              </a:rPr>
              <a:t> model </a:t>
            </a:r>
          </a:p>
          <a:p>
            <a:pPr eaLnBrk="1" hangingPunct="1"/>
            <a:r>
              <a:rPr lang="cs-CZ" dirty="0">
                <a:solidFill>
                  <a:srgbClr val="42607C"/>
                </a:solidFill>
              </a:rPr>
              <a:t>systém úvěrových analýz KPMG </a:t>
            </a:r>
          </a:p>
          <a:p>
            <a:pPr eaLnBrk="1" hangingPunct="1"/>
            <a:r>
              <a:rPr lang="cs-CZ" dirty="0">
                <a:solidFill>
                  <a:srgbClr val="42607C"/>
                </a:solidFill>
              </a:rPr>
              <a:t>modely založené na pojistném přístupu</a:t>
            </a:r>
          </a:p>
          <a:p>
            <a:pPr eaLnBrk="1" hangingPunct="1"/>
            <a:r>
              <a:rPr lang="cs-CZ" dirty="0">
                <a:solidFill>
                  <a:srgbClr val="42607C"/>
                </a:solidFill>
              </a:rPr>
              <a:t>aplikace moderní teorie portfolia na portfolio úvěrů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Model </a:t>
            </a:r>
            <a:r>
              <a:rPr lang="cs-CZ" dirty="0" err="1">
                <a:solidFill>
                  <a:schemeClr val="bg1"/>
                </a:solidFill>
              </a:rPr>
              <a:t>CreditMetrics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cs-CZ" dirty="0">
                <a:solidFill>
                  <a:srgbClr val="42607C"/>
                </a:solidFill>
              </a:rPr>
              <a:t>1997 banka J.P. Morgan</a:t>
            </a:r>
          </a:p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cs-CZ" dirty="0">
                <a:solidFill>
                  <a:srgbClr val="42607C"/>
                </a:solidFill>
              </a:rPr>
              <a:t>založen na odhadu pravděpodobnosti změny rizikové klasifikace aktiva v určitém časovém intervalu v rámci systému ratingových kategorií, včetně rizika defaultu</a:t>
            </a:r>
          </a:p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cs-CZ" dirty="0">
                <a:solidFill>
                  <a:srgbClr val="42607C"/>
                </a:solidFill>
              </a:rPr>
              <a:t>model typu </a:t>
            </a:r>
            <a:r>
              <a:rPr lang="cs-CZ" dirty="0" err="1">
                <a:solidFill>
                  <a:srgbClr val="42607C"/>
                </a:solidFill>
              </a:rPr>
              <a:t>mark</a:t>
            </a:r>
            <a:r>
              <a:rPr lang="cs-CZ" dirty="0">
                <a:solidFill>
                  <a:srgbClr val="42607C"/>
                </a:solidFill>
              </a:rPr>
              <a:t>-to-market</a:t>
            </a:r>
          </a:p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cs-CZ" dirty="0">
                <a:solidFill>
                  <a:srgbClr val="42607C"/>
                </a:solidFill>
              </a:rPr>
              <a:t>umožňuje pohled na portfolio úvěrových aktiv jako na celek a popsat jej v pojmech </a:t>
            </a:r>
            <a:r>
              <a:rPr lang="cs-CZ" dirty="0" err="1">
                <a:solidFill>
                  <a:srgbClr val="42607C"/>
                </a:solidFill>
              </a:rPr>
              <a:t>Value</a:t>
            </a:r>
            <a:r>
              <a:rPr lang="cs-CZ" dirty="0">
                <a:solidFill>
                  <a:srgbClr val="42607C"/>
                </a:solidFill>
              </a:rPr>
              <a:t> </a:t>
            </a:r>
            <a:r>
              <a:rPr lang="cs-CZ" dirty="0" err="1">
                <a:solidFill>
                  <a:srgbClr val="42607C"/>
                </a:solidFill>
              </a:rPr>
              <a:t>at</a:t>
            </a:r>
            <a:r>
              <a:rPr lang="cs-CZ" dirty="0">
                <a:solidFill>
                  <a:srgbClr val="42607C"/>
                </a:solidFill>
              </a:rPr>
              <a:t> Risk</a:t>
            </a:r>
          </a:p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cs-CZ" dirty="0">
                <a:solidFill>
                  <a:srgbClr val="42607C"/>
                </a:solidFill>
              </a:rPr>
              <a:t>umožňuje měřit míru expozice vůči úvěrovému riziku na portfoliu jako celku i dle dalších dimenzí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Postup modelování při použití modelu </a:t>
            </a:r>
            <a:r>
              <a:rPr lang="cs-CZ" dirty="0" err="1">
                <a:solidFill>
                  <a:schemeClr val="bg1"/>
                </a:solidFill>
              </a:rPr>
              <a:t>CreditMetrics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6281"/>
            <a:ext cx="8552688" cy="5371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Postup při měření úvěrového rizika pomocí modelu </a:t>
            </a:r>
            <a:r>
              <a:rPr lang="cs-CZ" dirty="0" err="1">
                <a:solidFill>
                  <a:schemeClr val="bg1"/>
                </a:solidFill>
              </a:rPr>
              <a:t>CreditMetrics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cs-CZ" dirty="0">
                <a:solidFill>
                  <a:srgbClr val="42607C"/>
                </a:solidFill>
              </a:rPr>
              <a:t>dekompozice portfolia banky na jednotlivé druhy aktiv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cs-CZ" dirty="0">
                <a:solidFill>
                  <a:srgbClr val="42607C"/>
                </a:solidFill>
              </a:rPr>
              <a:t>možné stavy úvěrové kvality a pravděpodobnost, s jakou nastanou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cs-CZ" dirty="0">
                <a:solidFill>
                  <a:srgbClr val="42607C"/>
                </a:solidFill>
              </a:rPr>
              <a:t>přecenění expozic pro všechny možné stavy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cs-CZ" dirty="0">
                <a:solidFill>
                  <a:srgbClr val="42607C"/>
                </a:solidFill>
              </a:rPr>
              <a:t>zohlednění korelace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/>
          <a:lstStyle/>
          <a:p>
            <a:pPr eaLnBrk="1" hangingPunct="1"/>
            <a:r>
              <a:rPr lang="cs-CZ" sz="4200" dirty="0">
                <a:solidFill>
                  <a:schemeClr val="bg1"/>
                </a:solidFill>
              </a:rPr>
              <a:t>2. Možné stavy úvěrové kvality a pravděpodobnost, s jakou nastanou (1)</a:t>
            </a:r>
            <a:endParaRPr lang="fr-FR" sz="4200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/>
            <a:r>
              <a:rPr lang="cs-CZ" sz="2800" dirty="0">
                <a:solidFill>
                  <a:srgbClr val="42607C"/>
                </a:solidFill>
              </a:rPr>
              <a:t>zvolíme ratingový systém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dirty="0">
                <a:solidFill>
                  <a:srgbClr val="42607C"/>
                </a:solidFill>
              </a:rPr>
              <a:t>zde příklad S</a:t>
            </a:r>
            <a:r>
              <a:rPr lang="en-US" sz="2400" dirty="0">
                <a:solidFill>
                  <a:srgbClr val="42607C"/>
                </a:solidFill>
              </a:rPr>
              <a:t>&amp;</a:t>
            </a:r>
            <a:r>
              <a:rPr lang="cs-CZ" sz="2400" dirty="0">
                <a:solidFill>
                  <a:srgbClr val="42607C"/>
                </a:solidFill>
              </a:rPr>
              <a:t>P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  <p:pic>
        <p:nvPicPr>
          <p:cNvPr id="5" name="Picture 4" descr="tabulka s rating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3488" y="1468438"/>
            <a:ext cx="4100512" cy="538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/>
          <a:lstStyle/>
          <a:p>
            <a:pPr eaLnBrk="1" hangingPunct="1"/>
            <a:r>
              <a:rPr lang="cs-CZ" sz="4200" dirty="0">
                <a:solidFill>
                  <a:schemeClr val="bg1"/>
                </a:solidFill>
              </a:rPr>
              <a:t>2. Možné stavy úvěrové kvality a pravděpodobnost, s jakou nastanou (2)</a:t>
            </a:r>
            <a:endParaRPr lang="fr-FR" sz="4200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rgbClr val="42607C"/>
                </a:solidFill>
              </a:rPr>
              <a:t>matice pravděpodobnosti přechodu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636912"/>
            <a:ext cx="7908925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3. Přecenění expozic pro všechny možné stavy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dirty="0">
                <a:solidFill>
                  <a:srgbClr val="42607C"/>
                </a:solidFill>
              </a:rPr>
              <a:t>smysl: zachytit dopad migrace dlužníka na hodnotu úvěru, a to pro všechny možné stavy</a:t>
            </a:r>
          </a:p>
          <a:p>
            <a:pPr eaLnBrk="1" hangingPunct="1">
              <a:lnSpc>
                <a:spcPct val="80000"/>
              </a:lnSpc>
            </a:pPr>
            <a:r>
              <a:rPr lang="cs-CZ" dirty="0">
                <a:solidFill>
                  <a:srgbClr val="42607C"/>
                </a:solidFill>
              </a:rPr>
              <a:t>Příklad: Vypočtěte </a:t>
            </a:r>
            <a:r>
              <a:rPr lang="cs-CZ" dirty="0" err="1">
                <a:solidFill>
                  <a:srgbClr val="42607C"/>
                </a:solidFill>
              </a:rPr>
              <a:t>Value</a:t>
            </a:r>
            <a:r>
              <a:rPr lang="cs-CZ" dirty="0">
                <a:solidFill>
                  <a:srgbClr val="42607C"/>
                </a:solidFill>
              </a:rPr>
              <a:t> </a:t>
            </a:r>
            <a:r>
              <a:rPr lang="cs-CZ" dirty="0" err="1">
                <a:solidFill>
                  <a:srgbClr val="42607C"/>
                </a:solidFill>
              </a:rPr>
              <a:t>at</a:t>
            </a:r>
            <a:r>
              <a:rPr lang="cs-CZ" dirty="0">
                <a:solidFill>
                  <a:srgbClr val="42607C"/>
                </a:solidFill>
              </a:rPr>
              <a:t> Risk pro úvěrové riziko nezajištěného dluhopisu s nominální hodnotou 100 USD, s rizikovou klasifikací BBB, splatností 5 let a ročním výnosem z kuponu 6 %.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F7317-05FE-471D-8FD2-FEB0B2C8067A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Pravděpodobnost změny ratingu z BBB během 1 roku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E5FBC-E347-468D-9AE8-1703A65614CA}" type="slidenum">
              <a:rPr lang="fr-FR" smtClean="0"/>
              <a:pPr>
                <a:defRPr/>
              </a:pPr>
              <a:t>29</a:t>
            </a:fld>
            <a:endParaRPr lang="fr-FR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07704" y="1844824"/>
            <a:ext cx="4648200" cy="42449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Kvalitativní stránka úvěrového rizika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680519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riziko nesplnění závazku druhou stranou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600" dirty="0">
                <a:solidFill>
                  <a:srgbClr val="42607C"/>
                </a:solidFill>
              </a:rPr>
              <a:t>riziko zákazníka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600" dirty="0">
                <a:solidFill>
                  <a:srgbClr val="42607C"/>
                </a:solidFill>
              </a:rPr>
              <a:t>riziko země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600" dirty="0">
                <a:solidFill>
                  <a:srgbClr val="42607C"/>
                </a:solidFill>
              </a:rPr>
              <a:t>riziko transferu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600" dirty="0">
                <a:solidFill>
                  <a:srgbClr val="42607C"/>
                </a:solidFill>
              </a:rPr>
              <a:t>riziko z koncentrace</a:t>
            </a:r>
          </a:p>
          <a:p>
            <a:pPr lvl="1" eaLnBrk="1" hangingPunct="1">
              <a:lnSpc>
                <a:spcPct val="90000"/>
              </a:lnSpc>
              <a:buNone/>
              <a:defRPr/>
            </a:pPr>
            <a:r>
              <a:rPr lang="cs-CZ" sz="2600" dirty="0">
                <a:solidFill>
                  <a:srgbClr val="42607C"/>
                </a:solidFill>
              </a:rPr>
              <a:t>			</a:t>
            </a:r>
          </a:p>
          <a:p>
            <a:pPr lvl="1" eaLnBrk="1" hangingPunct="1">
              <a:lnSpc>
                <a:spcPct val="90000"/>
              </a:lnSpc>
              <a:buNone/>
              <a:defRPr/>
            </a:pPr>
            <a:r>
              <a:rPr lang="cs-CZ" sz="2600" dirty="0">
                <a:solidFill>
                  <a:srgbClr val="42607C"/>
                </a:solidFill>
                <a:sym typeface="Wingdings" pitchFamily="2" charset="2"/>
              </a:rPr>
              <a:t>→  stanovit si limity: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  <a:sym typeface="Wingdings" pitchFamily="2" charset="2"/>
              </a:rPr>
              <a:t>pro země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  <a:sym typeface="Wingdings" pitchFamily="2" charset="2"/>
              </a:rPr>
              <a:t>pro odvětví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  <a:sym typeface="Wingdings" pitchFamily="2" charset="2"/>
              </a:rPr>
              <a:t>pro zákazníky</a:t>
            </a:r>
            <a:endParaRPr lang="cs-CZ" sz="2200" dirty="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Příklad </a:t>
            </a:r>
            <a:r>
              <a:rPr lang="cs-CZ" dirty="0" err="1">
                <a:solidFill>
                  <a:schemeClr val="bg1"/>
                </a:solidFill>
              </a:rPr>
              <a:t>forwardových</a:t>
            </a:r>
            <a:r>
              <a:rPr lang="cs-CZ" dirty="0">
                <a:solidFill>
                  <a:schemeClr val="bg1"/>
                </a:solidFill>
              </a:rPr>
              <a:t> výnosových křivek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E5FBC-E347-468D-9AE8-1703A65614CA}" type="slidenum">
              <a:rPr lang="fr-FR" smtClean="0"/>
              <a:pPr>
                <a:defRPr/>
              </a:pPr>
              <a:t>30</a:t>
            </a:fld>
            <a:endParaRPr lang="fr-FR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71550" y="1628775"/>
            <a:ext cx="7435850" cy="3563938"/>
          </a:xfr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1150" y="4941888"/>
            <a:ext cx="8832850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Možné hodnoty dluhopisu na konci roku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E5FBC-E347-468D-9AE8-1703A65614CA}" type="slidenum">
              <a:rPr lang="fr-FR" smtClean="0"/>
              <a:pPr>
                <a:defRPr/>
              </a:pPr>
              <a:t>31</a:t>
            </a:fld>
            <a:endParaRPr lang="fr-FR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55650" y="2133600"/>
            <a:ext cx="7885113" cy="38687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Hodnota dluhopisu na konci prvního roku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E5FBC-E347-468D-9AE8-1703A65614CA}" type="slidenum">
              <a:rPr lang="fr-FR" smtClean="0"/>
              <a:pPr>
                <a:defRPr/>
              </a:pPr>
              <a:t>32</a:t>
            </a:fld>
            <a:endParaRPr lang="fr-FR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03648" y="1844824"/>
            <a:ext cx="5683250" cy="39020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Hodnota dluhopisu na konci prvního roku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E5FBC-E347-468D-9AE8-1703A65614CA}" type="slidenum">
              <a:rPr lang="fr-FR" smtClean="0"/>
              <a:pPr>
                <a:defRPr/>
              </a:pPr>
              <a:t>33</a:t>
            </a:fld>
            <a:endParaRPr lang="fr-FR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19088" y="1700213"/>
            <a:ext cx="8824912" cy="46799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err="1">
                <a:solidFill>
                  <a:schemeClr val="bg1"/>
                </a:solidFill>
              </a:rPr>
              <a:t>Value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at</a:t>
            </a:r>
            <a:r>
              <a:rPr lang="cs-CZ" dirty="0">
                <a:solidFill>
                  <a:schemeClr val="bg1"/>
                </a:solidFill>
              </a:rPr>
              <a:t> Risk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E5FBC-E347-468D-9AE8-1703A65614CA}" type="slidenum">
              <a:rPr lang="fr-FR" smtClean="0"/>
              <a:pPr>
                <a:defRPr/>
              </a:pPr>
              <a:t>34</a:t>
            </a:fld>
            <a:endParaRPr lang="fr-FR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09575" y="1628775"/>
            <a:ext cx="8734425" cy="45323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Výpočet směrodatné odchylky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E5FBC-E347-468D-9AE8-1703A65614CA}" type="slidenum">
              <a:rPr lang="fr-FR" smtClean="0"/>
              <a:pPr>
                <a:defRPr/>
              </a:pPr>
              <a:t>35</a:t>
            </a:fld>
            <a:endParaRPr lang="fr-FR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55650" y="1557338"/>
            <a:ext cx="7985125" cy="4865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Míra návratnosti při úpadku dlužníka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E5FBC-E347-468D-9AE8-1703A65614CA}" type="slidenum">
              <a:rPr lang="fr-FR" smtClean="0"/>
              <a:pPr>
                <a:defRPr/>
              </a:pPr>
              <a:t>36</a:t>
            </a:fld>
            <a:endParaRPr lang="fr-FR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988840"/>
            <a:ext cx="7189788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E5FBC-E347-468D-9AE8-1703A65614CA}" type="slidenum">
              <a:rPr lang="fr-FR" smtClean="0"/>
              <a:pPr>
                <a:defRPr/>
              </a:pPr>
              <a:t>37</a:t>
            </a:fld>
            <a:endParaRPr lang="fr-FR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765175"/>
            <a:ext cx="7404100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4. Vztahy a korelace mezi úvěrovou kvalitou dlužníka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/>
            <a:r>
              <a:rPr lang="cs-CZ" sz="2800" dirty="0">
                <a:solidFill>
                  <a:srgbClr val="42607C"/>
                </a:solidFill>
              </a:rPr>
              <a:t>podstatné pro vyčíslení </a:t>
            </a:r>
            <a:r>
              <a:rPr lang="cs-CZ" sz="2800" dirty="0" err="1">
                <a:solidFill>
                  <a:srgbClr val="42607C"/>
                </a:solidFill>
              </a:rPr>
              <a:t>Value</a:t>
            </a:r>
            <a:r>
              <a:rPr lang="cs-CZ" sz="2800" dirty="0">
                <a:solidFill>
                  <a:srgbClr val="42607C"/>
                </a:solidFill>
              </a:rPr>
              <a:t> </a:t>
            </a:r>
            <a:r>
              <a:rPr lang="cs-CZ" sz="2800" dirty="0" err="1">
                <a:solidFill>
                  <a:srgbClr val="42607C"/>
                </a:solidFill>
              </a:rPr>
              <a:t>at</a:t>
            </a:r>
            <a:r>
              <a:rPr lang="cs-CZ" sz="2800" dirty="0">
                <a:solidFill>
                  <a:srgbClr val="42607C"/>
                </a:solidFill>
              </a:rPr>
              <a:t> Risk portfolia nástrojů</a:t>
            </a:r>
          </a:p>
          <a:p>
            <a:pPr eaLnBrk="1" hangingPunct="1"/>
            <a:r>
              <a:rPr lang="cs-CZ" sz="2800" dirty="0">
                <a:solidFill>
                  <a:srgbClr val="42607C"/>
                </a:solidFill>
              </a:rPr>
              <a:t>Příklad: Vypočtěte </a:t>
            </a:r>
            <a:r>
              <a:rPr lang="cs-CZ" sz="2800" dirty="0" err="1">
                <a:solidFill>
                  <a:srgbClr val="42607C"/>
                </a:solidFill>
              </a:rPr>
              <a:t>Value</a:t>
            </a:r>
            <a:r>
              <a:rPr lang="cs-CZ" sz="2800" dirty="0">
                <a:solidFill>
                  <a:srgbClr val="42607C"/>
                </a:solidFill>
              </a:rPr>
              <a:t> </a:t>
            </a:r>
            <a:r>
              <a:rPr lang="cs-CZ" sz="2800" dirty="0" err="1">
                <a:solidFill>
                  <a:srgbClr val="42607C"/>
                </a:solidFill>
              </a:rPr>
              <a:t>at</a:t>
            </a:r>
            <a:r>
              <a:rPr lang="cs-CZ" sz="2800" dirty="0">
                <a:solidFill>
                  <a:srgbClr val="42607C"/>
                </a:solidFill>
              </a:rPr>
              <a:t> Risk, když k danému dluhopisu předáme ještě tříletý dluhopis s kuponem 5 % a ratingem A.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409CE6-1935-4A70-9A74-33E6376CD52A}" type="slidenum">
              <a:rPr lang="fr-FR" smtClean="0"/>
              <a:pPr>
                <a:defRPr/>
              </a:pPr>
              <a:t>38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Možné změny ratingu A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CEF199-8D5D-4407-BA1A-29F3945D0ED7}" type="slidenum">
              <a:rPr lang="fr-FR" smtClean="0"/>
              <a:pPr>
                <a:defRPr/>
              </a:pPr>
              <a:t>39</a:t>
            </a:fld>
            <a:endParaRPr lang="fr-FR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23728" y="1772816"/>
            <a:ext cx="4391025" cy="42132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Kvantitativní stránka úvěrového rizika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680519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inherentní riziko produktu: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riziko z jistiny a úroků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riziko náhradního obchodu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riziko zajištění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Dopad změny ratingu A na hodnotu dluhopisu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CEF199-8D5D-4407-BA1A-29F3945D0ED7}" type="slidenum">
              <a:rPr lang="fr-FR" smtClean="0"/>
              <a:pPr>
                <a:defRPr/>
              </a:pPr>
              <a:t>40</a:t>
            </a:fld>
            <a:endParaRPr lang="fr-FR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42988" y="1916113"/>
            <a:ext cx="7172325" cy="39020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Možné hodnoty portfolia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CEF199-8D5D-4407-BA1A-29F3945D0ED7}" type="slidenum">
              <a:rPr lang="fr-FR" smtClean="0"/>
              <a:pPr>
                <a:defRPr/>
              </a:pPr>
              <a:t>41</a:t>
            </a:fld>
            <a:endParaRPr lang="fr-FR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1844675"/>
            <a:ext cx="8669338" cy="41275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Matice migrací – společné pravděpodobnosti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CEF199-8D5D-4407-BA1A-29F3945D0ED7}" type="slidenum">
              <a:rPr lang="fr-FR" smtClean="0"/>
              <a:pPr>
                <a:defRPr/>
              </a:pPr>
              <a:t>42</a:t>
            </a:fld>
            <a:endParaRPr lang="fr-FR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989138"/>
            <a:ext cx="7731125" cy="35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Matice migrací – společné pravděpodobnosti, korelace 30 %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CEF199-8D5D-4407-BA1A-29F3945D0ED7}" type="slidenum">
              <a:rPr lang="fr-FR" smtClean="0"/>
              <a:pPr>
                <a:defRPr/>
              </a:pPr>
              <a:t>43</a:t>
            </a:fld>
            <a:endParaRPr lang="fr-FR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4663" y="1916113"/>
            <a:ext cx="8669337" cy="41132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Hodnoty portfolia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CEF199-8D5D-4407-BA1A-29F3945D0ED7}" type="slidenum">
              <a:rPr lang="fr-FR" smtClean="0"/>
              <a:pPr>
                <a:defRPr/>
              </a:pPr>
              <a:t>44</a:t>
            </a:fld>
            <a:endParaRPr lang="fr-FR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71550" y="1844675"/>
            <a:ext cx="7302500" cy="43592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Využití modelu </a:t>
            </a:r>
            <a:r>
              <a:rPr lang="cs-CZ" dirty="0" err="1">
                <a:solidFill>
                  <a:schemeClr val="bg1"/>
                </a:solidFill>
              </a:rPr>
              <a:t>CreditMetrics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rgbClr val="42607C"/>
                </a:solidFill>
              </a:rPr>
              <a:t>stanovení ekonomického kapitálu</a:t>
            </a:r>
          </a:p>
          <a:p>
            <a:pPr eaLnBrk="1" hangingPunct="1"/>
            <a:r>
              <a:rPr lang="cs-CZ" dirty="0">
                <a:solidFill>
                  <a:srgbClr val="42607C"/>
                </a:solidFill>
              </a:rPr>
              <a:t>nastavení limitů </a:t>
            </a:r>
          </a:p>
          <a:p>
            <a:pPr eaLnBrk="1" hangingPunct="1"/>
            <a:r>
              <a:rPr lang="cs-CZ" dirty="0">
                <a:solidFill>
                  <a:srgbClr val="42607C"/>
                </a:solidFill>
              </a:rPr>
              <a:t>stanovení rizikově upraveného výnosu </a:t>
            </a:r>
          </a:p>
          <a:p>
            <a:pPr eaLnBrk="1" hangingPunct="1"/>
            <a:r>
              <a:rPr lang="cs-CZ" dirty="0">
                <a:solidFill>
                  <a:srgbClr val="42607C"/>
                </a:solidFill>
              </a:rPr>
              <a:t>oceňování některých produktů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BDF9A4-7268-43D2-8624-62C208FDDA1D}" type="slidenum">
              <a:rPr lang="fr-FR" smtClean="0"/>
              <a:pPr>
                <a:defRPr/>
              </a:pPr>
              <a:t>45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Možné nastavení limitů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107504" y="1903413"/>
            <a:ext cx="8579296" cy="4525962"/>
          </a:xfrm>
        </p:spPr>
        <p:txBody>
          <a:bodyPr/>
          <a:lstStyle/>
          <a:p>
            <a:pPr eaLnBrk="1" hangingPunct="1"/>
            <a:r>
              <a:rPr lang="cs-CZ" sz="2600" dirty="0">
                <a:solidFill>
                  <a:srgbClr val="42607C"/>
                </a:solidFill>
              </a:rPr>
              <a:t>dle relativního rizika</a:t>
            </a:r>
          </a:p>
          <a:p>
            <a:pPr eaLnBrk="1" hangingPunct="1"/>
            <a:r>
              <a:rPr lang="cs-CZ" sz="2600" dirty="0">
                <a:solidFill>
                  <a:srgbClr val="42607C"/>
                </a:solidFill>
              </a:rPr>
              <a:t>dle velikosti angažovanosti (expozice)</a:t>
            </a:r>
          </a:p>
          <a:p>
            <a:pPr eaLnBrk="1" hangingPunct="1"/>
            <a:r>
              <a:rPr lang="cs-CZ" sz="2600" dirty="0">
                <a:solidFill>
                  <a:srgbClr val="42607C"/>
                </a:solidFill>
              </a:rPr>
              <a:t>dle absolutního rizika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EFA24-F5BE-4E07-B70E-7D9A62825F25}" type="slidenum">
              <a:rPr lang="fr-FR" smtClean="0"/>
              <a:pPr>
                <a:defRPr/>
              </a:pPr>
              <a:t>46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6640" y="2862167"/>
            <a:ext cx="5547360" cy="3995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endParaRPr lang="cs-CZ" sz="2700" dirty="0">
              <a:solidFill>
                <a:srgbClr val="42607C"/>
              </a:solidFill>
            </a:endParaRPr>
          </a:p>
          <a:p>
            <a:pPr algn="ctr" eaLnBrk="1" hangingPunct="1">
              <a:buNone/>
            </a:pPr>
            <a:r>
              <a:rPr lang="cs-CZ" sz="4400" b="1" dirty="0">
                <a:solidFill>
                  <a:srgbClr val="42607C"/>
                </a:solidFill>
              </a:rPr>
              <a:t>Příklad na </a:t>
            </a:r>
            <a:r>
              <a:rPr lang="cs-CZ" sz="4400" b="1" dirty="0" err="1">
                <a:solidFill>
                  <a:srgbClr val="42607C"/>
                </a:solidFill>
              </a:rPr>
              <a:t>CreditMetrics</a:t>
            </a:r>
            <a:endParaRPr lang="cs-CZ" sz="4400" b="1" dirty="0">
              <a:solidFill>
                <a:srgbClr val="42607C"/>
              </a:solidFill>
            </a:endParaRPr>
          </a:p>
          <a:p>
            <a:pPr algn="ctr" eaLnBrk="1" hangingPunct="1">
              <a:buNone/>
            </a:pPr>
            <a:r>
              <a:rPr lang="cs-CZ" sz="2800" dirty="0">
                <a:solidFill>
                  <a:srgbClr val="42607C"/>
                </a:solidFill>
              </a:rPr>
              <a:t>(zájemci prostudují i případovou studii)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48DD9E-0646-45E3-9281-3C1655A50474}" type="slidenum">
              <a:rPr lang="fr-FR" smtClean="0"/>
              <a:pPr>
                <a:defRPr/>
              </a:pPr>
              <a:t>47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cs-CZ" sz="4400">
              <a:solidFill>
                <a:srgbClr val="42607C"/>
              </a:solidFill>
            </a:endParaRPr>
          </a:p>
          <a:p>
            <a:pPr algn="ctr" eaLnBrk="1" hangingPunct="1">
              <a:buFont typeface="Arial" charset="0"/>
              <a:buNone/>
            </a:pPr>
            <a:r>
              <a:rPr lang="cs-CZ" sz="4400">
                <a:solidFill>
                  <a:srgbClr val="42607C"/>
                </a:solidFill>
              </a:rPr>
              <a:t>M Ě J T E   S E   H E Z K Y</a:t>
            </a:r>
          </a:p>
          <a:p>
            <a:pPr algn="ctr" eaLnBrk="1" hangingPunct="1">
              <a:buFont typeface="Arial" charset="0"/>
              <a:buNone/>
            </a:pPr>
            <a:r>
              <a:rPr lang="cs-CZ" sz="6000">
                <a:solidFill>
                  <a:srgbClr val="42607C"/>
                </a:solidFill>
                <a:sym typeface="Wingdings" pitchFamily="2" charset="2"/>
              </a:rPr>
              <a:t>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0FFF31-25AD-4D53-85D5-674469C1CDF6}" type="slidenum">
              <a:rPr lang="fr-FR" smtClean="0"/>
              <a:pPr>
                <a:defRPr/>
              </a:pPr>
              <a:t>48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Složky úvěrového rizika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680519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riziko selhání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pravděpodobnost selhání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riziko úvěrové angažovanosti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nejistota ohledně budoucí výše úvěrové angažovanosti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riziko zajištění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riziko, že ztrátu vzniklou v důsledku selhání dlužníka nebude možno pokrýt ze zajištění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Faktory ovlivňující velikost úvěrového rizika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680519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struktura a koncentrace úvěrového portfolia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úvěrová politika banky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existence a kvalita zajištění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možnosti transferu úvěrového rizika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dirty="0">
              <a:solidFill>
                <a:srgbClr val="42607C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cs-CZ" dirty="0">
              <a:solidFill>
                <a:srgbClr val="42607C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cs-CZ" dirty="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Oblasti úvěrové politiky banky (1)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179512" y="1844824"/>
            <a:ext cx="8964488" cy="482453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organizace úvěrového úseku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úkoly pracovníků úvěrového úseku, organizační struktura úvěrového úseku, centralizace versus decentralizace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stanovení úvěrových limitů</a:t>
            </a:r>
            <a:endParaRPr lang="cs-CZ" sz="2400" dirty="0">
              <a:solidFill>
                <a:srgbClr val="42607C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hodnocení úvěrových návrhů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stanovení ceny úvěrů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stanovení ceny ovlivňují tyto faktory: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2000" dirty="0">
                <a:solidFill>
                  <a:srgbClr val="42607C"/>
                </a:solidFill>
              </a:rPr>
              <a:t>náklady banky na finanční zdroje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2000" dirty="0">
                <a:solidFill>
                  <a:srgbClr val="42607C"/>
                </a:solidFill>
              </a:rPr>
              <a:t>odměna banky za podstoupené riziko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2000" dirty="0">
                <a:solidFill>
                  <a:srgbClr val="42607C"/>
                </a:solidFill>
              </a:rPr>
              <a:t>režijní a ostatní náklady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cs-CZ" sz="1600" dirty="0">
                <a:solidFill>
                  <a:srgbClr val="42607C"/>
                </a:solidFill>
              </a:rPr>
              <a:t>všeobecné náklady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cs-CZ" sz="1600" dirty="0">
                <a:solidFill>
                  <a:srgbClr val="42607C"/>
                </a:solidFill>
              </a:rPr>
              <a:t>náklady spojené s konkrétním úvěrem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2000" dirty="0">
                <a:solidFill>
                  <a:srgbClr val="42607C"/>
                </a:solidFill>
              </a:rPr>
              <a:t>konkurence a podmínky na trhu</a:t>
            </a:r>
            <a:endParaRPr lang="cs-CZ" sz="2300" dirty="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Oblasti úvěrové politiky banky (2)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179512" y="1772816"/>
            <a:ext cx="8712968" cy="489654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600" dirty="0">
                <a:solidFill>
                  <a:srgbClr val="42607C"/>
                </a:solidFill>
              </a:rPr>
              <a:t>schvalování úvěrů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způsoby schvalování: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1900" dirty="0">
                <a:solidFill>
                  <a:srgbClr val="42607C"/>
                </a:solidFill>
              </a:rPr>
              <a:t>individuální pravomoc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1900" dirty="0">
                <a:solidFill>
                  <a:srgbClr val="42607C"/>
                </a:solidFill>
              </a:rPr>
              <a:t>společná pravomoc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1900" dirty="0">
                <a:solidFill>
                  <a:srgbClr val="42607C"/>
                </a:solidFill>
              </a:rPr>
              <a:t>pravomoc výboru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600" dirty="0">
                <a:solidFill>
                  <a:srgbClr val="42607C"/>
                </a:solidFill>
              </a:rPr>
              <a:t>sledování úvěrového rizika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sledování jednotlivých úvěrů i celého portfolia → výsledkem souhrnné informace a identifikace problémových úvěrů, k nimž je třeba vytvořit opravné položky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600" dirty="0">
                <a:solidFill>
                  <a:srgbClr val="42607C"/>
                </a:solidFill>
              </a:rPr>
              <a:t>vymáhání úvěrů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vnímat příznaky včasného varování, že úvěr bude problematický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strategie vymáhání úvěrů: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1900" dirty="0">
                <a:solidFill>
                  <a:srgbClr val="42607C"/>
                </a:solidFill>
              </a:rPr>
              <a:t>pokračování úvěru, zmrazení úvěru, požadavek na okamžité splacení úvěru, restrukturalizace dluhu, odložení úroků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Regulace úvěrového rizika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179512" y="1988840"/>
            <a:ext cx="8712968" cy="4680519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limity úvěrové angažovanosti bank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zásady pro klasifikaci pohledávek z úvěrů a pravidla pro tvorbu rezerv a opravných položek k těmto úvěrům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kapitálové požadavky potřebné na pokrytí úvěrového rizika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zásady managementu úvěrového rizika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sz="2700" dirty="0">
              <a:solidFill>
                <a:srgbClr val="42607C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cs-CZ" dirty="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theme/theme1.xml><?xml version="1.0" encoding="utf-8"?>
<a:theme xmlns:a="http://schemas.openxmlformats.org/drawingml/2006/main" name="1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117</Template>
  <TotalTime>6931</TotalTime>
  <Words>1422</Words>
  <Application>Microsoft Office PowerPoint</Application>
  <PresentationFormat>Předvádění na obrazovce (4:3)</PresentationFormat>
  <Paragraphs>236</Paragraphs>
  <Slides>48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53" baseType="lpstr">
      <vt:lpstr>宋体</vt:lpstr>
      <vt:lpstr>Arial</vt:lpstr>
      <vt:lpstr>Calibri</vt:lpstr>
      <vt:lpstr>Wingdings</vt:lpstr>
      <vt:lpstr>117</vt:lpstr>
      <vt:lpstr>Úvěrové riziko a modely jeho měření 1</vt:lpstr>
      <vt:lpstr>Úvěrové riziko</vt:lpstr>
      <vt:lpstr>Kvalitativní stránka úvěrového rizika</vt:lpstr>
      <vt:lpstr>Kvantitativní stránka úvěrového rizika</vt:lpstr>
      <vt:lpstr>Složky úvěrového rizika</vt:lpstr>
      <vt:lpstr>Faktory ovlivňující velikost úvěrového rizika</vt:lpstr>
      <vt:lpstr>Oblasti úvěrové politiky banky (1)</vt:lpstr>
      <vt:lpstr>Oblasti úvěrové politiky banky (2)</vt:lpstr>
      <vt:lpstr>Regulace úvěrového rizika</vt:lpstr>
      <vt:lpstr>Pravidla angažovanosti</vt:lpstr>
      <vt:lpstr>Zásady klasifikace pohledávek  z úvěrů</vt:lpstr>
      <vt:lpstr>Kategorie pohledávek z finanční činnosti</vt:lpstr>
      <vt:lpstr>Tvorba opravných položek a rezerv</vt:lpstr>
      <vt:lpstr>Kvalita úvěrového portfolia v ČR</vt:lpstr>
      <vt:lpstr>Kvalita úvěrového portfolia v ČR</vt:lpstr>
      <vt:lpstr>Kvalita úvěrového portfolia v ČR</vt:lpstr>
      <vt:lpstr>Kvalita úvěrového portfolia v ČR</vt:lpstr>
      <vt:lpstr>Management úvěrového rizika</vt:lpstr>
      <vt:lpstr>Přístupy k měření úvěrového rizika</vt:lpstr>
      <vt:lpstr>Klasifikace modelů úvěrového rizika</vt:lpstr>
      <vt:lpstr>Definice selhání = úvěrové události</vt:lpstr>
      <vt:lpstr>Modely měření úvěrového rizika</vt:lpstr>
      <vt:lpstr>Model CreditMetrics</vt:lpstr>
      <vt:lpstr>Postup modelování při použití modelu CreditMetrics</vt:lpstr>
      <vt:lpstr>Postup při měření úvěrového rizika pomocí modelu CreditMetrics</vt:lpstr>
      <vt:lpstr>2. Možné stavy úvěrové kvality a pravděpodobnost, s jakou nastanou (1)</vt:lpstr>
      <vt:lpstr>2. Možné stavy úvěrové kvality a pravděpodobnost, s jakou nastanou (2)</vt:lpstr>
      <vt:lpstr>3. Přecenění expozic pro všechny možné stavy</vt:lpstr>
      <vt:lpstr>Pravděpodobnost změny ratingu z BBB během 1 roku</vt:lpstr>
      <vt:lpstr>Příklad forwardových výnosových křivek</vt:lpstr>
      <vt:lpstr>Možné hodnoty dluhopisu na konci roku</vt:lpstr>
      <vt:lpstr>Hodnota dluhopisu na konci prvního roku</vt:lpstr>
      <vt:lpstr>Hodnota dluhopisu na konci prvního roku</vt:lpstr>
      <vt:lpstr>Value at Risk</vt:lpstr>
      <vt:lpstr>Výpočet směrodatné odchylky</vt:lpstr>
      <vt:lpstr>Míra návratnosti při úpadku dlužníka</vt:lpstr>
      <vt:lpstr>Prezentace aplikace PowerPoint</vt:lpstr>
      <vt:lpstr>4. Vztahy a korelace mezi úvěrovou kvalitou dlužníka</vt:lpstr>
      <vt:lpstr>Možné změny ratingu A</vt:lpstr>
      <vt:lpstr>Dopad změny ratingu A na hodnotu dluhopisu</vt:lpstr>
      <vt:lpstr>Možné hodnoty portfolia</vt:lpstr>
      <vt:lpstr>Matice migrací – společné pravděpodobnosti</vt:lpstr>
      <vt:lpstr>Matice migrací – společné pravděpodobnosti, korelace 30 %</vt:lpstr>
      <vt:lpstr>Hodnoty portfolia</vt:lpstr>
      <vt:lpstr>Využití modelu CreditMetrics</vt:lpstr>
      <vt:lpstr>Možné nastavení limitů</vt:lpstr>
      <vt:lpstr>Prezentace aplikace PowerPoint</vt:lpstr>
      <vt:lpstr>Prezentace aplikace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vodova</dc:creator>
  <cp:lastModifiedBy>Pavla Klepková Vodová</cp:lastModifiedBy>
  <cp:revision>265</cp:revision>
  <dcterms:created xsi:type="dcterms:W3CDTF">2012-07-31T14:19:10Z</dcterms:created>
  <dcterms:modified xsi:type="dcterms:W3CDTF">2020-09-22T20:28:01Z</dcterms:modified>
</cp:coreProperties>
</file>