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70" r:id="rId4"/>
    <p:sldId id="320" r:id="rId5"/>
    <p:sldId id="321" r:id="rId6"/>
    <p:sldId id="364" r:id="rId7"/>
    <p:sldId id="271" r:id="rId8"/>
    <p:sldId id="294" r:id="rId9"/>
    <p:sldId id="368" r:id="rId10"/>
    <p:sldId id="272" r:id="rId11"/>
    <p:sldId id="324" r:id="rId12"/>
    <p:sldId id="333" r:id="rId13"/>
    <p:sldId id="336" r:id="rId14"/>
    <p:sldId id="355" r:id="rId15"/>
    <p:sldId id="356" r:id="rId16"/>
    <p:sldId id="337" r:id="rId17"/>
    <p:sldId id="358" r:id="rId18"/>
    <p:sldId id="359" r:id="rId19"/>
    <p:sldId id="362" r:id="rId20"/>
    <p:sldId id="360" r:id="rId21"/>
    <p:sldId id="369" r:id="rId22"/>
    <p:sldId id="334" r:id="rId23"/>
    <p:sldId id="353" r:id="rId24"/>
    <p:sldId id="363" r:id="rId25"/>
    <p:sldId id="365" r:id="rId26"/>
    <p:sldId id="352" r:id="rId27"/>
    <p:sldId id="335" r:id="rId28"/>
    <p:sldId id="338" r:id="rId29"/>
    <p:sldId id="339" r:id="rId30"/>
    <p:sldId id="341" r:id="rId31"/>
    <p:sldId id="340" r:id="rId32"/>
    <p:sldId id="342" r:id="rId33"/>
    <p:sldId id="343" r:id="rId34"/>
    <p:sldId id="344" r:id="rId35"/>
    <p:sldId id="367" r:id="rId36"/>
    <p:sldId id="326" r:id="rId37"/>
    <p:sldId id="349" r:id="rId38"/>
    <p:sldId id="350" r:id="rId39"/>
    <p:sldId id="351" r:id="rId40"/>
    <p:sldId id="269" r:id="rId4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2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20ED0F-0072-4CC8-BD4E-80E68C73151C}" type="datetimeFigureOut">
              <a:rPr lang="cs-CZ"/>
              <a:pPr>
                <a:defRPr/>
              </a:pPr>
              <a:t>25.11.2020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980ED7-87A0-4235-B890-5C591F7E96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81E06F-1BEA-4E86-9A74-88832839CD91}" type="datetimeFigureOut">
              <a:rPr lang="cs-CZ"/>
              <a:pPr>
                <a:defRPr/>
              </a:pPr>
              <a:t>25.11.2020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4" tIns="47382" rIns="94764" bIns="47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861156"/>
            <a:ext cx="5680103" cy="4605821"/>
          </a:xfrm>
          <a:prstGeom prst="rect">
            <a:avLst/>
          </a:prstGeom>
        </p:spPr>
        <p:txBody>
          <a:bodyPr vert="horz" lIns="94764" tIns="47382" rIns="94764" bIns="47382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7860D6-16B5-46D9-8EB8-DF73BCE19A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4E31-81D1-4F96-9DF5-E37F9EF63088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B96-D275-452B-A650-4C2449A9BD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18C2-2C9D-44DE-953E-9811CEDE2756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8D95-23D2-49E9-839E-03F67563A9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3FDB-CF1E-44C6-9419-DF4B9DFFFE83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318C-584B-4714-82BE-0F0107D651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3A6A-75C7-43A2-9305-A5C5E189C864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EF40-2514-4281-BCC1-1C2B07D578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7B92-8096-4FE8-9D90-70D09C34CD90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9AE0-6739-412E-A922-26FEC45777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6F-43FA-48EC-9D07-52717CC1B98A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F926-1E49-44CE-8AC8-F070FEC861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3805-4FEE-4100-9977-0F45FF488118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5000-CE42-4F7A-B7A8-8BA79F63BA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F54D-6EA2-442D-BDE2-A589B4915BD6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4246-7A26-4BE5-BBCA-66F662F2E6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0C86-1178-46A3-8D55-E55282262C40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F874-FCC2-4D0E-8952-EE9056B246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75F6-69FB-434F-BDC6-00E9D6864940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FCAC-09CD-4C86-95B7-12F20F4900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6307-5215-42AD-AC77-C2CC501CF917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E422-FD20-47EB-9666-9B4681392A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9C5B3-ECDA-470B-9268-546495D9CC78}" type="datetime1">
              <a:rPr lang="fr-FR"/>
              <a:pPr>
                <a:defRPr/>
              </a:pPr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21E7A-0087-41E0-B106-61C635BCB0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b.europa.eu/national_policy/ccb/applicable/html/index.e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Pavla Klepková Vodová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tier 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845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kmenový kapitál tier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kapitálové nástroje + emisní ážio + nerozdělený zisk + kumulovaný ostatní úplný výsledek hospodaření + ostatní fondy + rezervní fond na všeobecná bankovní rizika – ztráta běžného účetního roku – nehmotná aktiva – významné investice v subjektech finančního sektoru (tj. investice banky do jiných finančních institucí) – další položky (čl. 36-47)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vedlejší kapitál tier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kapitálové nástroje po splnění podmínek + s nimi související emisní ážio – stanovené odpočty kapitálových investic do vlastních nástrojů (čl. 56-60)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23712-A0B4-416F-9796-7E366249806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tier 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kapitálové nástroje a podřízené půjčky po splnění podmínek + s nimi související emisní ážio + některé další položky – kapitálové investice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podmínky pro zahrnutí nástrojů do kapitálu tier 2:</a:t>
            </a:r>
          </a:p>
          <a:p>
            <a:pPr lvl="1"/>
            <a:r>
              <a:rPr lang="cs-CZ" sz="1800" dirty="0">
                <a:solidFill>
                  <a:srgbClr val="42607C"/>
                </a:solidFill>
              </a:rPr>
              <a:t>nástroje jsou vydány, podřízené půjčky jsou získány a plně uhrazeny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prostředky neposkytla banka, její dceřiné podniky ani podniky, v nichž má banka nejméně 20 % podíl, a to ani nepřímo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nárok na jistinu je zcela podřízen pohledávkám všech nepodřízených věřitelů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nástroje nebo podřízené půjčky nejsou zajištěny bankou, dceřinými podniky, mateřskou finanční holdingovou společností nebo jejími dceřinými podniky, podnikem s úzkým propojením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mají dobu splatnosti min. 5 let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mohou být vypovězeny či předčasně splaceny nejdříve 5 let po jejich vydání a po splnění podmínek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v posledních pěti letech se zahrnují v klesající výši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a další…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EE05-C2FE-4BC8-B1A2-E4C93658D3A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o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výkonu dohledu nad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finanční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m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trhem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201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9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7F5C83-B25B-4764-A64A-4D8C0137A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6" y="2510409"/>
            <a:ext cx="9125136" cy="22967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2A5A753-B3AF-4A0A-A8C5-4698AB7D4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6" y="2155544"/>
            <a:ext cx="9140552" cy="35486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6EABD17-43DC-44A6-9BFC-5FE0B2B9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vybavenost českého bankovního sektoru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o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výkonu dohledu nad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finanční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m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trhem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201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9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A6E70F-5045-4C7C-9566-7FFF4F62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29" y="116625"/>
            <a:ext cx="7881871" cy="6361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5180547" y="5700944"/>
            <a:ext cx="3996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https://www.statista.com/statistics/1113622/total-capital-ratio-in-european-countries/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55ED186-736A-4637-A0DF-B524F3C20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33" t="10334" r="43690" b="18280"/>
          <a:stretch/>
        </p:blipFill>
        <p:spPr>
          <a:xfrm>
            <a:off x="323522" y="-16"/>
            <a:ext cx="4534396" cy="690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Kapitálový požadavek Pilíře 2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a kapitálové rezervy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r>
              <a:rPr lang="cs-CZ" sz="2600" dirty="0">
                <a:solidFill>
                  <a:srgbClr val="42607C"/>
                </a:solidFill>
              </a:rPr>
              <a:t>kapitálový požadavek Pilíře 2</a:t>
            </a:r>
          </a:p>
          <a:p>
            <a:pPr lvl="1"/>
            <a:r>
              <a:rPr lang="cs-CZ" sz="2200" dirty="0" err="1">
                <a:solidFill>
                  <a:srgbClr val="42607C"/>
                </a:solidFill>
              </a:rPr>
              <a:t>mikroobezřetnostní</a:t>
            </a:r>
            <a:r>
              <a:rPr lang="cs-CZ" sz="2200" dirty="0">
                <a:solidFill>
                  <a:srgbClr val="42607C"/>
                </a:solidFill>
              </a:rPr>
              <a:t> nástroj, individuálně pro každou banku</a:t>
            </a:r>
          </a:p>
          <a:p>
            <a:r>
              <a:rPr lang="cs-CZ" sz="2600" dirty="0">
                <a:solidFill>
                  <a:srgbClr val="42607C"/>
                </a:solidFill>
              </a:rPr>
              <a:t>kapitálové rezervy: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bezpečnostní kapitálová rezerva (2,5 % CORE </a:t>
            </a:r>
            <a:r>
              <a:rPr lang="cs-CZ" sz="2000" dirty="0">
                <a:solidFill>
                  <a:srgbClr val="42607C"/>
                </a:solidFill>
              </a:rPr>
              <a:t>= celkového objemu rizikové expozice</a:t>
            </a:r>
            <a:r>
              <a:rPr lang="cs-CZ" sz="2200" dirty="0">
                <a:solidFill>
                  <a:srgbClr val="42607C"/>
                </a:solidFill>
              </a:rPr>
              <a:t>)</a:t>
            </a:r>
          </a:p>
          <a:p>
            <a:pPr lvl="1"/>
            <a:r>
              <a:rPr lang="cs-CZ" sz="2200" dirty="0" err="1">
                <a:solidFill>
                  <a:srgbClr val="42607C"/>
                </a:solidFill>
              </a:rPr>
              <a:t>proticyklická</a:t>
            </a:r>
            <a:r>
              <a:rPr lang="cs-CZ" sz="2200" dirty="0">
                <a:solidFill>
                  <a:srgbClr val="42607C"/>
                </a:solidFill>
              </a:rPr>
              <a:t> kapitálová rezerva (0 – 2,5 %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krytí systémového rizika (až 1 %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G-SVI (1 – 3,5 %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J-SVI (až 2 % CORE)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EE05-C2FE-4BC8-B1A2-E4C93658D3A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2019/2020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B613B4D-FE23-4F52-BB18-81D92E9B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8" y="2060848"/>
            <a:ext cx="8803224" cy="209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2019/2020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EB8ED18-27BE-4920-92E1-973B12E3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64" y="116593"/>
            <a:ext cx="6722771" cy="635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2018/2019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00CA29C-2408-43A6-A3EE-ADCFA5EC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" y="155745"/>
            <a:ext cx="9139364" cy="620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Sazby </a:t>
            </a:r>
            <a:r>
              <a:rPr lang="cs-CZ" dirty="0" err="1">
                <a:solidFill>
                  <a:schemeClr val="bg1"/>
                </a:solidFill>
              </a:rPr>
              <a:t>proticyklické</a:t>
            </a:r>
            <a:r>
              <a:rPr lang="cs-CZ" dirty="0">
                <a:solidFill>
                  <a:schemeClr val="bg1"/>
                </a:solidFill>
              </a:rPr>
              <a:t> kapitálové rezervy (</a:t>
            </a:r>
            <a:r>
              <a:rPr lang="cs-CZ" dirty="0" err="1">
                <a:solidFill>
                  <a:schemeClr val="bg1"/>
                </a:solidFill>
              </a:rPr>
              <a:t>CCyB</a:t>
            </a:r>
            <a:r>
              <a:rPr lang="cs-CZ" dirty="0">
                <a:solidFill>
                  <a:schemeClr val="bg1"/>
                </a:solidFill>
              </a:rPr>
              <a:t>) v Evropě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r>
              <a:rPr lang="cs-CZ" dirty="0">
                <a:solidFill>
                  <a:srgbClr val="42607C"/>
                </a:solidFill>
                <a:hlinkClick r:id="rId3"/>
              </a:rPr>
              <a:t>https://www.esrb.europa.eu/national_policy/ccb/applicable/html/index.en.html</a:t>
            </a:r>
            <a:endParaRPr lang="cs-CZ" dirty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Význam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riziko solventnosti (kapitálové riziko) = </a:t>
            </a:r>
            <a:r>
              <a:rPr lang="cs-CZ" dirty="0" err="1">
                <a:solidFill>
                  <a:srgbClr val="42607C"/>
                </a:solidFill>
              </a:rPr>
              <a:t>riziko</a:t>
            </a:r>
            <a:r>
              <a:rPr lang="cs-CZ" dirty="0">
                <a:solidFill>
                  <a:srgbClr val="42607C"/>
                </a:solidFill>
              </a:rPr>
              <a:t>, že banka nebude schopna pokrýt ztráty způsobené všemi typy rizik adekvátní výší kapitálu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úkoly regulátora: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sladit rozdílné zájmy veřejnosti a akcionářů na výši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stanovit minimální výši kapitálu a zajistit tak maximální zájem akcionářů na dobrém řízení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7739-A192-41AE-9CA3-2294F67FE29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2019/2020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09D5F97-1827-43B7-8A47-EBCCFAC6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64" y="147072"/>
            <a:ext cx="8716421" cy="192374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A12CF60-9042-49BF-92C2-4D8B254AD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19576"/>
            <a:ext cx="8814301" cy="430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2019/2020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7B60FC-37BB-4CD6-BBAE-418AC172F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13" y="196974"/>
            <a:ext cx="6581362" cy="62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Základní kapitál banky činí 5 mld., nerozdělený zisk 6 mld., zůstatek v rezervních fondech 1 mld., podřízený dluh 5 mld., významné kapitálové investice vztahující se k tier 1 6 mld., celkový objem rizikově vážené expozice je 85 mld. Vypočítejte kapitálovou přiměřenost banky (kapitálový poměr tier 1 a celkový kapitálový poměr), výsledek komentujte.</a:t>
            </a:r>
          </a:p>
          <a:p>
            <a:pPr eaLnBrk="1" hangingPunct="1">
              <a:lnSpc>
                <a:spcPct val="80000"/>
              </a:lnSpc>
            </a:pPr>
            <a:endParaRPr lang="cs-CZ" sz="20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600" dirty="0">
                <a:solidFill>
                  <a:srgbClr val="42607C"/>
                </a:solidFill>
              </a:rPr>
              <a:t>Základní kapitál banky činí 4 mld., nerozdělený zisk 1,5 mld., emisní ážio k základnímu kapitálu 0,5 mld., goodwill 0,5 mld., podřízený dluh 1 mld., významné kapitálové investice vztahující se k tier 1 2 mld., celkový objem rizikově vážené expozice je 55 mld. Vypočítejte kapitálovou přiměřenost banky (kapitálový poměr tier 1 a celkový kapitálový poměr), výsledek komentujte.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Pákový poměr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endParaRPr lang="cs-CZ" sz="26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endParaRPr lang="cs-CZ" sz="26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celková míra expozic = součet hodnot expozic všech aktiv a podrozvahových položek, které nejsou odečteny při určování hodnoty kapitálu tier 1 (včetně aplikace rizikových vah a konverzních faktorů)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aritmetický průměr měsíčních pákových poměrů za dané čtvrtletí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Basilejský výbor doporučuje hodnotu minimálně 3 % → banky by neměly mít celková aktiva větší než 33násobek kapitálu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možnost národní úpravy: dočasně vyloučit ta aktiva bank, jež mají uložena u centrální banky (jde o formu rezerv)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608" y="1556792"/>
            <a:ext cx="6913562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kapitál tier 1 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pákový poměr  = ----------------------------------------- * 100 (%)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                             </a:t>
            </a:r>
            <a:r>
              <a:rPr lang="cs-CZ" altLang="zh-CN" sz="2000" dirty="0" err="1">
                <a:latin typeface="Times New Roman" pitchFamily="18" charset="0"/>
                <a:ea typeface="SimSun" pitchFamily="2" charset="-122"/>
              </a:rPr>
              <a:t>celk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. míra expozic dané instituce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2019/2020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C42F91A-653B-419E-89EA-AB3DF8AA9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04" y="188627"/>
            <a:ext cx="6722772" cy="6303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Vývoj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59797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42607C"/>
                </a:solidFill>
              </a:rPr>
              <a:t>historie: ukazatel kapitál na celková aktiva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42607C"/>
                </a:solidFill>
              </a:rPr>
              <a:t>v 60. letech zaveden v USA poměr kapitálu požadovaného regulátory a skutečného kapitálu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42607C"/>
                </a:solidFill>
              </a:rPr>
              <a:t>ukazatel kapitál na rizikově vážená aktiva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r. 1988 – kapitálová přiměřenost dle Basilejského výboru pro bankovní dohled (</a:t>
            </a:r>
            <a:r>
              <a:rPr lang="cs-CZ" sz="2000" dirty="0" err="1">
                <a:solidFill>
                  <a:srgbClr val="42607C"/>
                </a:solidFill>
              </a:rPr>
              <a:t>Capital</a:t>
            </a:r>
            <a:r>
              <a:rPr lang="cs-CZ" sz="2000" dirty="0">
                <a:solidFill>
                  <a:srgbClr val="42607C"/>
                </a:solidFill>
              </a:rPr>
              <a:t> </a:t>
            </a:r>
            <a:r>
              <a:rPr lang="cs-CZ" sz="2000" dirty="0" err="1">
                <a:solidFill>
                  <a:srgbClr val="42607C"/>
                </a:solidFill>
              </a:rPr>
              <a:t>Accord</a:t>
            </a:r>
            <a:r>
              <a:rPr lang="cs-CZ" sz="2000" dirty="0">
                <a:solidFill>
                  <a:srgbClr val="42607C"/>
                </a:solidFill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r. 1989 - direktivy EU o solventním poměru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42607C"/>
                </a:solidFill>
              </a:rPr>
              <a:t>postupně zahrnuto i tržní riziko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r. 1993 – direktiva EU o kapitálové přiměřenosti bank a investičních podniků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r. 1996 – dodatek ke </a:t>
            </a:r>
            <a:r>
              <a:rPr lang="cs-CZ" sz="2000" dirty="0" err="1">
                <a:solidFill>
                  <a:srgbClr val="42607C"/>
                </a:solidFill>
              </a:rPr>
              <a:t>Capital</a:t>
            </a:r>
            <a:r>
              <a:rPr lang="cs-CZ" sz="2000" dirty="0">
                <a:solidFill>
                  <a:srgbClr val="42607C"/>
                </a:solidFill>
              </a:rPr>
              <a:t> </a:t>
            </a:r>
            <a:r>
              <a:rPr lang="cs-CZ" sz="2000" dirty="0" err="1">
                <a:solidFill>
                  <a:srgbClr val="42607C"/>
                </a:solidFill>
              </a:rPr>
              <a:t>Accord</a:t>
            </a: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42607C"/>
                </a:solidFill>
              </a:rPr>
              <a:t>poté zahrnuto i operační riziko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Basel II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42607C"/>
                </a:solidFill>
              </a:rPr>
              <a:t>nově kapitálové rezervy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Basel III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riziko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Basel I: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proč byl vydán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kapitálová přiměřenost:</a:t>
            </a:r>
          </a:p>
          <a:p>
            <a:pPr lvl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                 </a:t>
            </a: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do konce r. 1992 měl poměr dosáhnout min. 8 %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problémy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0188" y="3357563"/>
            <a:ext cx="6913562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         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sz="2000" dirty="0" err="1">
                <a:latin typeface="Times New Roman" pitchFamily="18" charset="0"/>
                <a:ea typeface="SimSun" pitchFamily="2" charset="-122"/>
              </a:rPr>
              <a:t>odč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. položky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kapitál. přiměřenost  = ------------------------------------- * 100 (%)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                                           rizikově vážená aktiva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riziko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direktivy: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vzápětí po Basel I vydala EU 2 direktivy: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1989: direktiva o vlastních zdrojích 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1989: direktiva o solventním poměru </a:t>
            </a:r>
          </a:p>
          <a:p>
            <a:pPr lvl="3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banky v zemích EU měly do konce roku 1992 dosáhnout solventního poměru min. 8 %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obě direktivy se v podstatě shodují s Basel I a stejným způsobem řeší úvěrové riziko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a tržní riziko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CRD I - direktiva EU o kapitálové přiměřenosti investičních podniků a bank (r. 1993)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důvody vzniku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stanoví: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rámcovou kostru měření a monitorování tržních rizik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režim úvěrových angažovaností u tržních rizik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minimální kapitálové požadavky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rozlišuje bankovní a obchodní portfolio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novela v r. 1998 – CRD II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vnitřní modely bank, komoditní riziko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 aplikaci CRD rozdíly mezi zeměmi 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Jak definovat kapitál potřebný na pokrytí ztrát?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440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koncepce ekonomického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metoda </a:t>
            </a:r>
            <a:r>
              <a:rPr lang="cs-CZ" sz="2600" dirty="0" err="1">
                <a:solidFill>
                  <a:srgbClr val="42607C"/>
                </a:solidFill>
              </a:rPr>
              <a:t>CaR</a:t>
            </a:r>
            <a:endParaRPr lang="cs-CZ" sz="2600" dirty="0">
              <a:solidFill>
                <a:srgbClr val="42607C"/>
              </a:solidFill>
            </a:endParaRPr>
          </a:p>
          <a:p>
            <a:pPr lvl="2"/>
            <a:endParaRPr lang="cs-CZ" sz="800" dirty="0"/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koncepce regulovaného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stanovit výši kapitálu dle požadavků regulátora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aktuální právní úprava v ČR: </a:t>
            </a:r>
          </a:p>
          <a:p>
            <a:pPr lvl="2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 </a:t>
            </a:r>
          </a:p>
          <a:p>
            <a:pPr lvl="2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Nařízení Evropského parlamentu a rady č. 575/2013 ze dne 26. června 2013 o obezřetnostních požadavcích na úvěrové instituce a investiční podniky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7AFF6-731A-42D4-AF01-AD87C632F3B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a tržní riziko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Basilejský výbor v r. 1996 – dodatek kapitálové přiměřenosti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obsahuje výpočet kapitálových požadavků na otevřené úrokové, akciové, měnové a komoditní pozice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rozlišují se dvě portfolia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kapitálový požadavek k tržnímu riziku je </a:t>
            </a:r>
            <a:r>
              <a:rPr lang="cs-CZ" sz="2400" dirty="0" err="1">
                <a:solidFill>
                  <a:srgbClr val="42607C"/>
                </a:solidFill>
              </a:rPr>
              <a:t>volatilnější</a:t>
            </a:r>
            <a:r>
              <a:rPr lang="cs-CZ" sz="2400" dirty="0">
                <a:solidFill>
                  <a:srgbClr val="42607C"/>
                </a:solidFill>
              </a:rPr>
              <a:t>, proto byl umožněn druh regulačního kapitálu tier 3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kapitálová přiměřenost:</a:t>
            </a:r>
          </a:p>
          <a:p>
            <a:pPr lvl="1">
              <a:lnSpc>
                <a:spcPct val="90000"/>
              </a:lnSpc>
              <a:buNone/>
            </a:pPr>
            <a:r>
              <a:rPr lang="cs-CZ" sz="2400" dirty="0">
                <a:solidFill>
                  <a:srgbClr val="42607C"/>
                </a:solidFill>
              </a:rPr>
              <a:t>      </a:t>
            </a:r>
          </a:p>
          <a:p>
            <a:pPr lvl="1">
              <a:lnSpc>
                <a:spcPct val="90000"/>
              </a:lnSpc>
            </a:pPr>
            <a:endParaRPr lang="cs-CZ" sz="24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sz="24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tržní riziko lze stanovit buď použitím standardní metody nebo na základě vnitřních modelů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1640" y="5013176"/>
            <a:ext cx="6335712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</a:t>
            </a:r>
            <a:r>
              <a:rPr lang="cs-CZ" altLang="zh-CN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dirty="0" err="1">
                <a:latin typeface="Times New Roman" pitchFamily="18" charset="0"/>
                <a:ea typeface="SimSun" pitchFamily="2" charset="-122"/>
              </a:rPr>
              <a:t>odč.položky</a:t>
            </a:r>
            <a:r>
              <a:rPr lang="cs-CZ" altLang="zh-CN" dirty="0">
                <a:latin typeface="Times New Roman" pitchFamily="18" charset="0"/>
                <a:ea typeface="SimSun" pitchFamily="2" charset="-122"/>
              </a:rPr>
              <a:t> + využitý tier 3</a:t>
            </a:r>
          </a:p>
          <a:p>
            <a:r>
              <a:rPr lang="cs-CZ" altLang="zh-CN" dirty="0">
                <a:latin typeface="Times New Roman" pitchFamily="18" charset="0"/>
                <a:ea typeface="SimSun" pitchFamily="2" charset="-122"/>
              </a:rPr>
              <a:t>kap. přim. = -------------------------------------------------------- * 0,08</a:t>
            </a:r>
          </a:p>
          <a:p>
            <a:r>
              <a:rPr lang="cs-CZ" altLang="zh-CN" dirty="0">
                <a:latin typeface="Times New Roman" pitchFamily="18" charset="0"/>
                <a:ea typeface="SimSun" pitchFamily="2" charset="-122"/>
              </a:rPr>
              <a:t>                                  kapitálový požadavek A + 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zahájení implementace NBCA v jednotlivých zemích: leden 2007 (v ČR červenec 2007)</a:t>
            </a: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v EU pravidla promítnuta do direktivy (CRD III)</a:t>
            </a: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kapitálová přiměřenost:</a:t>
            </a:r>
          </a:p>
          <a:p>
            <a:pPr eaLnBrk="1" hangingPunct="1">
              <a:lnSpc>
                <a:spcPct val="80000"/>
              </a:lnSpc>
            </a:pPr>
            <a:endParaRPr lang="cs-CZ" sz="30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kapitálový požadavek k úvěrovému riziku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přístup IRB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584" y="3789040"/>
            <a:ext cx="8126872" cy="12411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cs-CZ" altLang="zh-CN" sz="1200" dirty="0">
                <a:latin typeface="Times New Roman" pitchFamily="18" charset="0"/>
              </a:rPr>
              <a:t>            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                  </a:t>
            </a:r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sz="2400" dirty="0" err="1">
                <a:latin typeface="Times New Roman" pitchFamily="18" charset="0"/>
                <a:ea typeface="SimSun" pitchFamily="2" charset="-122"/>
              </a:rPr>
              <a:t>odč.pol</a:t>
            </a:r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. + tier 3</a:t>
            </a:r>
          </a:p>
          <a:p>
            <a:pPr algn="just"/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Kap.přiměř. =  0,08 *  --------------------------------------------------</a:t>
            </a:r>
          </a:p>
          <a:p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                                        kap.požadavek k úvěr.,trž.,oper.riziku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9797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kapitálový požadavek k tržnímu riziku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standardní metoda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vlastní modely banky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kapitálový požadavek k operačnímu riziku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přístup základního indikátoru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alternativní 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pokročilý přístup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lépe řízeným bankám mělo stačit méně kapitálu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Basel I požadoval leckdy více kapitálu než by požadoval trh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problémy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zaveden s cílem ještě více zlepšit odolnost bank v krizových situacích prostřednictvím dalšího zpřísnění požadavků na kap. přiměřenost a na kvalitativní prvky řízení bank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zaváděno postupně od ledna 2014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v EU pravidla promítnuta do direktivy CRD IV </a:t>
            </a:r>
            <a:r>
              <a:rPr lang="cs-CZ" sz="2200" dirty="0">
                <a:solidFill>
                  <a:srgbClr val="42607C"/>
                </a:solidFill>
              </a:rPr>
              <a:t>(Směrnice Evropského parlamentu a Rady 2013/36/EU ze dne 26. června 2013 o přístupu k činnosti úvěrových institucí a o obezřetnostním dohledu nad úvěrovými institucemi a investičními podniky)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dirty="0">
                <a:solidFill>
                  <a:srgbClr val="42607C"/>
                </a:solidFill>
              </a:rPr>
              <a:t>hlavní změny: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původní kapitál tier 1 tvoří nejdůležitější část kapitálu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zrušila se složka kapitálu určeného pro krytí tržního rizika tier 3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kapitálové polštáře (rezervy)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pákový poměr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BIS: Basel III Monitoring Report,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December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2017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71203" cy="401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BIS: Basel III Monitoring Report,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December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2017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Makroekonomické dopady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reakce bank na kapitálovou přiměřenost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dopad kapitálové přiměřenosti na HDP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dopad kapitálové přiměřenosti na dlouhodobou konkurenceschopnost bank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Reakce bank na kapitálovou přiměřenost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reakce bank na kapitálové požadavky závisí na: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fázi ekonomického cyklu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finanční situaci banky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po zavedení kapitálové přiměřenosti došlo ke značnému zvýšení kapitálové přiměřenosti – průměr v zemích G-10 se zvýšil z 9,3 % v r. 1988 na 9,6 % v r. 1992 a 11,2 % v r. 1996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rozdílné závěry při zkoumání toho, jak banky korigují své rozvahy při zavedení regulace kapitálu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kapitálová přiměřenost působí procyklicky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kapitálové přiměřenosti na HDP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kapitálové požadavky někdy snižují růst úvěrů nebo dokonce jejich objem, čímž způsobují credit crunch a tím negativně působí na reálnou ekonomiku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nejvíc jsou omezovány kapitálem v době recese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problém, pokud snížení bankovních úvěrů není zcela kompenzováno jinými zdroji financování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hlavně malé a střední firmy jsou vysoce závislé na úvěrech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kap. přiměřenosti na </a:t>
            </a:r>
            <a:r>
              <a:rPr lang="cs-CZ" dirty="0" err="1">
                <a:solidFill>
                  <a:schemeClr val="bg1"/>
                </a:solidFill>
              </a:rPr>
              <a:t>dldob</a:t>
            </a:r>
            <a:r>
              <a:rPr lang="cs-CZ" dirty="0">
                <a:solidFill>
                  <a:schemeClr val="bg1"/>
                </a:solidFill>
              </a:rPr>
              <a:t>. konkurenceschopnost bank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jde hlavně o to: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banky nejsou znevýhodněny v porovnání s investičními podniky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není ovlivněna celková ziskovost bank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kapitálová přiměřenost vyrovnává podmínky působení bank na mezinárodním trhu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Ekonomický kapitál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440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err="1">
                <a:solidFill>
                  <a:srgbClr val="42607C"/>
                </a:solidFill>
              </a:rPr>
              <a:t>Capital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at</a:t>
            </a:r>
            <a:r>
              <a:rPr lang="cs-CZ" dirty="0">
                <a:solidFill>
                  <a:srgbClr val="42607C"/>
                </a:solidFill>
              </a:rPr>
              <a:t> Risk: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err="1">
                <a:solidFill>
                  <a:srgbClr val="42607C"/>
                </a:solidFill>
              </a:rPr>
              <a:t>CaR</a:t>
            </a:r>
            <a:r>
              <a:rPr lang="cs-CZ" dirty="0">
                <a:solidFill>
                  <a:srgbClr val="42607C"/>
                </a:solidFill>
              </a:rPr>
              <a:t> = kapitál potřebný na pokrytí ztrát na dané hladině významnosti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východisko: 3 typy potenciálních ztrát: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očekávaná = průměrná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neočekávaná =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endParaRPr lang="cs-CZ" dirty="0">
              <a:solidFill>
                <a:srgbClr val="42607C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výjimečná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hladina významnosti = pravděpodobnost úpadku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4DCA-5EC7-47DB-9806-F51078502CA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3C554-0A28-425E-BEFF-0E8D1080A977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Capital</a:t>
            </a:r>
            <a:r>
              <a:rPr lang="cs-CZ" dirty="0">
                <a:solidFill>
                  <a:schemeClr val="bg1"/>
                </a:solidFill>
              </a:rPr>
              <a:t> at Risk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85C04-5D28-415B-86CA-2B3E2377A0B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5900"/>
            <a:ext cx="8629651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85C04-5D28-415B-86CA-2B3E2377A0B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Obdélník 5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5256" t="22747" r="32234" b="15311"/>
          <a:stretch>
            <a:fillRect/>
          </a:stretch>
        </p:blipFill>
        <p:spPr bwMode="auto">
          <a:xfrm>
            <a:off x="0" y="-1"/>
            <a:ext cx="9142083" cy="60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435280" cy="418941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lze pro účely výpočtu kapitálového požadavku: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 využitím pokročilých přístupů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pokud to schválí ČNB a jsou splněny požadavky dané Nařízením Evropského parlamentu a rady č. 575/2013 ze dne 26. června 2013 o </a:t>
            </a:r>
            <a:r>
              <a:rPr lang="cs-CZ" dirty="0" err="1">
                <a:solidFill>
                  <a:srgbClr val="42607C"/>
                </a:solidFill>
              </a:rPr>
              <a:t>obezřetnostních</a:t>
            </a:r>
            <a:r>
              <a:rPr lang="cs-CZ" dirty="0">
                <a:solidFill>
                  <a:srgbClr val="42607C"/>
                </a:solidFill>
              </a:rPr>
              <a:t> požadavcích na úvěrové instituce a investiční podniky</a:t>
            </a:r>
          </a:p>
          <a:p>
            <a:pPr marL="1200150" lvl="3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viz přednáška Metody měření finančních rizik – obecné požadavky, zásady výpočtu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r>
              <a:rPr lang="cs-CZ" dirty="0">
                <a:solidFill>
                  <a:srgbClr val="42607C"/>
                </a:solidFill>
              </a:rPr>
              <a:t> a stresové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r>
              <a:rPr lang="cs-CZ" dirty="0">
                <a:solidFill>
                  <a:srgbClr val="42607C"/>
                </a:solidFill>
              </a:rPr>
              <a:t>, požadavky na měření rizika, kvalitativní požadavky, stresové a zpětné testování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2CA47-C72F-4E61-94DD-0C0B8E88820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Možnosti využití ekonomického kapitálu v ČR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Regulovaný kapitál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EED26-9E3B-4268-A735-99E1D9ECA34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4395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dle Nařízení Evropského parlamentu a rady č. 575/2013 ze dne 26. června 2013 o </a:t>
            </a:r>
            <a:r>
              <a:rPr lang="cs-CZ" sz="2400" dirty="0" err="1">
                <a:solidFill>
                  <a:srgbClr val="42607C"/>
                </a:solidFill>
              </a:rPr>
              <a:t>obezřetnostních</a:t>
            </a:r>
            <a:r>
              <a:rPr lang="cs-CZ" sz="2400" dirty="0">
                <a:solidFill>
                  <a:srgbClr val="42607C"/>
                </a:solidFill>
              </a:rPr>
              <a:t> požadavcích na úvěrové instituce a investiční podniky: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kapitál banky = kapitál </a:t>
            </a:r>
            <a:r>
              <a:rPr lang="cs-CZ" sz="2200" dirty="0" err="1">
                <a:solidFill>
                  <a:srgbClr val="42607C"/>
                </a:solidFill>
              </a:rPr>
              <a:t>tier</a:t>
            </a:r>
            <a:r>
              <a:rPr lang="cs-CZ" sz="2200" dirty="0">
                <a:solidFill>
                  <a:srgbClr val="42607C"/>
                </a:solidFill>
              </a:rPr>
              <a:t> 1 + kapitál </a:t>
            </a:r>
            <a:r>
              <a:rPr lang="cs-CZ" sz="2200" dirty="0" err="1">
                <a:solidFill>
                  <a:srgbClr val="42607C"/>
                </a:solidFill>
              </a:rPr>
              <a:t>tier</a:t>
            </a:r>
            <a:r>
              <a:rPr lang="cs-CZ" sz="2200" dirty="0">
                <a:solidFill>
                  <a:srgbClr val="42607C"/>
                </a:solidFill>
              </a:rPr>
              <a:t> 2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pro účely limitů úvěrové angažovanosti se pracuje s pojmem použitelný kapitál, kde platí limit: kapitál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2 lze uplatnit maximálně do 1/3 kapitálu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1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pro kapitálovou přiměřenost tento limit neplatí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banka musí splňovat tyto požadavky na kapitál: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poměr kmenového kapitálu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1 ve výši 4,5 %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defRPr/>
            </a:pPr>
            <a:r>
              <a:rPr lang="cs-CZ" sz="2000" dirty="0">
                <a:solidFill>
                  <a:srgbClr val="42607C"/>
                </a:solidFill>
              </a:rPr>
              <a:t>kapitálový poměr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1 ve výši 6 %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defRPr/>
            </a:pPr>
            <a:r>
              <a:rPr lang="cs-CZ" sz="2000" dirty="0">
                <a:solidFill>
                  <a:srgbClr val="42607C"/>
                </a:solidFill>
              </a:rPr>
              <a:t>celkový kapitálový poměr ve výši 8 %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Regulovaný kapitál v ČR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EED26-9E3B-4268-A735-99E1D9ECA34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79512" y="1988840"/>
            <a:ext cx="7200800" cy="46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celkový objem rizikové expozice zahrnuje: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rizikově vážené expozice pro úvěrové riziko a riziko rozmělnění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pro poziční riziko obchodního portfolia banky a pro velké expozice přesahující limity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měnovému, vypořádacímu a komoditnímu riziku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riziku úvěrových úprav v ocenění nástrojů OTC derivátů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operačnímu riziku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objemy rizikově vážených expozic pro riziko protistrany</a:t>
            </a:r>
          </a:p>
        </p:txBody>
      </p:sp>
      <p:sp>
        <p:nvSpPr>
          <p:cNvPr id="6" name="Pravá složená závorka 5"/>
          <p:cNvSpPr/>
          <p:nvPr/>
        </p:nvSpPr>
        <p:spPr>
          <a:xfrm>
            <a:off x="7308304" y="3060840"/>
            <a:ext cx="432048" cy="1952335"/>
          </a:xfrm>
          <a:prstGeom prst="rightBrace">
            <a:avLst>
              <a:gd name="adj1" fmla="val 35404"/>
              <a:gd name="adj2" fmla="val 50000"/>
            </a:avLst>
          </a:prstGeom>
          <a:ln>
            <a:solidFill>
              <a:srgbClr val="426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3529175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2607C"/>
                </a:solidFill>
                <a:latin typeface="+mn-lt"/>
              </a:rPr>
              <a:t>násobí se číslem 12,5 (b-e)</a:t>
            </a:r>
          </a:p>
        </p:txBody>
      </p:sp>
    </p:spTree>
    <p:extLst>
      <p:ext uri="{BB962C8B-B14F-4D97-AF65-F5344CB8AC3E}">
        <p14:creationId xmlns:p14="http://schemas.microsoft.com/office/powerpoint/2010/main" val="4488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17606</TotalTime>
  <Words>2000</Words>
  <Application>Microsoft Office PowerPoint</Application>
  <PresentationFormat>Předvádění na obrazovce (4:3)</PresentationFormat>
  <Paragraphs>257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宋体</vt:lpstr>
      <vt:lpstr>宋体</vt:lpstr>
      <vt:lpstr>Arial</vt:lpstr>
      <vt:lpstr>Calibri</vt:lpstr>
      <vt:lpstr>Times New Roman</vt:lpstr>
      <vt:lpstr>Wingdings</vt:lpstr>
      <vt:lpstr>117</vt:lpstr>
      <vt:lpstr>Kapitálová přiměřenost</vt:lpstr>
      <vt:lpstr>Význam kapitálové přiměřenosti</vt:lpstr>
      <vt:lpstr>Jak definovat kapitál potřebný na pokrytí ztrát?</vt:lpstr>
      <vt:lpstr>Ekonomický kapitál</vt:lpstr>
      <vt:lpstr>Capital at Risk</vt:lpstr>
      <vt:lpstr>Prezentace aplikace PowerPoint</vt:lpstr>
      <vt:lpstr>Možnosti využití ekonomického kapitálu v ČR</vt:lpstr>
      <vt:lpstr>Regulovaný kapitál v ČR</vt:lpstr>
      <vt:lpstr>Regulovaný kapitál v ČR (2)</vt:lpstr>
      <vt:lpstr>Kapitál tier 1</vt:lpstr>
      <vt:lpstr>Kapitál tier 2</vt:lpstr>
      <vt:lpstr>Kapitálová vybavenost českého bankovního sektoru</vt:lpstr>
      <vt:lpstr>Prezentace aplikace PowerPoint</vt:lpstr>
      <vt:lpstr>Prezentace aplikace PowerPoint</vt:lpstr>
      <vt:lpstr>Kapitálový požadavek Pilíře 2  a kapitálové rezervy</vt:lpstr>
      <vt:lpstr>Prezentace aplikace PowerPoint</vt:lpstr>
      <vt:lpstr>Prezentace aplikace PowerPoint</vt:lpstr>
      <vt:lpstr>Prezentace aplikace PowerPoint</vt:lpstr>
      <vt:lpstr>Sazby proticyklické kapitálové rezervy (CCyB) v Evropě </vt:lpstr>
      <vt:lpstr>Prezentace aplikace PowerPoint</vt:lpstr>
      <vt:lpstr>Prezentace aplikace PowerPoint</vt:lpstr>
      <vt:lpstr>Příklad</vt:lpstr>
      <vt:lpstr>Příklad</vt:lpstr>
      <vt:lpstr>Pákový poměr</vt:lpstr>
      <vt:lpstr>Prezentace aplikace PowerPoint</vt:lpstr>
      <vt:lpstr>Vývoj kapitálové přiměřenosti</vt:lpstr>
      <vt:lpstr>Kapitálová přiměřenost zahrnující úvěrové riziko (1)</vt:lpstr>
      <vt:lpstr>Kapitálová přiměřenost zahrnující úvěrové riziko (2)</vt:lpstr>
      <vt:lpstr>Kapitálová přiměřenost zahrnující úvěrové a tržní riziko (1)</vt:lpstr>
      <vt:lpstr>Kapitálová přiměřenost zahrnující úvěrové a tržní riziko (2)</vt:lpstr>
      <vt:lpstr>Basel II (1)</vt:lpstr>
      <vt:lpstr>Basel II (2)</vt:lpstr>
      <vt:lpstr>Basel III</vt:lpstr>
      <vt:lpstr>Prezentace aplikace PowerPoint</vt:lpstr>
      <vt:lpstr>Prezentace aplikace PowerPoint</vt:lpstr>
      <vt:lpstr>Makroekonomické dopady kapitálové přiměřenosti</vt:lpstr>
      <vt:lpstr>Reakce bank na kapitálovou přiměřenost</vt:lpstr>
      <vt:lpstr>Dopad kapitálové přiměřenosti na HDP</vt:lpstr>
      <vt:lpstr>Dopad kap. přiměřenosti na dldob. konkurenceschopnost bank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Pavla Klepková Vodová</cp:lastModifiedBy>
  <cp:revision>162</cp:revision>
  <dcterms:created xsi:type="dcterms:W3CDTF">2012-07-31T14:19:10Z</dcterms:created>
  <dcterms:modified xsi:type="dcterms:W3CDTF">2020-11-25T22:58:59Z</dcterms:modified>
</cp:coreProperties>
</file>