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84" r:id="rId7"/>
    <p:sldId id="285" r:id="rId8"/>
    <p:sldId id="263" r:id="rId9"/>
    <p:sldId id="287" r:id="rId10"/>
    <p:sldId id="290" r:id="rId11"/>
    <p:sldId id="265" r:id="rId12"/>
    <p:sldId id="270" r:id="rId13"/>
    <p:sldId id="266" r:id="rId14"/>
    <p:sldId id="291" r:id="rId15"/>
    <p:sldId id="292" r:id="rId16"/>
    <p:sldId id="293" r:id="rId17"/>
    <p:sldId id="29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65"/>
    <p:restoredTop sz="94618"/>
  </p:normalViewPr>
  <p:slideViewPr>
    <p:cSldViewPr snapToGrid="0" snapToObjects="1">
      <p:cViewPr varScale="1">
        <p:scale>
          <a:sx n="113" d="100"/>
          <a:sy n="113" d="100"/>
        </p:scale>
        <p:origin x="176" y="2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Gongol" userId="c1965aaece8197df" providerId="LiveId" clId="{A5E94BC4-4D73-0C45-89B7-940653CF7A1B}"/>
    <pc:docChg chg="undo custSel addSld delSld modSld">
      <pc:chgData name="Tomáš Gongol" userId="c1965aaece8197df" providerId="LiveId" clId="{A5E94BC4-4D73-0C45-89B7-940653CF7A1B}" dt="2018-10-18T07:42:15.724" v="611" actId="115"/>
      <pc:docMkLst>
        <pc:docMk/>
      </pc:docMkLst>
      <pc:sldChg chg="modSp">
        <pc:chgData name="Tomáš Gongol" userId="c1965aaece8197df" providerId="LiveId" clId="{A5E94BC4-4D73-0C45-89B7-940653CF7A1B}" dt="2018-10-18T07:42:15.724" v="611" actId="115"/>
        <pc:sldMkLst>
          <pc:docMk/>
          <pc:sldMk cId="190690376" sldId="258"/>
        </pc:sldMkLst>
        <pc:spChg chg="mod">
          <ac:chgData name="Tomáš Gongol" userId="c1965aaece8197df" providerId="LiveId" clId="{A5E94BC4-4D73-0C45-89B7-940653CF7A1B}" dt="2018-10-18T07:42:15.724" v="611" actId="115"/>
          <ac:spMkLst>
            <pc:docMk/>
            <pc:sldMk cId="190690376" sldId="258"/>
            <ac:spMk id="15362" creationId="{0C0AC946-3D82-C743-B7B4-91E2CDCB369B}"/>
          </ac:spMkLst>
        </pc:spChg>
      </pc:sldChg>
      <pc:sldChg chg="modSp">
        <pc:chgData name="Tomáš Gongol" userId="c1965aaece8197df" providerId="LiveId" clId="{A5E94BC4-4D73-0C45-89B7-940653CF7A1B}" dt="2018-10-18T07:27:41.540" v="541" actId="403"/>
        <pc:sldMkLst>
          <pc:docMk/>
          <pc:sldMk cId="3480265968" sldId="259"/>
        </pc:sldMkLst>
        <pc:spChg chg="mod">
          <ac:chgData name="Tomáš Gongol" userId="c1965aaece8197df" providerId="LiveId" clId="{A5E94BC4-4D73-0C45-89B7-940653CF7A1B}" dt="2018-10-18T07:27:41.540" v="541" actId="403"/>
          <ac:spMkLst>
            <pc:docMk/>
            <pc:sldMk cId="3480265968" sldId="259"/>
            <ac:spMk id="16386" creationId="{CB190505-E2DC-514B-A628-76E0A4383482}"/>
          </ac:spMkLst>
        </pc:spChg>
      </pc:sldChg>
      <pc:sldChg chg="modSp">
        <pc:chgData name="Tomáš Gongol" userId="c1965aaece8197df" providerId="LiveId" clId="{A5E94BC4-4D73-0C45-89B7-940653CF7A1B}" dt="2018-10-18T07:29:03.514" v="603" actId="20577"/>
        <pc:sldMkLst>
          <pc:docMk/>
          <pc:sldMk cId="2720425389" sldId="291"/>
        </pc:sldMkLst>
        <pc:spChg chg="mod">
          <ac:chgData name="Tomáš Gongol" userId="c1965aaece8197df" providerId="LiveId" clId="{A5E94BC4-4D73-0C45-89B7-940653CF7A1B}" dt="2018-10-18T07:29:03.514" v="603" actId="20577"/>
          <ac:spMkLst>
            <pc:docMk/>
            <pc:sldMk cId="2720425389" sldId="291"/>
            <ac:spMk id="30722" creationId="{046AF622-3FC7-6345-AED3-04153E1CE0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7E0EB-7CFC-4F4B-B07C-47FFBD318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C1D8B3-49E4-5D40-B8B0-521602D61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3C4CE6-5262-4644-84DD-9EDF98CDA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5A5FEA-1C3C-4E42-ADE5-3148466C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29F7C0-5571-4E47-B8D9-FFB3D3F04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95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F0672-12D8-AB4B-8FA1-3EBCBBB91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60CC9A-863D-FC45-9794-52F711067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A20D04-D960-7F4A-9109-3E0262AC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2228E6-6C18-D549-A7D8-7025FEDF2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CBF77E-F212-A849-9183-6C29F459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318F853-1C62-F048-886F-32DA71512D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29212B-9B13-D64D-A0F7-F22CF3327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84239B-338C-6A48-8829-7C980C222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9FE861-5CFA-AA42-8C09-8F429EB2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5DB556-6738-714A-B242-E42F3F416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3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17A57-3300-AC45-855E-5647E7A77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041D40-C49B-684D-8462-188FAAFC4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5B28BE-8378-0342-931D-2DE3624E6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8FE5DA-2AC2-0E41-83EE-1EC3D8B97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237A96-55AA-A245-A87C-D17DE04EC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84561-B47C-254F-B450-0F06BEA82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5746ACD-4A48-4543-8FCE-4B01DC9FC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70A04F-7B96-8446-9629-3F09C09FC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6F0310-B5C2-0A45-BF7B-530BA17A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E59140-1D64-1445-9AD6-B96FEA91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10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081BA-B6F0-E64A-8622-DA696D417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98B317-F60F-D948-B355-2EE29712DF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65DA3C0-9B0E-354D-999C-B193F8027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D6EED6-E95A-9545-94CF-88AFAC0A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8654E1-5F1B-5B41-84A8-B2EC74DD7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B0B80C-6AF2-D543-93E5-384F7BBB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6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065A7-28B3-1941-811C-16F9BD01A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38EB47A-E462-F444-8752-F8CB2C891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C737A48-9CCF-BE45-8677-33444154F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3D760D0-9534-DE4F-94A9-DBD507864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446F36E-FFD9-E344-A248-E45FAD191F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E344DA0-BFB5-A640-AE3F-022BD00C1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0089720-8DB9-7E47-9620-BF2DE4FD5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082EC83-CE40-7041-A8A3-5ED383FC7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95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45FD6-0B92-2642-A6CC-E5FF103E5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A7188D-68AD-4049-9B47-EB26BBA9A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3C0792-AE94-134B-899A-34057C1E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41062B-6A01-C74D-910E-BE1B32D09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99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F303E9E-8869-EA41-A776-DFC07A66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0FD59DC-F039-2646-B938-77CCCAF4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A009D7-75EF-EE41-AD29-19408270A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03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A92BB-0E84-934F-B49D-BEC1F441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9FA54E-E6BD-5A47-9467-B14A79C2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225C81A-B163-A143-9F91-C4ECCC738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993A73-91C3-C44A-9297-8BA333806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3D605A-DEE3-EE45-A340-180B8079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770B94-61C9-EA4F-A8AB-F2A286B9A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94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03267-F069-4E4F-B819-9F06637E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FEAB03-F9B8-9841-B258-D833BC040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C65CC15-2D0B-A941-A0C1-1FB26998E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193199-9C76-EE41-85E2-99403576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3D151A-6180-E944-A58C-9E0DDDEB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0E347D-D412-0047-99D9-F31142B01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73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062C206-16A8-DB42-9C9F-F015E5DF1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0785927-330A-854C-8F81-D0FE5E9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4C711-C921-9443-9ADA-AD910C65B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71840-1338-374F-8B62-3BE4D0847427}" type="datetimeFigureOut">
              <a:rPr lang="cs-CZ" smtClean="0"/>
              <a:t>31.10.18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E6CDA4-AC91-324A-861D-DB5C5097F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FFABF7-9066-AF40-B9D9-9E0D06681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398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38FA9-A2A6-4347-A622-D72A209EF2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Internetové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A9A552-2BAD-CE45-8A48-4C23C23791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Autorské právo na internetu I.</a:t>
            </a:r>
          </a:p>
          <a:p>
            <a:endParaRPr lang="cs-CZ" dirty="0"/>
          </a:p>
          <a:p>
            <a:r>
              <a:rPr lang="cs-CZ" dirty="0"/>
              <a:t>Mgr. Tomáš Gongol, Ph.D.</a:t>
            </a:r>
          </a:p>
        </p:txBody>
      </p:sp>
    </p:spTree>
    <p:extLst>
      <p:ext uri="{BB962C8B-B14F-4D97-AF65-F5344CB8AC3E}">
        <p14:creationId xmlns:p14="http://schemas.microsoft.com/office/powerpoint/2010/main" val="3886304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989ABCF8-F542-3A4D-868E-E93DD0159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1188" y="142875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en-US" b="1"/>
              <a:t>Registrační princip </a:t>
            </a:r>
            <a:br>
              <a:rPr lang="cs-CZ" altLang="en-US" b="1"/>
            </a:br>
            <a:r>
              <a:rPr lang="cs-CZ" altLang="en-US" sz="4000"/>
              <a:t> ©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2B13D0B0-3212-7A49-8B3F-8F33D1C7EE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52625" y="1714501"/>
            <a:ext cx="8229600" cy="4714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sz="2000"/>
              <a:t>Kdysi v USA dílo nezbytné </a:t>
            </a:r>
            <a:r>
              <a:rPr lang="cs-CZ" altLang="en-US" sz="2000" u="sng"/>
              <a:t>zapsat do registru </a:t>
            </a:r>
            <a:r>
              <a:rPr lang="cs-CZ" altLang="en-US" sz="2000"/>
              <a:t>a </a:t>
            </a:r>
            <a:r>
              <a:rPr lang="cs-CZ" altLang="en-US" sz="2000" u="sng"/>
              <a:t>zaplatit poplatek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právní ochrana vzniká až okamžikem tohoto zápisu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en-US" sz="2000"/>
              <a:t> 				        </a:t>
            </a:r>
            <a:r>
              <a:rPr lang="cs-CZ" altLang="en-US"/>
              <a:t>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en-US" sz="2000"/>
              <a:t> 	neplatí v evropských právních podmínkách 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/>
              <a:t>1988 upustily i USA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en-US" sz="200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en-US" sz="2000"/>
              <a:t>Všeobecná úmluva o autorském právu ze Ženevy 1952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/>
              <a:t>Kompromis - V zemích s registračním principem stačí, aby autoři se zemí s neformální ochranou dávali tzv. </a:t>
            </a:r>
            <a:r>
              <a:rPr lang="cs-CZ" altLang="en-US" sz="1800" i="1" u="sng"/>
              <a:t>copyrightovou výhradu</a:t>
            </a:r>
            <a:r>
              <a:rPr lang="cs-CZ" altLang="en-US" sz="1800"/>
              <a:t>, která se skládá z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/>
              <a:t>Copyrightová doložka ©, za ní jméno autora a rok prvního uveřejnění díla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/>
              <a:t>Např. © Jan Novák 2009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/>
              <a:t>Nemá vliv na vznik práva v ČR, ale v praxi se používá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en-US" sz="200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en-US" sz="2000"/>
              <a:t>Podobně se užívá symbol </a:t>
            </a:r>
            <a:r>
              <a:rPr lang="cs-CZ" altLang="en-US" sz="2400" b="1"/>
              <a:t>℗</a:t>
            </a:r>
            <a:r>
              <a:rPr lang="cs-CZ" altLang="en-US" sz="2000"/>
              <a:t>, označuje tzv. </a:t>
            </a:r>
            <a:r>
              <a:rPr lang="cs-CZ" altLang="en-US" sz="2000" i="1"/>
              <a:t>fonogramovou výhradu</a:t>
            </a:r>
            <a:r>
              <a:rPr lang="cs-CZ" altLang="en-US" sz="2000"/>
              <a:t> (nositel práv výrobce zvukového záznamu) podle Římské úmluvy</a:t>
            </a:r>
          </a:p>
        </p:txBody>
      </p:sp>
    </p:spTree>
    <p:extLst>
      <p:ext uri="{BB962C8B-B14F-4D97-AF65-F5344CB8AC3E}">
        <p14:creationId xmlns:p14="http://schemas.microsoft.com/office/powerpoint/2010/main" val="3627947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522C18DA-67DD-DF40-884B-80865894D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Osobnostní práva 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0A1E42B1-2267-A44F-9670-F8D64FCA54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628776"/>
            <a:ext cx="8229600" cy="4467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en-US"/>
              <a:t>  </a:t>
            </a:r>
            <a:r>
              <a:rPr lang="cs-CZ" altLang="en-US" b="1"/>
              <a:t>Osobnostní práva</a:t>
            </a:r>
            <a:r>
              <a:rPr lang="en-US" altLang="en-US"/>
              <a:t> </a:t>
            </a:r>
            <a:r>
              <a:rPr lang="cs-CZ" altLang="en-US"/>
              <a:t>- morální práva, spojena s osobou autora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en-US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altLang="en-US" u="sng"/>
              <a:t>Nep</a:t>
            </a:r>
            <a:r>
              <a:rPr lang="cs-CZ" altLang="en-US" u="sng"/>
              <a:t>řevoditelnost </a:t>
            </a:r>
            <a:r>
              <a:rPr lang="cs-CZ" altLang="en-US"/>
              <a:t>(ani licence)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en-US" u="sng"/>
              <a:t>smrtí autora zanikají</a:t>
            </a:r>
            <a:r>
              <a:rPr lang="cs-CZ" altLang="en-US"/>
              <a:t>, ani poté si nelze osobovat autorství k dílu a nesmí dojít k snižování jeho hodnoty třetí osobou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en-US"/>
              <a:t>při každém užití díla autora je nezbytné uvést jeho jméno </a:t>
            </a:r>
            <a:r>
              <a:rPr lang="en-US" altLang="en-US" sz="3200" b="1"/>
              <a:t>&lt;</a:t>
            </a:r>
            <a:r>
              <a:rPr lang="cs-CZ" altLang="en-US" sz="3200" b="1"/>
              <a:t>= postmortální ochrana!</a:t>
            </a:r>
          </a:p>
        </p:txBody>
      </p:sp>
    </p:spTree>
    <p:extLst>
      <p:ext uri="{BB962C8B-B14F-4D97-AF65-F5344CB8AC3E}">
        <p14:creationId xmlns:p14="http://schemas.microsoft.com/office/powerpoint/2010/main" val="2494634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6A1C1F4D-F5C6-2D49-B1B0-CC1359105B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Druhy osobnostních práv</a:t>
            </a:r>
            <a:r>
              <a:rPr lang="en-US" altLang="en-US"/>
              <a:t> </a:t>
            </a:r>
            <a:endParaRPr lang="cs-CZ" altLang="en-US"/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DEF98D30-CBF3-9848-B153-B896D7C6B9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První zveřejnění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právo rozhodnout o prvním zveřejnění díla (zejm. z hlediska dokončení)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dědic může zveřejnit dílo i přes zákaz!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Autorství a autorské označení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právo osobovat si autorství (zabránit plagiátům)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rozhodnout o způsobu uveřejnění jména autora (pravé jméno, pseudonym, anonym)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právo na nedotknutelnost díla (integritu díla) a autorský dohled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Právo zabránit neautorizovaným zásahům do díla (včetně cenzůry)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Autorský dohled: např. projektant provádí na stavbě při realizaci</a:t>
            </a:r>
          </a:p>
        </p:txBody>
      </p:sp>
    </p:spTree>
    <p:extLst>
      <p:ext uri="{BB962C8B-B14F-4D97-AF65-F5344CB8AC3E}">
        <p14:creationId xmlns:p14="http://schemas.microsoft.com/office/powerpoint/2010/main" val="1897468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19A1539D-A195-5643-9448-D4BA1DA51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 Majetková práva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30689921-9C9E-4C40-89DA-6EE8B62C40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95500" y="1714500"/>
            <a:ext cx="8229600" cy="43053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/>
              <a:t>souvisejí s ekonomickým využitím díla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/>
              <a:t>Spočívají ve 3 typech práv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b="1"/>
              <a:t>Právo užít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b="1"/>
              <a:t>Poskytnout licenci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b="1"/>
              <a:t>Dostat odměnu </a:t>
            </a:r>
            <a:r>
              <a:rPr lang="cs-CZ" altLang="en-US"/>
              <a:t>v zákoně uvedených případech rozmnožování díla pro osobní potřebu a při opětovném prodeji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/>
              <a:t>k výkonu je primárně oprávněn pouze autor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/>
              <a:t>Lze převést oprávnění k výkonu - licenční smlouvou (</a:t>
            </a:r>
            <a:r>
              <a:rPr lang="en-US" altLang="en-US"/>
              <a:t>§</a:t>
            </a:r>
            <a:r>
              <a:rPr lang="cs-CZ" altLang="en-US"/>
              <a:t> 46 a násl. AutZ)</a:t>
            </a:r>
          </a:p>
          <a:p>
            <a:pPr eaLnBrk="1" hangingPunct="1">
              <a:lnSpc>
                <a:spcPct val="80000"/>
              </a:lnSpc>
            </a:pPr>
            <a:endParaRPr lang="cs-CZ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	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778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72DE8E01-45EF-1944-AEEF-ADADBF626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0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en-US" sz="4000"/>
              <a:t>Základní majetkové právo – </a:t>
            </a:r>
            <a:br>
              <a:rPr lang="cs-CZ" altLang="en-US" sz="4000"/>
            </a:br>
            <a:r>
              <a:rPr lang="cs-CZ" altLang="en-US" sz="4000"/>
              <a:t>dílo užít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046AF622-3FC7-6345-AED3-04153E1CE0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557339"/>
            <a:ext cx="8229600" cy="4967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dirty="0"/>
              <a:t>Autor má právo své dílo </a:t>
            </a:r>
            <a:r>
              <a:rPr lang="cs-CZ" altLang="en-US" b="1" u="sng" dirty="0"/>
              <a:t>užít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na rozmnožování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na rozšiřování originálu nebo rozmnoženiny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na pronájem originálu nebo rozmnoženiny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na půjčování originálu nebo rozmnoženiny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na vystavování originálu nebo rozmnoženiny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</a:t>
            </a:r>
            <a:r>
              <a:rPr lang="cs-CZ" altLang="en-US" b="1" dirty="0"/>
              <a:t>na sdělování díla veřejnosti</a:t>
            </a:r>
            <a:r>
              <a:rPr lang="cs-CZ" altLang="en-US" dirty="0"/>
              <a:t>, zejména: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dirty="0"/>
              <a:t>právo na provozování díla živě nebo ze záznamu a právo na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dirty="0"/>
              <a:t>přenos provozování díla,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dirty="0"/>
              <a:t>právo na vysílání díla rozhlasem či televizí,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dirty="0"/>
              <a:t>právo na přenos rozhlasového či televizního vysílání díla,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dirty="0"/>
              <a:t>právo na provozování rozhlasového či televizního vysílání díla.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cs-CZ" altLang="en-US" dirty="0"/>
              <a:t>= i užití na internetu</a:t>
            </a:r>
          </a:p>
        </p:txBody>
      </p:sp>
    </p:spTree>
    <p:extLst>
      <p:ext uri="{BB962C8B-B14F-4D97-AF65-F5344CB8AC3E}">
        <p14:creationId xmlns:p14="http://schemas.microsoft.com/office/powerpoint/2010/main" val="2720425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BB6CB35C-25B5-044D-9E34-241624E7AB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en-US"/>
              <a:t>Rozmnožování díla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6E5D3ABD-BF47-104F-93AB-5689C5B47A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dirty="0"/>
              <a:t>Zhotovení rozmnoženin v jakékoliv formě (i elektronické, digitální, analogové)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/>
              <a:t>Účel: zpřístupnění díla jiné osobě než je ten, kdo rozmnožování činí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en-US" dirty="0"/>
              <a:t>	X rozmnožování pro osobní potřebu (není tedy „užitím díla“ vyhrazeným autorovi)</a:t>
            </a:r>
          </a:p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r>
              <a:rPr lang="cs-CZ" altLang="en-US" dirty="0"/>
              <a:t>O rozmnožování díla nejde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/>
              <a:t>Umístění díla na webové stránce (jde o sdělování díla počítačovou sítí)</a:t>
            </a:r>
          </a:p>
        </p:txBody>
      </p:sp>
    </p:spTree>
    <p:extLst>
      <p:ext uri="{BB962C8B-B14F-4D97-AF65-F5344CB8AC3E}">
        <p14:creationId xmlns:p14="http://schemas.microsoft.com/office/powerpoint/2010/main" val="1536850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9168A1A1-D837-A745-A25C-2DBF17BD7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0"/>
            <a:ext cx="8229600" cy="1371600"/>
          </a:xfrm>
          <a:noFill/>
        </p:spPr>
        <p:txBody>
          <a:bodyPr/>
          <a:lstStyle/>
          <a:p>
            <a:pPr eaLnBrk="1" hangingPunct="1"/>
            <a:r>
              <a:rPr lang="cs-CZ" altLang="en-US" sz="4000" b="1" u="sng"/>
              <a:t>Šíření</a:t>
            </a:r>
            <a:r>
              <a:rPr lang="cs-CZ" altLang="en-US" sz="4000"/>
              <a:t> prostřednictvím </a:t>
            </a:r>
            <a:r>
              <a:rPr lang="cs-CZ" altLang="en-US" sz="4000" u="sng"/>
              <a:t>hmotných </a:t>
            </a:r>
            <a:r>
              <a:rPr lang="cs-CZ" altLang="en-US" sz="4000"/>
              <a:t>rozmnoženin 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D3112695-D4F8-034D-98B1-E7130EECBA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557338"/>
            <a:ext cx="8229600" cy="51117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Rozšiřování a jeho vyčerpání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Dochází k převodu vlastnictví (prodej, dar)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/>
              <a:t>k hmotné rozmnoženině díla (např. kniha)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/>
              <a:t>k originálu (např. obraz)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en-US" sz="2400"/>
              <a:t>		=„distribuční právo“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Vyčerpání práva na rozšiřování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/>
              <a:t>Zánik výlučného práva autora ohledně dalšího prodeje konkrétní hmotné rozmnoženiny nebo originálu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/>
              <a:t>EU – unijní vyčerpání práva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en-US" sz="1600"/>
              <a:t>Zajišťování jednotné cenové politiky – autor nezabrání paralelnímu dovozu do země, ve která již udělil výhradní licenci určité osobě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Pronájem, půjčování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Dočasné užívací práva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Pronájem – za účelem hospodářského prospěchu-videopůjčovny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Půjčování – knihovny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Vystavování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Umožňuje veřejné shlédnutí</a:t>
            </a:r>
          </a:p>
        </p:txBody>
      </p:sp>
    </p:spTree>
    <p:extLst>
      <p:ext uri="{BB962C8B-B14F-4D97-AF65-F5344CB8AC3E}">
        <p14:creationId xmlns:p14="http://schemas.microsoft.com/office/powerpoint/2010/main" val="1860709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5F0474D8-F7BE-0C4F-B54A-027A17D80C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en-US" sz="4000" b="1" u="sng"/>
              <a:t>Šíření</a:t>
            </a:r>
            <a:r>
              <a:rPr lang="cs-CZ" altLang="en-US" sz="4000" b="1"/>
              <a:t> </a:t>
            </a:r>
            <a:r>
              <a:rPr lang="cs-CZ" altLang="en-US" sz="4000" u="sng"/>
              <a:t>nehmotné</a:t>
            </a:r>
            <a:r>
              <a:rPr lang="cs-CZ" altLang="en-US" sz="4000"/>
              <a:t> - sdělování díla veřejnosti 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0474634B-BD7E-E643-82FE-D0FAA4FD33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8" y="1773238"/>
            <a:ext cx="8229600" cy="48244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Zpřístupňování v čase a místa dle volby uživatele</a:t>
            </a:r>
            <a:r>
              <a:rPr lang="cs-CZ" altLang="en-US" sz="2000"/>
              <a:t>, „</a:t>
            </a:r>
            <a:r>
              <a:rPr lang="cs-CZ" altLang="en-US" sz="2000" u="sng"/>
              <a:t>vystavení“ na webu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Živé provozování</a:t>
            </a:r>
            <a:r>
              <a:rPr lang="cs-CZ" altLang="en-US" sz="2000"/>
              <a:t> a jeho přenos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Výlučné právo autora na divadelní a nedivadelní (koncerty) provozování jeho díla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Provozování ze záznamu</a:t>
            </a:r>
            <a:r>
              <a:rPr lang="cs-CZ" altLang="en-US" sz="2000"/>
              <a:t> a jeho přenos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Zpřístupnění díla ze záznamu (diskotéky, kina)</a:t>
            </a:r>
          </a:p>
          <a:p>
            <a:pPr eaLnBrk="1" hangingPunct="1">
              <a:lnSpc>
                <a:spcPct val="80000"/>
              </a:lnSpc>
            </a:pPr>
            <a:endParaRPr lang="cs-CZ" altLang="en-US" sz="2000" u="sng"/>
          </a:p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Vysílání</a:t>
            </a:r>
            <a:r>
              <a:rPr lang="cs-CZ" altLang="en-US" sz="2000"/>
              <a:t> rozhlasem nebo televizí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Přenos </a:t>
            </a:r>
            <a:r>
              <a:rPr lang="cs-CZ" altLang="en-US" sz="2000"/>
              <a:t>rozhlasového nebo televizního vysílání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jen pokud uskutečňuje jiná osoba než vysilatel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kabelové přenosy – společnosti zpřístupňují soubor vysílacích kanálů, musejí mít souhlas vysílatele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společné televizní antény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Provozování</a:t>
            </a:r>
            <a:r>
              <a:rPr lang="cs-CZ" altLang="en-US" sz="2000"/>
              <a:t> rozhlasového nebo televizního vysílání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„veřejné předvádění díla“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druhotné užití vysílání v restauracích, hotelích, dálkových autobusech</a:t>
            </a:r>
          </a:p>
        </p:txBody>
      </p:sp>
    </p:spTree>
    <p:extLst>
      <p:ext uri="{BB962C8B-B14F-4D97-AF65-F5344CB8AC3E}">
        <p14:creationId xmlns:p14="http://schemas.microsoft.com/office/powerpoint/2010/main" val="402183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E07FA6E-E366-1948-8BA9-22961B539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7350" y="260351"/>
            <a:ext cx="9010650" cy="57626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sz="3200" dirty="0"/>
              <a:t>P</a:t>
            </a:r>
            <a:r>
              <a:rPr lang="cs-CZ" sz="3600" dirty="0"/>
              <a:t>rávní úprava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0C0AC946-3D82-C743-B7B4-91E2CDCB36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1268413"/>
            <a:ext cx="8686800" cy="50419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en-US" sz="2000" b="1" dirty="0"/>
              <a:t>Definice:</a:t>
            </a:r>
            <a:r>
              <a:rPr lang="cs-CZ" altLang="en-US" sz="2000" dirty="0"/>
              <a:t>  Souhrn právních norem upravujících ochranu individuálního projevu myšlenky fyzických osob</a:t>
            </a:r>
            <a:endParaRPr lang="cs-CZ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en-US" sz="6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en-US" sz="2000" b="1" dirty="0"/>
              <a:t>zákon č. 121/2000 Sb., o právu autorském ve znění pozdějších předpisů (autorský zákon)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 dirty="0"/>
              <a:t>Odráží potřeby tržní dispozice s právy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 dirty="0"/>
              <a:t>Zahrnuje nové technické jevy</a:t>
            </a:r>
          </a:p>
          <a:p>
            <a:pPr lvl="2">
              <a:lnSpc>
                <a:spcPct val="80000"/>
              </a:lnSpc>
              <a:buFontTx/>
              <a:buChar char="-"/>
            </a:pPr>
            <a:r>
              <a:rPr lang="cs-CZ" altLang="en-US" sz="1400" dirty="0"/>
              <a:t>Do 90. let se zaměřovalo na analogovou formu užití </a:t>
            </a:r>
            <a:r>
              <a:rPr lang="cs-CZ" altLang="en-US" sz="1400" dirty="0" err="1"/>
              <a:t>aut.děl</a:t>
            </a:r>
            <a:r>
              <a:rPr lang="cs-CZ" altLang="en-US" sz="1400" dirty="0"/>
              <a:t> (magnetofonové pásky, VHS…)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 dirty="0"/>
              <a:t>Implementuje směrnice ES i mezinárodní smlouvy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 dirty="0"/>
              <a:t>Komplexnost: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Autorské právo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Práva související (umělecké výkony, televizní vysílání atd.)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Právo k obsahu databáze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Kolektivní správa autorských práv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u="sng" dirty="0"/>
              <a:t>Užití díla na internetu:  rozmnožení díla (§13), </a:t>
            </a:r>
            <a:r>
              <a:rPr lang="cs-CZ" altLang="en-US" sz="1600" u="sng" dirty="0" err="1"/>
              <a:t>slědování</a:t>
            </a:r>
            <a:r>
              <a:rPr lang="cs-CZ" altLang="en-US" sz="1600" u="sng" dirty="0"/>
              <a:t> díla veřejnosti (§ 18), volné užití díla (§30), licence pro dočasné rozmnoženiny (§ 38a)</a:t>
            </a:r>
            <a:endParaRPr lang="cs-CZ" altLang="en-US" sz="2000" u="sng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en-US" sz="2000" b="1" dirty="0"/>
              <a:t>Podpůrně: zákon č. 89/2012 Sb., občanský zákoník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smlouva o licenci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smlouva o dílo</a:t>
            </a:r>
          </a:p>
        </p:txBody>
      </p:sp>
    </p:spTree>
    <p:extLst>
      <p:ext uri="{BB962C8B-B14F-4D97-AF65-F5344CB8AC3E}">
        <p14:creationId xmlns:p14="http://schemas.microsoft.com/office/powerpoint/2010/main" val="190690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1F2FE49-E551-6D4B-B111-A121B2671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sz="4000"/>
              <a:t> </a:t>
            </a:r>
            <a:br>
              <a:rPr lang="cs-CZ" sz="4000"/>
            </a:br>
            <a:endParaRPr lang="cs-CZ" sz="400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CB190505-E2DC-514B-A628-76E0A43834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333376"/>
            <a:ext cx="8229600" cy="5903913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en-US" b="1" dirty="0"/>
              <a:t>Právní úprava mezinárodní</a:t>
            </a:r>
            <a:endParaRPr lang="cs-CZ" altLang="en-US" sz="1400" b="1" dirty="0"/>
          </a:p>
          <a:p>
            <a:pPr eaLnBrk="1" hangingPunct="1">
              <a:buFont typeface="Wingdings" pitchFamily="2" charset="2"/>
              <a:buNone/>
            </a:pPr>
            <a:endParaRPr lang="cs-CZ" altLang="en-US" dirty="0"/>
          </a:p>
          <a:p>
            <a:pPr eaLnBrk="1" hangingPunct="1">
              <a:buFontTx/>
              <a:buNone/>
            </a:pPr>
            <a:r>
              <a:rPr lang="cs-CZ" altLang="en-US" dirty="0"/>
              <a:t>   v oblasti mezinárodních smluv ucelenější než u průmyslových práv</a:t>
            </a:r>
          </a:p>
          <a:p>
            <a:pPr eaLnBrk="1" hangingPunct="1">
              <a:buFontTx/>
              <a:buNone/>
            </a:pPr>
            <a:endParaRPr lang="cs-CZ" altLang="en-US" sz="1000" dirty="0"/>
          </a:p>
          <a:p>
            <a:pPr eaLnBrk="1" hangingPunct="1">
              <a:buFontTx/>
              <a:buNone/>
            </a:pPr>
            <a:r>
              <a:rPr lang="cs-CZ" altLang="en-US" dirty="0"/>
              <a:t>   a) </a:t>
            </a:r>
            <a:r>
              <a:rPr lang="cs-CZ" altLang="en-US" b="1" dirty="0"/>
              <a:t>Bernská úmluva </a:t>
            </a:r>
            <a:r>
              <a:rPr lang="cs-CZ" altLang="en-US" dirty="0"/>
              <a:t>(1886)</a:t>
            </a:r>
            <a:endParaRPr lang="cs-CZ" altLang="en-US" sz="1000" dirty="0"/>
          </a:p>
          <a:p>
            <a:pPr eaLnBrk="1" hangingPunct="1">
              <a:buFontTx/>
              <a:buNone/>
            </a:pPr>
            <a:endParaRPr lang="cs-CZ" altLang="en-US" sz="1000" dirty="0"/>
          </a:p>
          <a:p>
            <a:pPr eaLnBrk="1" hangingPunct="1">
              <a:buFont typeface="Wingdings" pitchFamily="2" charset="2"/>
              <a:buNone/>
            </a:pPr>
            <a:r>
              <a:rPr lang="cs-CZ" altLang="en-US" dirty="0"/>
              <a:t>   b) Všeobecná úmluva o právu autorském  (</a:t>
            </a:r>
            <a:r>
              <a:rPr lang="cs-CZ" altLang="en-US" b="1" dirty="0"/>
              <a:t>Ženeva</a:t>
            </a:r>
            <a:r>
              <a:rPr lang="cs-CZ" altLang="en-US" dirty="0"/>
              <a:t>, 1955)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dirty="0"/>
              <a:t>		</a:t>
            </a:r>
            <a:r>
              <a:rPr lang="cs-CZ" altLang="en-US" sz="2400" dirty="0"/>
              <a:t>kompromis mezi angloamerickým právem </a:t>
            </a:r>
            <a:r>
              <a:rPr lang="cs-CZ" altLang="en-US" sz="2400" b="1" dirty="0"/>
              <a:t>X</a:t>
            </a:r>
            <a:r>
              <a:rPr lang="cs-CZ" altLang="en-US" sz="2400" dirty="0"/>
              <a:t> 	kontinentálním evropským způsobem ochrany)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sz="2400" dirty="0"/>
              <a:t> 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sz="2400" dirty="0"/>
              <a:t>	c) </a:t>
            </a:r>
            <a:r>
              <a:rPr lang="cs-CZ" altLang="en-US" sz="2600" dirty="0"/>
              <a:t>tzv. </a:t>
            </a:r>
            <a:r>
              <a:rPr lang="cs-CZ" altLang="en-US" sz="2600" b="1" dirty="0"/>
              <a:t>Internetové smlouvy </a:t>
            </a:r>
            <a:r>
              <a:rPr lang="cs-CZ" altLang="en-US" sz="2600" dirty="0"/>
              <a:t>(WIPO, 1996)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sz="2400" dirty="0"/>
              <a:t>		- Smlouva WIPO o právu autorském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sz="2400" dirty="0"/>
              <a:t>		- Smlouva WIPO o výkon umělců a zvukových záznamech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8026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1E819693-2084-9F45-B341-5A267D686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4063" y="142875"/>
            <a:ext cx="8229600" cy="928688"/>
          </a:xfrm>
        </p:spPr>
        <p:txBody>
          <a:bodyPr/>
          <a:lstStyle/>
          <a:p>
            <a:pPr eaLnBrk="1" hangingPunct="1"/>
            <a:r>
              <a:rPr lang="cs-CZ" altLang="en-US" sz="4000"/>
              <a:t>Předmět ochrany – </a:t>
            </a:r>
            <a:r>
              <a:rPr lang="cs-CZ" altLang="en-US" sz="4000" b="1" u="sng"/>
              <a:t>Autorské dílo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D20C5152-15F1-C744-91CA-C6E4F08396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95500" y="1143001"/>
            <a:ext cx="8229600" cy="5572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en-US" sz="1600" u="sng"/>
              <a:t>§2 AutZ:</a:t>
            </a:r>
            <a:r>
              <a:rPr lang="cs-CZ" altLang="en-US" sz="1600" i="1"/>
              <a:t> Předmětem práva autorského je  </a:t>
            </a:r>
            <a:r>
              <a:rPr lang="cs-CZ" altLang="en-US" sz="1600" b="1" i="1"/>
              <a:t>1) </a:t>
            </a:r>
            <a:r>
              <a:rPr lang="cs-CZ" altLang="en-US" sz="1600" i="1"/>
              <a:t>dílo literární a jiné dílo umělecké a dílo vědecké, které je </a:t>
            </a:r>
            <a:r>
              <a:rPr lang="cs-CZ" altLang="en-US" sz="1600" b="1" i="1"/>
              <a:t>2) </a:t>
            </a:r>
            <a:r>
              <a:rPr lang="cs-CZ" altLang="en-US" sz="1600" i="1"/>
              <a:t>jedinečným výsledkem tvůrčí činnosti autora a </a:t>
            </a:r>
            <a:r>
              <a:rPr lang="cs-CZ" altLang="en-US" sz="1600" b="1" i="1"/>
              <a:t>3)</a:t>
            </a:r>
            <a:r>
              <a:rPr lang="cs-CZ" altLang="en-US" sz="1600" i="1"/>
              <a:t> je vyjádřeno v jakékoli objektivně vnímatelné podobě včetně podoby elektronické, </a:t>
            </a:r>
            <a:r>
              <a:rPr lang="cs-CZ" altLang="en-US" sz="1600" b="1" i="1"/>
              <a:t>4)</a:t>
            </a:r>
            <a:r>
              <a:rPr lang="cs-CZ" altLang="en-US" sz="1600" i="1"/>
              <a:t> trvale nebo dočasně, </a:t>
            </a:r>
            <a:r>
              <a:rPr lang="cs-CZ" altLang="en-US" sz="1600" b="1" i="1"/>
              <a:t>5)</a:t>
            </a:r>
            <a:r>
              <a:rPr lang="cs-CZ" altLang="en-US" sz="1600" i="1"/>
              <a:t> bez ohledu na jeho rozsah, účel nebo význam (dále jen „dílo“)</a:t>
            </a:r>
            <a:r>
              <a:rPr lang="cs-CZ" altLang="en-US" sz="160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en-US" sz="2000" u="sng"/>
              <a:t>Podmínkou právní ochrany díla je naplnění řady kritérií: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dílo literární a jiné dílo umělecké a dílo vědecké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Různé způsoby tvorby: Umělecká fantazie, vědecká analýza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jedinečný výsledek tvůrčí činnosti autora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Jedinečný: statisticky nepravděpodobné, že stejné dílo vytvoří víc osob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Výsledek tvůrčí činnosti – nejde o rutinní postupy (např. strojový překlad z cizího jazyka)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vyjádření v objektivně vnímatelné podobě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Nejde o myšlenku v hlavě tvůrce, musí být vyjádřena ( i když obtížněji srozumitelná, např. strojový kód počítačového programu)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Podoba: 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en-US" sz="1400"/>
              <a:t>hmotná (papírový dokument, obraz, socha, disketa)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en-US" sz="1400"/>
              <a:t>nehmotná – elektronická (v počítačové paměti, v počítačové síti)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trvale nebo dočasně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I krátkodobé vyjádření – např. operační paměť počítače, improvizace hudební skladby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bez ohledu na rozsah, účel nebo význam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reklamních slogany, návody atd.</a:t>
            </a:r>
          </a:p>
        </p:txBody>
      </p:sp>
    </p:spTree>
    <p:extLst>
      <p:ext uri="{BB962C8B-B14F-4D97-AF65-F5344CB8AC3E}">
        <p14:creationId xmlns:p14="http://schemas.microsoft.com/office/powerpoint/2010/main" val="293849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E2A9C639-43D3-6742-8D2D-595A9011F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1"/>
            <a:ext cx="8229600" cy="720725"/>
          </a:xfrm>
        </p:spPr>
        <p:txBody>
          <a:bodyPr/>
          <a:lstStyle/>
          <a:p>
            <a:pPr eaLnBrk="1" hangingPunct="1"/>
            <a:r>
              <a:rPr lang="cs-CZ" altLang="en-US" sz="4000"/>
              <a:t> 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6790C730-9B7A-2548-B307-96BBC00C2B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1" y="333376"/>
            <a:ext cx="8964613" cy="652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en-US" sz="2400" b="1" u="sng"/>
          </a:p>
          <a:p>
            <a:pPr eaLnBrk="1" hangingPunct="1">
              <a:lnSpc>
                <a:spcPct val="80000"/>
              </a:lnSpc>
            </a:pPr>
            <a:r>
              <a:rPr lang="cs-CZ" altLang="en-US" sz="2400" b="1" u="sng"/>
              <a:t>Díla fiktivní </a:t>
            </a:r>
            <a:r>
              <a:rPr lang="cs-CZ" altLang="en-US" sz="2400" u="sng"/>
              <a:t>– jsou chráněná AutZ!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Produkt vytvořený autorem, avšak </a:t>
            </a:r>
            <a:r>
              <a:rPr lang="cs-CZ" altLang="en-US" sz="2000" b="1"/>
              <a:t>nesplňující znak jedinečnosti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/>
              <a:t>Počítačový program, struktura databáze a fotografie</a:t>
            </a:r>
          </a:p>
          <a:p>
            <a:pPr lvl="1" eaLnBrk="1" hangingPunct="1">
              <a:lnSpc>
                <a:spcPct val="80000"/>
              </a:lnSpc>
            </a:pPr>
            <a:endParaRPr lang="cs-CZ" altLang="en-US" sz="2000"/>
          </a:p>
          <a:p>
            <a:pPr eaLnBrk="1" hangingPunct="1">
              <a:lnSpc>
                <a:spcPct val="80000"/>
              </a:lnSpc>
            </a:pPr>
            <a:r>
              <a:rPr lang="cs-CZ" altLang="en-US" sz="2400"/>
              <a:t>Právo autorské se vztahuje na </a:t>
            </a:r>
            <a:r>
              <a:rPr lang="cs-CZ" altLang="en-US" sz="2400" u="sng"/>
              <a:t>dílo </a:t>
            </a:r>
            <a:r>
              <a:rPr lang="cs-CZ" altLang="en-US" sz="2400" b="1" u="sng"/>
              <a:t>dokončené</a:t>
            </a:r>
            <a:r>
              <a:rPr lang="cs-CZ" altLang="en-US" sz="2400"/>
              <a:t>, i jeho jednotlivé </a:t>
            </a:r>
            <a:r>
              <a:rPr lang="cs-CZ" altLang="en-US" sz="2400" b="1" u="sng"/>
              <a:t>vývojové fáze</a:t>
            </a:r>
            <a:r>
              <a:rPr lang="cs-CZ" altLang="en-US" sz="2400" u="sng"/>
              <a:t> </a:t>
            </a:r>
            <a:r>
              <a:rPr lang="cs-CZ" altLang="en-US" sz="2400"/>
              <a:t>(např. kopie nedokončeného filmu),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včetně názvu a jmen postav, struktury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Babička – druhové slovo X Spejbl a Hurvínek – ochrana AutZ</a:t>
            </a:r>
          </a:p>
          <a:p>
            <a:pPr lvl="1" eaLnBrk="1" hangingPunct="1">
              <a:lnSpc>
                <a:spcPct val="80000"/>
              </a:lnSpc>
            </a:pPr>
            <a:endParaRPr lang="cs-CZ" altLang="en-US" sz="2000"/>
          </a:p>
          <a:p>
            <a:pPr eaLnBrk="1" hangingPunct="1">
              <a:lnSpc>
                <a:spcPct val="80000"/>
              </a:lnSpc>
            </a:pPr>
            <a:r>
              <a:rPr lang="cs-CZ" altLang="en-US" sz="2400"/>
              <a:t>Předmětem práva autorského je také </a:t>
            </a:r>
            <a:r>
              <a:rPr lang="cs-CZ" altLang="en-US" sz="2400" b="1"/>
              <a:t>dílo vzniklé tvůrčím zpracováním díla jiného</a:t>
            </a:r>
            <a:r>
              <a:rPr lang="cs-CZ" altLang="en-US" sz="2400"/>
              <a:t>, včetně </a:t>
            </a:r>
            <a:r>
              <a:rPr lang="cs-CZ" altLang="en-US" sz="2400" u="sng"/>
              <a:t>překladu</a:t>
            </a:r>
            <a:r>
              <a:rPr lang="cs-CZ" altLang="en-US" sz="2400"/>
              <a:t> díla do jiného jazyka.</a:t>
            </a:r>
          </a:p>
          <a:p>
            <a:pPr eaLnBrk="1" hangingPunct="1">
              <a:lnSpc>
                <a:spcPct val="80000"/>
              </a:lnSpc>
            </a:pPr>
            <a:endParaRPr lang="cs-CZ" altLang="en-US" sz="2400"/>
          </a:p>
          <a:p>
            <a:pPr eaLnBrk="1" hangingPunct="1">
              <a:lnSpc>
                <a:spcPct val="80000"/>
              </a:lnSpc>
            </a:pPr>
            <a:r>
              <a:rPr lang="cs-CZ" altLang="en-US" sz="2400" u="sng"/>
              <a:t>Dílem podle AutZ </a:t>
            </a:r>
            <a:r>
              <a:rPr lang="cs-CZ" altLang="en-US" sz="2400" b="1" u="sng"/>
              <a:t>není</a:t>
            </a:r>
            <a:r>
              <a:rPr lang="cs-CZ" altLang="en-US" sz="2400" u="sng"/>
              <a:t> zejména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u="sng"/>
              <a:t>námět</a:t>
            </a:r>
            <a:r>
              <a:rPr lang="cs-CZ" altLang="en-US" sz="2000"/>
              <a:t> díla sám o sobě, </a:t>
            </a:r>
            <a:r>
              <a:rPr lang="cs-CZ" altLang="en-US" sz="2000" u="sng"/>
              <a:t>běžné údaje </a:t>
            </a:r>
            <a:r>
              <a:rPr lang="cs-CZ" altLang="en-US" sz="2000"/>
              <a:t>(denní zpráva nebo jiný údaj sám o sobě), </a:t>
            </a:r>
            <a:r>
              <a:rPr lang="cs-CZ" altLang="en-US" sz="2000" u="sng"/>
              <a:t>myšlenka</a:t>
            </a:r>
            <a:r>
              <a:rPr lang="cs-CZ" altLang="en-US" sz="2000"/>
              <a:t>, </a:t>
            </a:r>
            <a:r>
              <a:rPr lang="cs-CZ" altLang="en-US" sz="2000" u="sng"/>
              <a:t>postup</a:t>
            </a:r>
            <a:r>
              <a:rPr lang="cs-CZ" altLang="en-US" sz="2000"/>
              <a:t>, </a:t>
            </a:r>
            <a:r>
              <a:rPr lang="cs-CZ" altLang="en-US" sz="2000" u="sng"/>
              <a:t>princip</a:t>
            </a:r>
            <a:r>
              <a:rPr lang="cs-CZ" altLang="en-US" sz="2000"/>
              <a:t>, </a:t>
            </a:r>
            <a:r>
              <a:rPr lang="cs-CZ" altLang="en-US" sz="2000" u="sng"/>
              <a:t>metoda</a:t>
            </a:r>
            <a:r>
              <a:rPr lang="cs-CZ" altLang="en-US" sz="2000"/>
              <a:t>, </a:t>
            </a:r>
            <a:r>
              <a:rPr lang="cs-CZ" altLang="en-US" sz="2000" u="sng"/>
              <a:t>objev</a:t>
            </a:r>
            <a:r>
              <a:rPr lang="cs-CZ" altLang="en-US" sz="2000"/>
              <a:t>, vědecká </a:t>
            </a:r>
            <a:r>
              <a:rPr lang="cs-CZ" altLang="en-US" sz="2000" u="sng"/>
              <a:t>teorie</a:t>
            </a:r>
            <a:r>
              <a:rPr lang="cs-CZ" altLang="en-US" sz="2000"/>
              <a:t>, matematický a obdobný </a:t>
            </a:r>
            <a:r>
              <a:rPr lang="cs-CZ" altLang="en-US" sz="2000" u="sng"/>
              <a:t>vzorec</a:t>
            </a:r>
            <a:r>
              <a:rPr lang="cs-CZ" altLang="en-US" sz="2000"/>
              <a:t>, statistický </a:t>
            </a:r>
            <a:r>
              <a:rPr lang="cs-CZ" altLang="en-US" sz="2000" u="sng"/>
              <a:t>graf</a:t>
            </a:r>
            <a:r>
              <a:rPr lang="cs-CZ" altLang="en-US" sz="2000"/>
              <a:t> a podobný předmět</a:t>
            </a:r>
          </a:p>
        </p:txBody>
      </p:sp>
    </p:spTree>
    <p:extLst>
      <p:ext uri="{BB962C8B-B14F-4D97-AF65-F5344CB8AC3E}">
        <p14:creationId xmlns:p14="http://schemas.microsoft.com/office/powerpoint/2010/main" val="799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E104E91-5D32-4F4B-B392-CC15A7B9E0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sz="4000" dirty="0"/>
              <a:t>Výjimky z ochrany </a:t>
            </a:r>
            <a:r>
              <a:rPr lang="cs-CZ" sz="4000" dirty="0" err="1"/>
              <a:t>AutZ</a:t>
            </a:r>
            <a:r>
              <a:rPr lang="cs-CZ" sz="4000" dirty="0"/>
              <a:t> ve veřejném zájmu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8652A524-5D8A-AC41-A1E5-B827EC1E26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en-US"/>
              <a:t>Znaky autorské díla splňují, ale nejsou chráněny AutZ</a:t>
            </a:r>
          </a:p>
          <a:p>
            <a:pPr lvl="1" eaLnBrk="1" hangingPunct="1">
              <a:buFontTx/>
              <a:buChar char="-"/>
            </a:pPr>
            <a:r>
              <a:rPr lang="cs-CZ" altLang="en-US" b="1" u="sng"/>
              <a:t>úřední dílo</a:t>
            </a:r>
          </a:p>
          <a:p>
            <a:pPr lvl="3" eaLnBrk="1" hangingPunct="1">
              <a:buFontTx/>
              <a:buChar char="-"/>
            </a:pPr>
            <a:r>
              <a:rPr lang="cs-CZ" altLang="en-US"/>
              <a:t>Právní předpis, rozhodnutí, veř. rejstřík, sbírka listin, městský znak, vlajka</a:t>
            </a:r>
          </a:p>
          <a:p>
            <a:pPr lvl="1" eaLnBrk="1" hangingPunct="1">
              <a:buFontTx/>
              <a:buChar char="-"/>
            </a:pPr>
            <a:r>
              <a:rPr lang="cs-CZ" altLang="en-US" b="1" u="sng"/>
              <a:t>výtvory tradiční lidové kultury </a:t>
            </a:r>
            <a:r>
              <a:rPr lang="cs-CZ" altLang="en-US"/>
              <a:t>-  není známo pravé jméno autora</a:t>
            </a:r>
          </a:p>
          <a:p>
            <a:pPr eaLnBrk="1" hangingPunct="1">
              <a:buFontTx/>
              <a:buChar char="-"/>
            </a:pP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7431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B90145B5-FB21-A448-9D78-4962DE9EA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4000"/>
              <a:t>Autor 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1F173557-5E8B-D247-9554-1288DE8950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412876"/>
            <a:ext cx="8229600" cy="46831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en-US" sz="900" b="1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en-US" sz="2400" b="1" u="sng"/>
              <a:t>fyzická osoba</a:t>
            </a:r>
            <a:r>
              <a:rPr lang="cs-CZ" altLang="en-US" sz="2400"/>
              <a:t>, která dílo vytvořila a je způsobilá k právům a povinnostem</a:t>
            </a:r>
          </a:p>
          <a:p>
            <a:pPr lvl="2" eaLnBrk="1" hangingPunct="1">
              <a:lnSpc>
                <a:spcPct val="90000"/>
              </a:lnSpc>
              <a:buFontTx/>
              <a:buChar char="-"/>
            </a:pPr>
            <a:r>
              <a:rPr lang="cs-CZ" altLang="en-US" sz="1800"/>
              <a:t>I když dílo vytvořeno např. počítačovým programem – autorem je </a:t>
            </a:r>
            <a:r>
              <a:rPr lang="cs-CZ" altLang="en-US" sz="1800" u="sng"/>
              <a:t>uživatel</a:t>
            </a:r>
            <a:r>
              <a:rPr lang="cs-CZ" altLang="en-US" sz="1800"/>
              <a:t> počítačového programu (např. grafické aplikace)</a:t>
            </a:r>
          </a:p>
          <a:p>
            <a:pPr lvl="3" eaLnBrk="1" hangingPunct="1">
              <a:lnSpc>
                <a:spcPct val="90000"/>
              </a:lnSpc>
              <a:buFontTx/>
              <a:buChar char="-"/>
            </a:pPr>
            <a:r>
              <a:rPr lang="cs-CZ" altLang="en-US" sz="1600"/>
              <a:t>Pokud jde o rutinní práci (např. strojový překlad) nejde o aut.dílo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en-US" sz="1800"/>
              <a:t>X Computer generated works (v některých právních řádech)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en-US" sz="240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en-US" sz="2400" b="1" u="sng"/>
              <a:t>nemůže</a:t>
            </a:r>
            <a:r>
              <a:rPr lang="cs-CZ" altLang="en-US" sz="2400" u="sng"/>
              <a:t> </a:t>
            </a:r>
            <a:r>
              <a:rPr lang="cs-CZ" altLang="en-US" sz="2400" b="1" u="sng"/>
              <a:t>být osoba právnická</a:t>
            </a:r>
            <a:r>
              <a:rPr lang="cs-CZ" altLang="en-US" sz="2400"/>
              <a:t>, může však získat oprávnění k využívání díla (získat tzv. majetková práva autorská)</a:t>
            </a:r>
          </a:p>
        </p:txBody>
      </p:sp>
    </p:spTree>
    <p:extLst>
      <p:ext uri="{BB962C8B-B14F-4D97-AF65-F5344CB8AC3E}">
        <p14:creationId xmlns:p14="http://schemas.microsoft.com/office/powerpoint/2010/main" val="4029945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6EF471AE-3A8F-4446-9565-137AB0FF3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Zákonná domněnka 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0B0AC0CC-6800-A548-AAAB-5AE76F08AA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altLang="en-US"/>
              <a:t>§</a:t>
            </a:r>
            <a:r>
              <a:rPr lang="cs-CZ" altLang="en-US"/>
              <a:t> 6 AutZ tzv. </a:t>
            </a:r>
            <a:r>
              <a:rPr lang="cs-CZ" altLang="en-US" b="1" u="sng"/>
              <a:t>právní domněnka autorství</a:t>
            </a:r>
            <a:r>
              <a:rPr lang="cs-CZ" altLang="en-US"/>
              <a:t>:</a:t>
            </a:r>
          </a:p>
          <a:p>
            <a:pPr marL="609600" indent="-609600">
              <a:buNone/>
            </a:pPr>
            <a:r>
              <a:rPr lang="cs-CZ" altLang="en-US" i="1"/>
              <a:t>     autorem díla je fyzická osoba, jejíž pravé jméno je </a:t>
            </a:r>
            <a:r>
              <a:rPr lang="cs-CZ" altLang="en-US" b="1" i="1"/>
              <a:t>uvedeno na díle </a:t>
            </a:r>
            <a:r>
              <a:rPr lang="cs-CZ" altLang="en-US" i="1"/>
              <a:t>nebo je u díla uvedeno v rejstříku předmětů ochrany vedeném příslušným kolektivním správcem</a:t>
            </a:r>
            <a:r>
              <a:rPr lang="en-US" altLang="en-US" i="1"/>
              <a:t>; </a:t>
            </a:r>
            <a:endParaRPr lang="cs-CZ" altLang="en-US" i="1"/>
          </a:p>
          <a:p>
            <a:pPr marL="609600" indent="-609600">
              <a:buNone/>
            </a:pPr>
            <a:endParaRPr lang="cs-CZ" altLang="en-US"/>
          </a:p>
          <a:p>
            <a:pPr lvl="1" eaLnBrk="1" hangingPunct="1">
              <a:buFontTx/>
              <a:buChar char="•"/>
            </a:pPr>
            <a:r>
              <a:rPr lang="cs-CZ" altLang="en-US" b="1"/>
              <a:t>domněnka je vyvratitelná</a:t>
            </a:r>
            <a:r>
              <a:rPr lang="cs-CZ" altLang="en-US"/>
              <a:t>, tj. důkaz opaku: skutečným autorem</a:t>
            </a:r>
            <a:endParaRPr lang="en-US" altLang="en-US"/>
          </a:p>
          <a:p>
            <a:pPr marL="609600" indent="-609600">
              <a:buNone/>
            </a:pP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5148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E5E44948-296B-EE4D-B125-2D5C0B1514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Vznik práva autorského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78C75963-DBC8-3347-A44A-2A4E4308B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b="1"/>
              <a:t>Neformální</a:t>
            </a:r>
            <a:r>
              <a:rPr lang="cs-CZ" altLang="en-US"/>
              <a:t> vznik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Právo autorské (osobnostní i majetkové) k dílu </a:t>
            </a:r>
            <a:r>
              <a:rPr lang="cs-CZ" altLang="en-US" u="sng"/>
              <a:t>vzniká okamžikem, kdy je dílo vyjádřeno </a:t>
            </a:r>
            <a:r>
              <a:rPr lang="cs-CZ" altLang="en-US"/>
              <a:t>v jakékoliv </a:t>
            </a:r>
            <a:r>
              <a:rPr lang="cs-CZ" altLang="en-US" u="sng"/>
              <a:t>objektivně vnímatelné podobě</a:t>
            </a:r>
            <a:r>
              <a:rPr lang="cs-CZ" altLang="en-US"/>
              <a:t>.</a:t>
            </a:r>
          </a:p>
          <a:p>
            <a:pPr eaLnBrk="1" hangingPunct="1">
              <a:lnSpc>
                <a:spcPct val="90000"/>
              </a:lnSpc>
            </a:pPr>
            <a:endParaRPr lang="cs-CZ" altLang="en-US"/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Žádná registrace – </a:t>
            </a:r>
            <a:r>
              <a:rPr lang="cs-CZ" altLang="en-US" u="sng"/>
              <a:t>problémy s dokazováním </a:t>
            </a:r>
            <a:r>
              <a:rPr lang="cs-CZ" altLang="en-US"/>
              <a:t>(notářská úschova, výpověď svědků, zaslání doporučeného dopisu sobě, zaslání el. záznamu soukromoprávní osobě)</a:t>
            </a:r>
          </a:p>
        </p:txBody>
      </p:sp>
    </p:spTree>
    <p:extLst>
      <p:ext uri="{BB962C8B-B14F-4D97-AF65-F5344CB8AC3E}">
        <p14:creationId xmlns:p14="http://schemas.microsoft.com/office/powerpoint/2010/main" val="6935928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1231</Words>
  <Application>Microsoft Macintosh PowerPoint</Application>
  <PresentationFormat>Širokoúhlá obrazovka</PresentationFormat>
  <Paragraphs>181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Motiv Office</vt:lpstr>
      <vt:lpstr>Internetové právo</vt:lpstr>
      <vt:lpstr>Právní úprava</vt:lpstr>
      <vt:lpstr>  </vt:lpstr>
      <vt:lpstr>Předmět ochrany – Autorské dílo</vt:lpstr>
      <vt:lpstr> </vt:lpstr>
      <vt:lpstr>Výjimky z ochrany AutZ ve veřejném zájmu</vt:lpstr>
      <vt:lpstr>Autor </vt:lpstr>
      <vt:lpstr>Zákonná domněnka </vt:lpstr>
      <vt:lpstr>Vznik práva autorského</vt:lpstr>
      <vt:lpstr>Registrační princip   ©</vt:lpstr>
      <vt:lpstr>Osobnostní práva </vt:lpstr>
      <vt:lpstr>Druhy osobnostních práv </vt:lpstr>
      <vt:lpstr> Majetková práva</vt:lpstr>
      <vt:lpstr>Základní majetkové právo –  dílo užít</vt:lpstr>
      <vt:lpstr>Rozmnožování díla</vt:lpstr>
      <vt:lpstr>Šíření prostřednictvím hmotných rozmnoženin </vt:lpstr>
      <vt:lpstr>Šíření nehmotné - sdělování díla veřejnosti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Internetové právo</dc:title>
  <dc:creator>Tomáš Gongol</dc:creator>
  <cp:lastModifiedBy>Tomáš Gongol</cp:lastModifiedBy>
  <cp:revision>9</cp:revision>
  <dcterms:created xsi:type="dcterms:W3CDTF">2018-10-17T17:08:27Z</dcterms:created>
  <dcterms:modified xsi:type="dcterms:W3CDTF">2018-10-31T16:17:47Z</dcterms:modified>
</cp:coreProperties>
</file>