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54" r:id="rId1"/>
  </p:sldMasterIdLst>
  <p:notesMasterIdLst>
    <p:notesMasterId r:id="rId26"/>
  </p:notesMasterIdLst>
  <p:sldIdLst>
    <p:sldId id="305" r:id="rId2"/>
    <p:sldId id="306" r:id="rId3"/>
    <p:sldId id="307" r:id="rId4"/>
    <p:sldId id="309" r:id="rId5"/>
    <p:sldId id="308" r:id="rId6"/>
    <p:sldId id="310"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26" r:id="rId23"/>
    <p:sldId id="327" r:id="rId24"/>
    <p:sldId id="328" r:id="rId2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53"/>
    <p:restoredTop sz="94724"/>
  </p:normalViewPr>
  <p:slideViewPr>
    <p:cSldViewPr snapToGrid="0" snapToObjects="1">
      <p:cViewPr varScale="1">
        <p:scale>
          <a:sx n="104" d="100"/>
          <a:sy n="104" d="100"/>
        </p:scale>
        <p:origin x="216" y="2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áš Gongol" userId="6004f809-8ea5-41b2-b378-ad4f0af6f059" providerId="ADAL" clId="{BC139861-9389-B94A-B98E-1CC81479E1A2}"/>
    <pc:docChg chg="modSld modShowInfo">
      <pc:chgData name="Tomáš Gongol" userId="6004f809-8ea5-41b2-b378-ad4f0af6f059" providerId="ADAL" clId="{BC139861-9389-B94A-B98E-1CC81479E1A2}" dt="2020-12-03T07:09:16.741" v="1" actId="2744"/>
      <pc:docMkLst>
        <pc:docMk/>
      </pc:docMkLst>
      <pc:sldChg chg="modSp mod">
        <pc:chgData name="Tomáš Gongol" userId="6004f809-8ea5-41b2-b378-ad4f0af6f059" providerId="ADAL" clId="{BC139861-9389-B94A-B98E-1CC81479E1A2}" dt="2020-12-03T06:57:40.938" v="0" actId="20577"/>
        <pc:sldMkLst>
          <pc:docMk/>
          <pc:sldMk cId="4268209095" sldId="312"/>
        </pc:sldMkLst>
        <pc:spChg chg="mod">
          <ac:chgData name="Tomáš Gongol" userId="6004f809-8ea5-41b2-b378-ad4f0af6f059" providerId="ADAL" clId="{BC139861-9389-B94A-B98E-1CC81479E1A2}" dt="2020-12-03T06:57:40.938" v="0" actId="20577"/>
          <ac:spMkLst>
            <pc:docMk/>
            <pc:sldMk cId="4268209095" sldId="312"/>
            <ac:spMk id="3" creationId="{69D22349-275D-A54E-90A4-F6E4335A811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FEBBC4-A3CC-184C-90DD-BAB2D5A84757}" type="doc">
      <dgm:prSet loTypeId="urn:microsoft.com/office/officeart/2005/8/layout/process1" loCatId="" qsTypeId="urn:microsoft.com/office/officeart/2005/8/quickstyle/simple1" qsCatId="simple" csTypeId="urn:microsoft.com/office/officeart/2005/8/colors/accent1_2" csCatId="accent1" phldr="1"/>
      <dgm:spPr/>
    </dgm:pt>
    <dgm:pt modelId="{63E7226D-98C9-2146-A84D-1DF5CF687472}">
      <dgm:prSet phldrT="[Text]"/>
      <dgm:spPr/>
      <dgm:t>
        <a:bodyPr/>
        <a:lstStyle/>
        <a:p>
          <a:r>
            <a:rPr lang="cs-CZ" dirty="0"/>
            <a:t>Nabídka zaslaná emailem (=návrh na uzavření smlouvy)</a:t>
          </a:r>
        </a:p>
      </dgm:t>
    </dgm:pt>
    <dgm:pt modelId="{AEA588C5-05A9-4B4B-AEF7-0CDBC491612C}" type="parTrans" cxnId="{FD8CE5A8-D917-CD41-93A4-343C52187177}">
      <dgm:prSet/>
      <dgm:spPr/>
      <dgm:t>
        <a:bodyPr/>
        <a:lstStyle/>
        <a:p>
          <a:endParaRPr lang="cs-CZ"/>
        </a:p>
      </dgm:t>
    </dgm:pt>
    <dgm:pt modelId="{85698A7C-0D59-F549-A929-F35FA2C07544}" type="sibTrans" cxnId="{FD8CE5A8-D917-CD41-93A4-343C52187177}">
      <dgm:prSet/>
      <dgm:spPr/>
      <dgm:t>
        <a:bodyPr/>
        <a:lstStyle/>
        <a:p>
          <a:endParaRPr lang="cs-CZ"/>
        </a:p>
      </dgm:t>
    </dgm:pt>
    <dgm:pt modelId="{3FB95FFF-C99B-6646-B8B0-90AF2D4708D9}">
      <dgm:prSet phldrT="[Text]"/>
      <dgm:spPr/>
      <dgm:t>
        <a:bodyPr/>
        <a:lstStyle/>
        <a:p>
          <a:r>
            <a:rPr lang="cs-CZ" dirty="0"/>
            <a:t>Odeslání akceptace nabídky emailem adresátem nabídky</a:t>
          </a:r>
        </a:p>
      </dgm:t>
    </dgm:pt>
    <dgm:pt modelId="{86151215-C454-9246-912F-FC8D154209DF}" type="parTrans" cxnId="{113B64AF-05BD-FD49-8B72-8FE0A9DCAB0A}">
      <dgm:prSet/>
      <dgm:spPr/>
      <dgm:t>
        <a:bodyPr/>
        <a:lstStyle/>
        <a:p>
          <a:endParaRPr lang="cs-CZ"/>
        </a:p>
      </dgm:t>
    </dgm:pt>
    <dgm:pt modelId="{D7FF2D01-81B2-7847-AF71-41DA9EB78A99}" type="sibTrans" cxnId="{113B64AF-05BD-FD49-8B72-8FE0A9DCAB0A}">
      <dgm:prSet/>
      <dgm:spPr/>
      <dgm:t>
        <a:bodyPr/>
        <a:lstStyle/>
        <a:p>
          <a:endParaRPr lang="cs-CZ"/>
        </a:p>
      </dgm:t>
    </dgm:pt>
    <dgm:pt modelId="{E9F65B11-3CA5-8042-B257-E43D69DF5559}">
      <dgm:prSet phldrT="[Text]"/>
      <dgm:spPr/>
      <dgm:t>
        <a:bodyPr/>
        <a:lstStyle/>
        <a:p>
          <a:r>
            <a:rPr lang="cs-CZ" dirty="0"/>
            <a:t>Smlouva je uzavřena okamžikem, kdy navrhovateli dojde email s akceptací nabídky</a:t>
          </a:r>
        </a:p>
      </dgm:t>
    </dgm:pt>
    <dgm:pt modelId="{241E081E-A8E9-704C-BAE7-78B3C8E7E929}" type="parTrans" cxnId="{781F555A-6CCD-1847-9310-F5C30BA2D819}">
      <dgm:prSet/>
      <dgm:spPr/>
      <dgm:t>
        <a:bodyPr/>
        <a:lstStyle/>
        <a:p>
          <a:endParaRPr lang="cs-CZ"/>
        </a:p>
      </dgm:t>
    </dgm:pt>
    <dgm:pt modelId="{9A128EC5-0BB6-B14D-950E-CCE16B8E4753}" type="sibTrans" cxnId="{781F555A-6CCD-1847-9310-F5C30BA2D819}">
      <dgm:prSet/>
      <dgm:spPr/>
      <dgm:t>
        <a:bodyPr/>
        <a:lstStyle/>
        <a:p>
          <a:endParaRPr lang="cs-CZ"/>
        </a:p>
      </dgm:t>
    </dgm:pt>
    <dgm:pt modelId="{63E45E67-C07D-D845-9E89-CF22B85DE716}" type="pres">
      <dgm:prSet presAssocID="{DFFEBBC4-A3CC-184C-90DD-BAB2D5A84757}" presName="Name0" presStyleCnt="0">
        <dgm:presLayoutVars>
          <dgm:dir/>
          <dgm:resizeHandles val="exact"/>
        </dgm:presLayoutVars>
      </dgm:prSet>
      <dgm:spPr/>
    </dgm:pt>
    <dgm:pt modelId="{9DED8533-E895-5F47-9DFE-EEB746556F80}" type="pres">
      <dgm:prSet presAssocID="{63E7226D-98C9-2146-A84D-1DF5CF687472}" presName="node" presStyleLbl="node1" presStyleIdx="0" presStyleCnt="3">
        <dgm:presLayoutVars>
          <dgm:bulletEnabled val="1"/>
        </dgm:presLayoutVars>
      </dgm:prSet>
      <dgm:spPr/>
    </dgm:pt>
    <dgm:pt modelId="{07A403B6-AF27-7945-9B59-8760E8E4E36F}" type="pres">
      <dgm:prSet presAssocID="{85698A7C-0D59-F549-A929-F35FA2C07544}" presName="sibTrans" presStyleLbl="sibTrans2D1" presStyleIdx="0" presStyleCnt="2"/>
      <dgm:spPr/>
    </dgm:pt>
    <dgm:pt modelId="{0F3B0D11-59A4-EB42-94AF-9E606DBE9028}" type="pres">
      <dgm:prSet presAssocID="{85698A7C-0D59-F549-A929-F35FA2C07544}" presName="connectorText" presStyleLbl="sibTrans2D1" presStyleIdx="0" presStyleCnt="2"/>
      <dgm:spPr/>
    </dgm:pt>
    <dgm:pt modelId="{7830C513-FF5C-F84C-95BC-596D3E375C25}" type="pres">
      <dgm:prSet presAssocID="{3FB95FFF-C99B-6646-B8B0-90AF2D4708D9}" presName="node" presStyleLbl="node1" presStyleIdx="1" presStyleCnt="3">
        <dgm:presLayoutVars>
          <dgm:bulletEnabled val="1"/>
        </dgm:presLayoutVars>
      </dgm:prSet>
      <dgm:spPr/>
    </dgm:pt>
    <dgm:pt modelId="{2FA23483-7E99-224B-BEDB-0916E1C3BDF7}" type="pres">
      <dgm:prSet presAssocID="{D7FF2D01-81B2-7847-AF71-41DA9EB78A99}" presName="sibTrans" presStyleLbl="sibTrans2D1" presStyleIdx="1" presStyleCnt="2"/>
      <dgm:spPr/>
    </dgm:pt>
    <dgm:pt modelId="{D23099DD-D403-0949-A0A4-BD10079E6726}" type="pres">
      <dgm:prSet presAssocID="{D7FF2D01-81B2-7847-AF71-41DA9EB78A99}" presName="connectorText" presStyleLbl="sibTrans2D1" presStyleIdx="1" presStyleCnt="2"/>
      <dgm:spPr/>
    </dgm:pt>
    <dgm:pt modelId="{724ECF6C-2824-404C-AE74-485D75CB1495}" type="pres">
      <dgm:prSet presAssocID="{E9F65B11-3CA5-8042-B257-E43D69DF5559}" presName="node" presStyleLbl="node1" presStyleIdx="2" presStyleCnt="3">
        <dgm:presLayoutVars>
          <dgm:bulletEnabled val="1"/>
        </dgm:presLayoutVars>
      </dgm:prSet>
      <dgm:spPr/>
    </dgm:pt>
  </dgm:ptLst>
  <dgm:cxnLst>
    <dgm:cxn modelId="{C63DD912-B0AC-BD46-939E-D196D5BB2C78}" type="presOf" srcId="{3FB95FFF-C99B-6646-B8B0-90AF2D4708D9}" destId="{7830C513-FF5C-F84C-95BC-596D3E375C25}" srcOrd="0" destOrd="0" presId="urn:microsoft.com/office/officeart/2005/8/layout/process1"/>
    <dgm:cxn modelId="{F554293D-400C-4741-9BAC-42F8DABB3E8A}" type="presOf" srcId="{85698A7C-0D59-F549-A929-F35FA2C07544}" destId="{07A403B6-AF27-7945-9B59-8760E8E4E36F}" srcOrd="0" destOrd="0" presId="urn:microsoft.com/office/officeart/2005/8/layout/process1"/>
    <dgm:cxn modelId="{DEC95A4B-5681-7C40-84E8-F2A2844ECB40}" type="presOf" srcId="{D7FF2D01-81B2-7847-AF71-41DA9EB78A99}" destId="{D23099DD-D403-0949-A0A4-BD10079E6726}" srcOrd="1" destOrd="0" presId="urn:microsoft.com/office/officeart/2005/8/layout/process1"/>
    <dgm:cxn modelId="{781F555A-6CCD-1847-9310-F5C30BA2D819}" srcId="{DFFEBBC4-A3CC-184C-90DD-BAB2D5A84757}" destId="{E9F65B11-3CA5-8042-B257-E43D69DF5559}" srcOrd="2" destOrd="0" parTransId="{241E081E-A8E9-704C-BAE7-78B3C8E7E929}" sibTransId="{9A128EC5-0BB6-B14D-950E-CCE16B8E4753}"/>
    <dgm:cxn modelId="{83C27F6A-6B70-F04A-A780-B582721AC1A5}" type="presOf" srcId="{85698A7C-0D59-F549-A929-F35FA2C07544}" destId="{0F3B0D11-59A4-EB42-94AF-9E606DBE9028}" srcOrd="1" destOrd="0" presId="urn:microsoft.com/office/officeart/2005/8/layout/process1"/>
    <dgm:cxn modelId="{68B2F375-0925-6541-8F6A-0DB3F025C119}" type="presOf" srcId="{63E7226D-98C9-2146-A84D-1DF5CF687472}" destId="{9DED8533-E895-5F47-9DFE-EEB746556F80}" srcOrd="0" destOrd="0" presId="urn:microsoft.com/office/officeart/2005/8/layout/process1"/>
    <dgm:cxn modelId="{42E69E85-CD70-5740-948C-F8648BA0B109}" type="presOf" srcId="{DFFEBBC4-A3CC-184C-90DD-BAB2D5A84757}" destId="{63E45E67-C07D-D845-9E89-CF22B85DE716}" srcOrd="0" destOrd="0" presId="urn:microsoft.com/office/officeart/2005/8/layout/process1"/>
    <dgm:cxn modelId="{D3DFC6A5-A661-D24B-8334-4B2241003E71}" type="presOf" srcId="{D7FF2D01-81B2-7847-AF71-41DA9EB78A99}" destId="{2FA23483-7E99-224B-BEDB-0916E1C3BDF7}" srcOrd="0" destOrd="0" presId="urn:microsoft.com/office/officeart/2005/8/layout/process1"/>
    <dgm:cxn modelId="{FD8CE5A8-D917-CD41-93A4-343C52187177}" srcId="{DFFEBBC4-A3CC-184C-90DD-BAB2D5A84757}" destId="{63E7226D-98C9-2146-A84D-1DF5CF687472}" srcOrd="0" destOrd="0" parTransId="{AEA588C5-05A9-4B4B-AEF7-0CDBC491612C}" sibTransId="{85698A7C-0D59-F549-A929-F35FA2C07544}"/>
    <dgm:cxn modelId="{113B64AF-05BD-FD49-8B72-8FE0A9DCAB0A}" srcId="{DFFEBBC4-A3CC-184C-90DD-BAB2D5A84757}" destId="{3FB95FFF-C99B-6646-B8B0-90AF2D4708D9}" srcOrd="1" destOrd="0" parTransId="{86151215-C454-9246-912F-FC8D154209DF}" sibTransId="{D7FF2D01-81B2-7847-AF71-41DA9EB78A99}"/>
    <dgm:cxn modelId="{DC1E5FF4-91BB-8B42-9B2C-E2EA487BE5F2}" type="presOf" srcId="{E9F65B11-3CA5-8042-B257-E43D69DF5559}" destId="{724ECF6C-2824-404C-AE74-485D75CB1495}" srcOrd="0" destOrd="0" presId="urn:microsoft.com/office/officeart/2005/8/layout/process1"/>
    <dgm:cxn modelId="{472D66ED-C101-4343-8500-5CA116B23A60}" type="presParOf" srcId="{63E45E67-C07D-D845-9E89-CF22B85DE716}" destId="{9DED8533-E895-5F47-9DFE-EEB746556F80}" srcOrd="0" destOrd="0" presId="urn:microsoft.com/office/officeart/2005/8/layout/process1"/>
    <dgm:cxn modelId="{40F0AD09-9612-6541-84EF-8F8BF6675CA5}" type="presParOf" srcId="{63E45E67-C07D-D845-9E89-CF22B85DE716}" destId="{07A403B6-AF27-7945-9B59-8760E8E4E36F}" srcOrd="1" destOrd="0" presId="urn:microsoft.com/office/officeart/2005/8/layout/process1"/>
    <dgm:cxn modelId="{FC641B15-DA3E-F047-92C7-671543108A3A}" type="presParOf" srcId="{07A403B6-AF27-7945-9B59-8760E8E4E36F}" destId="{0F3B0D11-59A4-EB42-94AF-9E606DBE9028}" srcOrd="0" destOrd="0" presId="urn:microsoft.com/office/officeart/2005/8/layout/process1"/>
    <dgm:cxn modelId="{B6A5DF7B-C4D9-1244-9844-7DA2D8749640}" type="presParOf" srcId="{63E45E67-C07D-D845-9E89-CF22B85DE716}" destId="{7830C513-FF5C-F84C-95BC-596D3E375C25}" srcOrd="2" destOrd="0" presId="urn:microsoft.com/office/officeart/2005/8/layout/process1"/>
    <dgm:cxn modelId="{6A41C35C-C6F0-EA43-9428-F7590624B9AB}" type="presParOf" srcId="{63E45E67-C07D-D845-9E89-CF22B85DE716}" destId="{2FA23483-7E99-224B-BEDB-0916E1C3BDF7}" srcOrd="3" destOrd="0" presId="urn:microsoft.com/office/officeart/2005/8/layout/process1"/>
    <dgm:cxn modelId="{7B1D6017-EBF2-4E4C-958C-6AAF0AB1324C}" type="presParOf" srcId="{2FA23483-7E99-224B-BEDB-0916E1C3BDF7}" destId="{D23099DD-D403-0949-A0A4-BD10079E6726}" srcOrd="0" destOrd="0" presId="urn:microsoft.com/office/officeart/2005/8/layout/process1"/>
    <dgm:cxn modelId="{4D3E6D8A-B3A2-0841-9C03-7C21A4A7ADFA}" type="presParOf" srcId="{63E45E67-C07D-D845-9E89-CF22B85DE716}" destId="{724ECF6C-2824-404C-AE74-485D75CB1495}"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8D0BFAF-58B2-064F-A55C-58F4C73FDFEA}" type="doc">
      <dgm:prSet loTypeId="urn:microsoft.com/office/officeart/2005/8/layout/process1" loCatId="" qsTypeId="urn:microsoft.com/office/officeart/2005/8/quickstyle/simple1" qsCatId="simple" csTypeId="urn:microsoft.com/office/officeart/2005/8/colors/accent1_2" csCatId="accent1" phldr="1"/>
      <dgm:spPr/>
    </dgm:pt>
    <dgm:pt modelId="{FB9BA379-F1FC-994C-BC3D-45356FDBA978}">
      <dgm:prSet phldrT="[Text]"/>
      <dgm:spPr/>
      <dgm:t>
        <a:bodyPr/>
        <a:lstStyle/>
        <a:p>
          <a:r>
            <a:rPr lang="cs-CZ" dirty="0"/>
            <a:t>Umístění zboží nabízeného k prodeji na </a:t>
          </a:r>
          <a:r>
            <a:rPr lang="cs-CZ" dirty="0" err="1"/>
            <a:t>eshopu</a:t>
          </a:r>
          <a:r>
            <a:rPr lang="cs-CZ" dirty="0"/>
            <a:t> (s výhradou, že nejde o návrh na uzavření smlouvy)</a:t>
          </a:r>
        </a:p>
      </dgm:t>
    </dgm:pt>
    <dgm:pt modelId="{3951594F-305B-FD4C-8A2B-27AF630325C0}" type="parTrans" cxnId="{DFE1BB01-4003-8D49-9718-CC56F6C6139E}">
      <dgm:prSet/>
      <dgm:spPr/>
      <dgm:t>
        <a:bodyPr/>
        <a:lstStyle/>
        <a:p>
          <a:endParaRPr lang="cs-CZ"/>
        </a:p>
      </dgm:t>
    </dgm:pt>
    <dgm:pt modelId="{8198C195-9100-C449-9E57-7FE838A0B244}" type="sibTrans" cxnId="{DFE1BB01-4003-8D49-9718-CC56F6C6139E}">
      <dgm:prSet/>
      <dgm:spPr/>
      <dgm:t>
        <a:bodyPr/>
        <a:lstStyle/>
        <a:p>
          <a:endParaRPr lang="cs-CZ"/>
        </a:p>
      </dgm:t>
    </dgm:pt>
    <dgm:pt modelId="{69E4EE2D-8989-4A40-8EBA-5FBB2E2F2241}">
      <dgm:prSet phldrT="[Text]"/>
      <dgm:spPr/>
      <dgm:t>
        <a:bodyPr/>
        <a:lstStyle/>
        <a:p>
          <a:r>
            <a:rPr lang="cs-CZ" dirty="0"/>
            <a:t>Vyplnění objednávkového formuláře = návrh na uzavření smlouvy</a:t>
          </a:r>
        </a:p>
      </dgm:t>
    </dgm:pt>
    <dgm:pt modelId="{13FC3016-616A-D14C-9812-1FA7C99B6AF3}" type="parTrans" cxnId="{D4129FD4-5BB4-0346-B948-52F22B003FD8}">
      <dgm:prSet/>
      <dgm:spPr/>
      <dgm:t>
        <a:bodyPr/>
        <a:lstStyle/>
        <a:p>
          <a:endParaRPr lang="cs-CZ"/>
        </a:p>
      </dgm:t>
    </dgm:pt>
    <dgm:pt modelId="{1BF5933D-2033-E247-9326-F3754AF220A3}" type="sibTrans" cxnId="{D4129FD4-5BB4-0346-B948-52F22B003FD8}">
      <dgm:prSet/>
      <dgm:spPr/>
      <dgm:t>
        <a:bodyPr/>
        <a:lstStyle/>
        <a:p>
          <a:endParaRPr lang="cs-CZ"/>
        </a:p>
      </dgm:t>
    </dgm:pt>
    <dgm:pt modelId="{47A87A14-F91B-D54E-974B-98B04308DA95}">
      <dgm:prSet phldrT="[Text]"/>
      <dgm:spPr/>
      <dgm:t>
        <a:bodyPr/>
        <a:lstStyle/>
        <a:p>
          <a:r>
            <a:rPr lang="cs-CZ" dirty="0"/>
            <a:t>Potvrzení o doručení objednávky (zpravidla nejde o přijetí objednávky!)</a:t>
          </a:r>
        </a:p>
      </dgm:t>
    </dgm:pt>
    <dgm:pt modelId="{BD8CD0C6-C039-0A4A-9412-3A969A5831CC}" type="parTrans" cxnId="{6EDBD137-F4CC-6548-924A-3C1B9768BA93}">
      <dgm:prSet/>
      <dgm:spPr/>
      <dgm:t>
        <a:bodyPr/>
        <a:lstStyle/>
        <a:p>
          <a:endParaRPr lang="cs-CZ"/>
        </a:p>
      </dgm:t>
    </dgm:pt>
    <dgm:pt modelId="{E71A4FDB-D657-0448-9D58-AAD4A20A13A2}" type="sibTrans" cxnId="{6EDBD137-F4CC-6548-924A-3C1B9768BA93}">
      <dgm:prSet/>
      <dgm:spPr/>
      <dgm:t>
        <a:bodyPr/>
        <a:lstStyle/>
        <a:p>
          <a:endParaRPr lang="cs-CZ"/>
        </a:p>
      </dgm:t>
    </dgm:pt>
    <dgm:pt modelId="{6F73AE9A-497B-2C4D-8C6D-552CFC6EC4EC}">
      <dgm:prSet phldrT="[Text]"/>
      <dgm:spPr/>
      <dgm:t>
        <a:bodyPr/>
        <a:lstStyle/>
        <a:p>
          <a:r>
            <a:rPr lang="cs-CZ" dirty="0"/>
            <a:t>Doručení akceptace nabídky zájemci o koupi = kupní smlouva je uhrazena</a:t>
          </a:r>
        </a:p>
      </dgm:t>
    </dgm:pt>
    <dgm:pt modelId="{2AB8A387-73AF-4A49-88FD-087A8B4AD466}" type="parTrans" cxnId="{EC4C0049-20D2-E342-A64A-727EE0C8913C}">
      <dgm:prSet/>
      <dgm:spPr/>
      <dgm:t>
        <a:bodyPr/>
        <a:lstStyle/>
        <a:p>
          <a:endParaRPr lang="cs-CZ"/>
        </a:p>
      </dgm:t>
    </dgm:pt>
    <dgm:pt modelId="{2BBA57A9-9CFB-904A-B616-9E22AFF93790}" type="sibTrans" cxnId="{EC4C0049-20D2-E342-A64A-727EE0C8913C}">
      <dgm:prSet/>
      <dgm:spPr/>
      <dgm:t>
        <a:bodyPr/>
        <a:lstStyle/>
        <a:p>
          <a:endParaRPr lang="cs-CZ"/>
        </a:p>
      </dgm:t>
    </dgm:pt>
    <dgm:pt modelId="{0DD7D109-FB4C-9746-B3EB-DC8C4FAED10D}" type="pres">
      <dgm:prSet presAssocID="{C8D0BFAF-58B2-064F-A55C-58F4C73FDFEA}" presName="Name0" presStyleCnt="0">
        <dgm:presLayoutVars>
          <dgm:dir/>
          <dgm:resizeHandles val="exact"/>
        </dgm:presLayoutVars>
      </dgm:prSet>
      <dgm:spPr/>
    </dgm:pt>
    <dgm:pt modelId="{9A240576-FEE0-C047-A9A8-75DE5145B397}" type="pres">
      <dgm:prSet presAssocID="{FB9BA379-F1FC-994C-BC3D-45356FDBA978}" presName="node" presStyleLbl="node1" presStyleIdx="0" presStyleCnt="4">
        <dgm:presLayoutVars>
          <dgm:bulletEnabled val="1"/>
        </dgm:presLayoutVars>
      </dgm:prSet>
      <dgm:spPr/>
    </dgm:pt>
    <dgm:pt modelId="{357E5E50-65F9-5340-977C-6A107D72C39D}" type="pres">
      <dgm:prSet presAssocID="{8198C195-9100-C449-9E57-7FE838A0B244}" presName="sibTrans" presStyleLbl="sibTrans2D1" presStyleIdx="0" presStyleCnt="3"/>
      <dgm:spPr/>
    </dgm:pt>
    <dgm:pt modelId="{E164E89C-BF4D-F34E-93C6-6D30032F547D}" type="pres">
      <dgm:prSet presAssocID="{8198C195-9100-C449-9E57-7FE838A0B244}" presName="connectorText" presStyleLbl="sibTrans2D1" presStyleIdx="0" presStyleCnt="3"/>
      <dgm:spPr/>
    </dgm:pt>
    <dgm:pt modelId="{83C795B6-EB8D-A445-9F4E-4EDBAB4F0259}" type="pres">
      <dgm:prSet presAssocID="{69E4EE2D-8989-4A40-8EBA-5FBB2E2F2241}" presName="node" presStyleLbl="node1" presStyleIdx="1" presStyleCnt="4">
        <dgm:presLayoutVars>
          <dgm:bulletEnabled val="1"/>
        </dgm:presLayoutVars>
      </dgm:prSet>
      <dgm:spPr/>
    </dgm:pt>
    <dgm:pt modelId="{EBCCA400-4A8D-9548-BDA3-F7E06EA1885A}" type="pres">
      <dgm:prSet presAssocID="{1BF5933D-2033-E247-9326-F3754AF220A3}" presName="sibTrans" presStyleLbl="sibTrans2D1" presStyleIdx="1" presStyleCnt="3"/>
      <dgm:spPr/>
    </dgm:pt>
    <dgm:pt modelId="{A5F890C9-9E4E-934A-B3CB-47F505244B55}" type="pres">
      <dgm:prSet presAssocID="{1BF5933D-2033-E247-9326-F3754AF220A3}" presName="connectorText" presStyleLbl="sibTrans2D1" presStyleIdx="1" presStyleCnt="3"/>
      <dgm:spPr/>
    </dgm:pt>
    <dgm:pt modelId="{266B76A3-AB2E-3949-944F-F587BDE3EED9}" type="pres">
      <dgm:prSet presAssocID="{47A87A14-F91B-D54E-974B-98B04308DA95}" presName="node" presStyleLbl="node1" presStyleIdx="2" presStyleCnt="4">
        <dgm:presLayoutVars>
          <dgm:bulletEnabled val="1"/>
        </dgm:presLayoutVars>
      </dgm:prSet>
      <dgm:spPr/>
    </dgm:pt>
    <dgm:pt modelId="{B8EB6A28-89D2-9E46-9AF7-3537858ED6A2}" type="pres">
      <dgm:prSet presAssocID="{E71A4FDB-D657-0448-9D58-AAD4A20A13A2}" presName="sibTrans" presStyleLbl="sibTrans2D1" presStyleIdx="2" presStyleCnt="3"/>
      <dgm:spPr/>
    </dgm:pt>
    <dgm:pt modelId="{EA5D0F69-FCAC-664D-8739-0811AAAF62BC}" type="pres">
      <dgm:prSet presAssocID="{E71A4FDB-D657-0448-9D58-AAD4A20A13A2}" presName="connectorText" presStyleLbl="sibTrans2D1" presStyleIdx="2" presStyleCnt="3"/>
      <dgm:spPr/>
    </dgm:pt>
    <dgm:pt modelId="{226408B3-CC1F-924C-A965-B2EA81825554}" type="pres">
      <dgm:prSet presAssocID="{6F73AE9A-497B-2C4D-8C6D-552CFC6EC4EC}" presName="node" presStyleLbl="node1" presStyleIdx="3" presStyleCnt="4">
        <dgm:presLayoutVars>
          <dgm:bulletEnabled val="1"/>
        </dgm:presLayoutVars>
      </dgm:prSet>
      <dgm:spPr/>
    </dgm:pt>
  </dgm:ptLst>
  <dgm:cxnLst>
    <dgm:cxn modelId="{DFE1BB01-4003-8D49-9718-CC56F6C6139E}" srcId="{C8D0BFAF-58B2-064F-A55C-58F4C73FDFEA}" destId="{FB9BA379-F1FC-994C-BC3D-45356FDBA978}" srcOrd="0" destOrd="0" parTransId="{3951594F-305B-FD4C-8A2B-27AF630325C0}" sibTransId="{8198C195-9100-C449-9E57-7FE838A0B244}"/>
    <dgm:cxn modelId="{E727DC1A-7B6F-6D43-B230-9612D855FF44}" type="presOf" srcId="{1BF5933D-2033-E247-9326-F3754AF220A3}" destId="{A5F890C9-9E4E-934A-B3CB-47F505244B55}" srcOrd="1" destOrd="0" presId="urn:microsoft.com/office/officeart/2005/8/layout/process1"/>
    <dgm:cxn modelId="{4FA99330-7F00-8F45-8642-51DDECEBBDB9}" type="presOf" srcId="{69E4EE2D-8989-4A40-8EBA-5FBB2E2F2241}" destId="{83C795B6-EB8D-A445-9F4E-4EDBAB4F0259}" srcOrd="0" destOrd="0" presId="urn:microsoft.com/office/officeart/2005/8/layout/process1"/>
    <dgm:cxn modelId="{6EDBD137-F4CC-6548-924A-3C1B9768BA93}" srcId="{C8D0BFAF-58B2-064F-A55C-58F4C73FDFEA}" destId="{47A87A14-F91B-D54E-974B-98B04308DA95}" srcOrd="2" destOrd="0" parTransId="{BD8CD0C6-C039-0A4A-9412-3A969A5831CC}" sibTransId="{E71A4FDB-D657-0448-9D58-AAD4A20A13A2}"/>
    <dgm:cxn modelId="{3413A041-5AD4-1947-9899-322BC6C76056}" type="presOf" srcId="{6F73AE9A-497B-2C4D-8C6D-552CFC6EC4EC}" destId="{226408B3-CC1F-924C-A965-B2EA81825554}" srcOrd="0" destOrd="0" presId="urn:microsoft.com/office/officeart/2005/8/layout/process1"/>
    <dgm:cxn modelId="{EC4C0049-20D2-E342-A64A-727EE0C8913C}" srcId="{C8D0BFAF-58B2-064F-A55C-58F4C73FDFEA}" destId="{6F73AE9A-497B-2C4D-8C6D-552CFC6EC4EC}" srcOrd="3" destOrd="0" parTransId="{2AB8A387-73AF-4A49-88FD-087A8B4AD466}" sibTransId="{2BBA57A9-9CFB-904A-B616-9E22AFF93790}"/>
    <dgm:cxn modelId="{8B883949-055F-4647-AC81-53C8B9B0D5D5}" type="presOf" srcId="{47A87A14-F91B-D54E-974B-98B04308DA95}" destId="{266B76A3-AB2E-3949-944F-F587BDE3EED9}" srcOrd="0" destOrd="0" presId="urn:microsoft.com/office/officeart/2005/8/layout/process1"/>
    <dgm:cxn modelId="{BFF24E4C-AF5C-1244-A7C8-34B76C4D1FAC}" type="presOf" srcId="{FB9BA379-F1FC-994C-BC3D-45356FDBA978}" destId="{9A240576-FEE0-C047-A9A8-75DE5145B397}" srcOrd="0" destOrd="0" presId="urn:microsoft.com/office/officeart/2005/8/layout/process1"/>
    <dgm:cxn modelId="{13BDF05A-0DBA-344D-AF0A-3566E19128C5}" type="presOf" srcId="{C8D0BFAF-58B2-064F-A55C-58F4C73FDFEA}" destId="{0DD7D109-FB4C-9746-B3EB-DC8C4FAED10D}" srcOrd="0" destOrd="0" presId="urn:microsoft.com/office/officeart/2005/8/layout/process1"/>
    <dgm:cxn modelId="{4CF59D5B-A406-C149-9EB6-C001BF58F0CD}" type="presOf" srcId="{8198C195-9100-C449-9E57-7FE838A0B244}" destId="{E164E89C-BF4D-F34E-93C6-6D30032F547D}" srcOrd="1" destOrd="0" presId="urn:microsoft.com/office/officeart/2005/8/layout/process1"/>
    <dgm:cxn modelId="{5D8FC27F-49EF-5641-A96C-FB6A0FCEE669}" type="presOf" srcId="{8198C195-9100-C449-9E57-7FE838A0B244}" destId="{357E5E50-65F9-5340-977C-6A107D72C39D}" srcOrd="0" destOrd="0" presId="urn:microsoft.com/office/officeart/2005/8/layout/process1"/>
    <dgm:cxn modelId="{D8909FAC-B9BA-9C49-95B6-190C41F6650B}" type="presOf" srcId="{1BF5933D-2033-E247-9326-F3754AF220A3}" destId="{EBCCA400-4A8D-9548-BDA3-F7E06EA1885A}" srcOrd="0" destOrd="0" presId="urn:microsoft.com/office/officeart/2005/8/layout/process1"/>
    <dgm:cxn modelId="{4CC6A4D3-4CEB-3D40-A92C-28160C1473B2}" type="presOf" srcId="{E71A4FDB-D657-0448-9D58-AAD4A20A13A2}" destId="{EA5D0F69-FCAC-664D-8739-0811AAAF62BC}" srcOrd="1" destOrd="0" presId="urn:microsoft.com/office/officeart/2005/8/layout/process1"/>
    <dgm:cxn modelId="{D4129FD4-5BB4-0346-B948-52F22B003FD8}" srcId="{C8D0BFAF-58B2-064F-A55C-58F4C73FDFEA}" destId="{69E4EE2D-8989-4A40-8EBA-5FBB2E2F2241}" srcOrd="1" destOrd="0" parTransId="{13FC3016-616A-D14C-9812-1FA7C99B6AF3}" sibTransId="{1BF5933D-2033-E247-9326-F3754AF220A3}"/>
    <dgm:cxn modelId="{8F18FFEB-04A0-8B4A-905F-DCA269F7DC16}" type="presOf" srcId="{E71A4FDB-D657-0448-9D58-AAD4A20A13A2}" destId="{B8EB6A28-89D2-9E46-9AF7-3537858ED6A2}" srcOrd="0" destOrd="0" presId="urn:microsoft.com/office/officeart/2005/8/layout/process1"/>
    <dgm:cxn modelId="{DDA7D5A2-9348-CD41-9DB2-DEC32CEC648A}" type="presParOf" srcId="{0DD7D109-FB4C-9746-B3EB-DC8C4FAED10D}" destId="{9A240576-FEE0-C047-A9A8-75DE5145B397}" srcOrd="0" destOrd="0" presId="urn:microsoft.com/office/officeart/2005/8/layout/process1"/>
    <dgm:cxn modelId="{9B858171-4DF1-3C49-82FE-1247461534BC}" type="presParOf" srcId="{0DD7D109-FB4C-9746-B3EB-DC8C4FAED10D}" destId="{357E5E50-65F9-5340-977C-6A107D72C39D}" srcOrd="1" destOrd="0" presId="urn:microsoft.com/office/officeart/2005/8/layout/process1"/>
    <dgm:cxn modelId="{469C9CF0-8E0D-DC41-9E7F-FFFF54DA3483}" type="presParOf" srcId="{357E5E50-65F9-5340-977C-6A107D72C39D}" destId="{E164E89C-BF4D-F34E-93C6-6D30032F547D}" srcOrd="0" destOrd="0" presId="urn:microsoft.com/office/officeart/2005/8/layout/process1"/>
    <dgm:cxn modelId="{019371AC-A86B-1147-92EC-3D72A6CDA311}" type="presParOf" srcId="{0DD7D109-FB4C-9746-B3EB-DC8C4FAED10D}" destId="{83C795B6-EB8D-A445-9F4E-4EDBAB4F0259}" srcOrd="2" destOrd="0" presId="urn:microsoft.com/office/officeart/2005/8/layout/process1"/>
    <dgm:cxn modelId="{0E65C8EF-9B29-4744-80B6-AC0428176EE7}" type="presParOf" srcId="{0DD7D109-FB4C-9746-B3EB-DC8C4FAED10D}" destId="{EBCCA400-4A8D-9548-BDA3-F7E06EA1885A}" srcOrd="3" destOrd="0" presId="urn:microsoft.com/office/officeart/2005/8/layout/process1"/>
    <dgm:cxn modelId="{57DD26DD-DCE8-6445-9CEC-D5FB6ECA7244}" type="presParOf" srcId="{EBCCA400-4A8D-9548-BDA3-F7E06EA1885A}" destId="{A5F890C9-9E4E-934A-B3CB-47F505244B55}" srcOrd="0" destOrd="0" presId="urn:microsoft.com/office/officeart/2005/8/layout/process1"/>
    <dgm:cxn modelId="{F2C2ADED-5BFA-3942-8D6E-3161052290B1}" type="presParOf" srcId="{0DD7D109-FB4C-9746-B3EB-DC8C4FAED10D}" destId="{266B76A3-AB2E-3949-944F-F587BDE3EED9}" srcOrd="4" destOrd="0" presId="urn:microsoft.com/office/officeart/2005/8/layout/process1"/>
    <dgm:cxn modelId="{27BA757B-42E0-B54E-B6FD-D6EFD95A1409}" type="presParOf" srcId="{0DD7D109-FB4C-9746-B3EB-DC8C4FAED10D}" destId="{B8EB6A28-89D2-9E46-9AF7-3537858ED6A2}" srcOrd="5" destOrd="0" presId="urn:microsoft.com/office/officeart/2005/8/layout/process1"/>
    <dgm:cxn modelId="{2882FC44-8A4C-004D-BFBE-9C6424889600}" type="presParOf" srcId="{B8EB6A28-89D2-9E46-9AF7-3537858ED6A2}" destId="{EA5D0F69-FCAC-664D-8739-0811AAAF62BC}" srcOrd="0" destOrd="0" presId="urn:microsoft.com/office/officeart/2005/8/layout/process1"/>
    <dgm:cxn modelId="{A7D067C1-889C-3B46-B0C2-F5B73B0D42E7}" type="presParOf" srcId="{0DD7D109-FB4C-9746-B3EB-DC8C4FAED10D}" destId="{226408B3-CC1F-924C-A965-B2EA81825554}"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ED8533-E895-5F47-9DFE-EEB746556F80}">
      <dsp:nvSpPr>
        <dsp:cNvPr id="0" name=""/>
        <dsp:cNvSpPr/>
      </dsp:nvSpPr>
      <dsp:spPr>
        <a:xfrm>
          <a:off x="7143" y="1948672"/>
          <a:ext cx="2135187" cy="15213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dirty="0"/>
            <a:t>Nabídka zaslaná emailem (=návrh na uzavření smlouvy)</a:t>
          </a:r>
        </a:p>
      </dsp:txBody>
      <dsp:txXfrm>
        <a:off x="51701" y="1993230"/>
        <a:ext cx="2046071" cy="1432205"/>
      </dsp:txXfrm>
    </dsp:sp>
    <dsp:sp modelId="{07A403B6-AF27-7945-9B59-8760E8E4E36F}">
      <dsp:nvSpPr>
        <dsp:cNvPr id="0" name=""/>
        <dsp:cNvSpPr/>
      </dsp:nvSpPr>
      <dsp:spPr>
        <a:xfrm>
          <a:off x="2355850" y="2444570"/>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2355850" y="2550475"/>
        <a:ext cx="316861" cy="317716"/>
      </dsp:txXfrm>
    </dsp:sp>
    <dsp:sp modelId="{7830C513-FF5C-F84C-95BC-596D3E375C25}">
      <dsp:nvSpPr>
        <dsp:cNvPr id="0" name=""/>
        <dsp:cNvSpPr/>
      </dsp:nvSpPr>
      <dsp:spPr>
        <a:xfrm>
          <a:off x="2996406" y="1948672"/>
          <a:ext cx="2135187" cy="15213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dirty="0"/>
            <a:t>Odeslání akceptace nabídky emailem adresátem nabídky</a:t>
          </a:r>
        </a:p>
      </dsp:txBody>
      <dsp:txXfrm>
        <a:off x="3040964" y="1993230"/>
        <a:ext cx="2046071" cy="1432205"/>
      </dsp:txXfrm>
    </dsp:sp>
    <dsp:sp modelId="{2FA23483-7E99-224B-BEDB-0916E1C3BDF7}">
      <dsp:nvSpPr>
        <dsp:cNvPr id="0" name=""/>
        <dsp:cNvSpPr/>
      </dsp:nvSpPr>
      <dsp:spPr>
        <a:xfrm>
          <a:off x="5345112" y="2444570"/>
          <a:ext cx="452659" cy="5295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5345112" y="2550475"/>
        <a:ext cx="316861" cy="317716"/>
      </dsp:txXfrm>
    </dsp:sp>
    <dsp:sp modelId="{724ECF6C-2824-404C-AE74-485D75CB1495}">
      <dsp:nvSpPr>
        <dsp:cNvPr id="0" name=""/>
        <dsp:cNvSpPr/>
      </dsp:nvSpPr>
      <dsp:spPr>
        <a:xfrm>
          <a:off x="5985668" y="1948672"/>
          <a:ext cx="2135187" cy="15213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cs-CZ" sz="1800" kern="1200" dirty="0"/>
            <a:t>Smlouva je uzavřena okamžikem, kdy navrhovateli dojde email s akceptací nabídky</a:t>
          </a:r>
        </a:p>
      </dsp:txBody>
      <dsp:txXfrm>
        <a:off x="6030226" y="1993230"/>
        <a:ext cx="2046071" cy="14322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240576-FEE0-C047-A9A8-75DE5145B397}">
      <dsp:nvSpPr>
        <dsp:cNvPr id="0" name=""/>
        <dsp:cNvSpPr/>
      </dsp:nvSpPr>
      <dsp:spPr>
        <a:xfrm>
          <a:off x="3571" y="224226"/>
          <a:ext cx="1561703" cy="1903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dirty="0"/>
            <a:t>Umístění zboží nabízeného k prodeji na </a:t>
          </a:r>
          <a:r>
            <a:rPr lang="cs-CZ" sz="1500" kern="1200" dirty="0" err="1"/>
            <a:t>eshopu</a:t>
          </a:r>
          <a:r>
            <a:rPr lang="cs-CZ" sz="1500" kern="1200" dirty="0"/>
            <a:t> (s výhradou, že nejde o návrh na uzavření smlouvy)</a:t>
          </a:r>
        </a:p>
      </dsp:txBody>
      <dsp:txXfrm>
        <a:off x="49312" y="269967"/>
        <a:ext cx="1470221" cy="1811843"/>
      </dsp:txXfrm>
    </dsp:sp>
    <dsp:sp modelId="{357E5E50-65F9-5340-977C-6A107D72C39D}">
      <dsp:nvSpPr>
        <dsp:cNvPr id="0" name=""/>
        <dsp:cNvSpPr/>
      </dsp:nvSpPr>
      <dsp:spPr>
        <a:xfrm>
          <a:off x="1721445" y="982238"/>
          <a:ext cx="331081" cy="3873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cs-CZ" sz="1200" kern="1200"/>
        </a:p>
      </dsp:txBody>
      <dsp:txXfrm>
        <a:off x="1721445" y="1059698"/>
        <a:ext cx="231757" cy="232382"/>
      </dsp:txXfrm>
    </dsp:sp>
    <dsp:sp modelId="{83C795B6-EB8D-A445-9F4E-4EDBAB4F0259}">
      <dsp:nvSpPr>
        <dsp:cNvPr id="0" name=""/>
        <dsp:cNvSpPr/>
      </dsp:nvSpPr>
      <dsp:spPr>
        <a:xfrm>
          <a:off x="2189956" y="224226"/>
          <a:ext cx="1561703" cy="1903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dirty="0"/>
            <a:t>Vyplnění objednávkového formuláře = návrh na uzavření smlouvy</a:t>
          </a:r>
        </a:p>
      </dsp:txBody>
      <dsp:txXfrm>
        <a:off x="2235697" y="269967"/>
        <a:ext cx="1470221" cy="1811843"/>
      </dsp:txXfrm>
    </dsp:sp>
    <dsp:sp modelId="{EBCCA400-4A8D-9548-BDA3-F7E06EA1885A}">
      <dsp:nvSpPr>
        <dsp:cNvPr id="0" name=""/>
        <dsp:cNvSpPr/>
      </dsp:nvSpPr>
      <dsp:spPr>
        <a:xfrm>
          <a:off x="3907829" y="982238"/>
          <a:ext cx="331081" cy="3873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cs-CZ" sz="1200" kern="1200"/>
        </a:p>
      </dsp:txBody>
      <dsp:txXfrm>
        <a:off x="3907829" y="1059698"/>
        <a:ext cx="231757" cy="232382"/>
      </dsp:txXfrm>
    </dsp:sp>
    <dsp:sp modelId="{266B76A3-AB2E-3949-944F-F587BDE3EED9}">
      <dsp:nvSpPr>
        <dsp:cNvPr id="0" name=""/>
        <dsp:cNvSpPr/>
      </dsp:nvSpPr>
      <dsp:spPr>
        <a:xfrm>
          <a:off x="4376340" y="224226"/>
          <a:ext cx="1561703" cy="1903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dirty="0"/>
            <a:t>Potvrzení o doručení objednávky (zpravidla nejde o přijetí objednávky!)</a:t>
          </a:r>
        </a:p>
      </dsp:txBody>
      <dsp:txXfrm>
        <a:off x="4422081" y="269967"/>
        <a:ext cx="1470221" cy="1811843"/>
      </dsp:txXfrm>
    </dsp:sp>
    <dsp:sp modelId="{B8EB6A28-89D2-9E46-9AF7-3537858ED6A2}">
      <dsp:nvSpPr>
        <dsp:cNvPr id="0" name=""/>
        <dsp:cNvSpPr/>
      </dsp:nvSpPr>
      <dsp:spPr>
        <a:xfrm>
          <a:off x="6094214" y="982238"/>
          <a:ext cx="331081" cy="3873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cs-CZ" sz="1200" kern="1200"/>
        </a:p>
      </dsp:txBody>
      <dsp:txXfrm>
        <a:off x="6094214" y="1059698"/>
        <a:ext cx="231757" cy="232382"/>
      </dsp:txXfrm>
    </dsp:sp>
    <dsp:sp modelId="{226408B3-CC1F-924C-A965-B2EA81825554}">
      <dsp:nvSpPr>
        <dsp:cNvPr id="0" name=""/>
        <dsp:cNvSpPr/>
      </dsp:nvSpPr>
      <dsp:spPr>
        <a:xfrm>
          <a:off x="6562724" y="224226"/>
          <a:ext cx="1561703" cy="1903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dirty="0"/>
            <a:t>Doručení akceptace nabídky zájemci o koupi = kupní smlouva je uhrazena</a:t>
          </a:r>
        </a:p>
      </dsp:txBody>
      <dsp:txXfrm>
        <a:off x="6608465" y="269967"/>
        <a:ext cx="1470221" cy="181184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21048F-A0D3-D640-9BD5-8DC1A04FF3E2}" type="datetimeFigureOut">
              <a:rPr lang="cs-CZ" smtClean="0"/>
              <a:t>03.12.2020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cs-CZ"/>
              <a:t>Upravte styly předlohy textu.
Druhá úroveň
Třetí úroveň
Čtvrtá úroveň
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EA1730-34CE-FA4A-9FD2-8057A2E428E5}" type="slidenum">
              <a:rPr lang="cs-CZ" smtClean="0"/>
              <a:t>‹#›</a:t>
            </a:fld>
            <a:endParaRPr lang="cs-CZ"/>
          </a:p>
        </p:txBody>
      </p:sp>
    </p:spTree>
    <p:extLst>
      <p:ext uri="{BB962C8B-B14F-4D97-AF65-F5344CB8AC3E}">
        <p14:creationId xmlns:p14="http://schemas.microsoft.com/office/powerpoint/2010/main" val="1336276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FC10D0-82A0-7C42-84ED-4A6175FBFD8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FA3E79A-B395-834C-AA90-5827B7A54B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4E1B7CA0-BC72-7949-B00D-8511051A0FE4}"/>
              </a:ext>
            </a:extLst>
          </p:cNvPr>
          <p:cNvSpPr>
            <a:spLocks noGrp="1"/>
          </p:cNvSpPr>
          <p:nvPr>
            <p:ph type="dt" sz="half" idx="10"/>
          </p:nvPr>
        </p:nvSpPr>
        <p:spPr/>
        <p:txBody>
          <a:bodyPr/>
          <a:lstStyle/>
          <a:p>
            <a:fld id="{20C1F48C-2EC7-9F4A-9681-AA4D79BA8353}" type="datetimeFigureOut">
              <a:rPr lang="cs-CZ" smtClean="0"/>
              <a:t>03.12.2020</a:t>
            </a:fld>
            <a:endParaRPr lang="cs-CZ"/>
          </a:p>
        </p:txBody>
      </p:sp>
      <p:sp>
        <p:nvSpPr>
          <p:cNvPr id="5" name="Zástupný symbol pro zápatí 4">
            <a:extLst>
              <a:ext uri="{FF2B5EF4-FFF2-40B4-BE49-F238E27FC236}">
                <a16:creationId xmlns:a16="http://schemas.microsoft.com/office/drawing/2014/main" id="{2E1A86A5-B7C9-FA47-8A44-CE393B533BC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B4B84B3-C390-B242-A3B0-B12C89366249}"/>
              </a:ext>
            </a:extLst>
          </p:cNvPr>
          <p:cNvSpPr>
            <a:spLocks noGrp="1"/>
          </p:cNvSpPr>
          <p:nvPr>
            <p:ph type="sldNum" sz="quarter" idx="12"/>
          </p:nvPr>
        </p:nvSpPr>
        <p:spPr/>
        <p:txBody>
          <a:bodyPr/>
          <a:lstStyle/>
          <a:p>
            <a:fld id="{E468601B-459D-D341-9EF9-E3AD836D30B3}" type="slidenum">
              <a:rPr lang="cs-CZ" smtClean="0"/>
              <a:t>‹#›</a:t>
            </a:fld>
            <a:endParaRPr lang="cs-CZ"/>
          </a:p>
        </p:txBody>
      </p:sp>
    </p:spTree>
    <p:extLst>
      <p:ext uri="{BB962C8B-B14F-4D97-AF65-F5344CB8AC3E}">
        <p14:creationId xmlns:p14="http://schemas.microsoft.com/office/powerpoint/2010/main" val="886878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052525-E33E-1641-BDB6-4FC18044577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0A11F51-C705-F143-8821-B4ABCEDE6951}"/>
              </a:ext>
            </a:extLst>
          </p:cNvPr>
          <p:cNvSpPr>
            <a:spLocks noGrp="1"/>
          </p:cNvSpPr>
          <p:nvPr>
            <p:ph type="body" orient="vert" idx="1"/>
          </p:nvPr>
        </p:nvSpPr>
        <p:spPr/>
        <p:txBody>
          <a:bodyPr vert="eaVert"/>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86FEE89B-6018-9D46-8EDE-B5679FF668DB}"/>
              </a:ext>
            </a:extLst>
          </p:cNvPr>
          <p:cNvSpPr>
            <a:spLocks noGrp="1"/>
          </p:cNvSpPr>
          <p:nvPr>
            <p:ph type="dt" sz="half" idx="10"/>
          </p:nvPr>
        </p:nvSpPr>
        <p:spPr/>
        <p:txBody>
          <a:bodyPr/>
          <a:lstStyle/>
          <a:p>
            <a:fld id="{20C1F48C-2EC7-9F4A-9681-AA4D79BA8353}" type="datetimeFigureOut">
              <a:rPr lang="cs-CZ" smtClean="0"/>
              <a:t>03.12.2020</a:t>
            </a:fld>
            <a:endParaRPr lang="cs-CZ"/>
          </a:p>
        </p:txBody>
      </p:sp>
      <p:sp>
        <p:nvSpPr>
          <p:cNvPr id="5" name="Zástupný symbol pro zápatí 4">
            <a:extLst>
              <a:ext uri="{FF2B5EF4-FFF2-40B4-BE49-F238E27FC236}">
                <a16:creationId xmlns:a16="http://schemas.microsoft.com/office/drawing/2014/main" id="{A7F8E5EE-B9AF-3D47-9DA4-85B947DBC3D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D887F35-9908-E043-964F-C907636FD20E}"/>
              </a:ext>
            </a:extLst>
          </p:cNvPr>
          <p:cNvSpPr>
            <a:spLocks noGrp="1"/>
          </p:cNvSpPr>
          <p:nvPr>
            <p:ph type="sldNum" sz="quarter" idx="12"/>
          </p:nvPr>
        </p:nvSpPr>
        <p:spPr/>
        <p:txBody>
          <a:bodyPr/>
          <a:lstStyle/>
          <a:p>
            <a:fld id="{E468601B-459D-D341-9EF9-E3AD836D30B3}" type="slidenum">
              <a:rPr lang="cs-CZ" smtClean="0"/>
              <a:t>‹#›</a:t>
            </a:fld>
            <a:endParaRPr lang="cs-CZ"/>
          </a:p>
        </p:txBody>
      </p:sp>
    </p:spTree>
    <p:extLst>
      <p:ext uri="{BB962C8B-B14F-4D97-AF65-F5344CB8AC3E}">
        <p14:creationId xmlns:p14="http://schemas.microsoft.com/office/powerpoint/2010/main" val="1900088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4216A1AD-60D3-5E4F-A928-F1AF86FEE3E7}"/>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7394678F-6569-1D49-B85E-483178480B61}"/>
              </a:ext>
            </a:extLst>
          </p:cNvPr>
          <p:cNvSpPr>
            <a:spLocks noGrp="1"/>
          </p:cNvSpPr>
          <p:nvPr>
            <p:ph type="body" orient="vert" idx="1"/>
          </p:nvPr>
        </p:nvSpPr>
        <p:spPr>
          <a:xfrm>
            <a:off x="838200" y="365125"/>
            <a:ext cx="7734300" cy="5811838"/>
          </a:xfrm>
        </p:spPr>
        <p:txBody>
          <a:bodyPr vert="eaVert"/>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9433CCE6-270B-5A4B-8206-EA7565E69CCB}"/>
              </a:ext>
            </a:extLst>
          </p:cNvPr>
          <p:cNvSpPr>
            <a:spLocks noGrp="1"/>
          </p:cNvSpPr>
          <p:nvPr>
            <p:ph type="dt" sz="half" idx="10"/>
          </p:nvPr>
        </p:nvSpPr>
        <p:spPr/>
        <p:txBody>
          <a:bodyPr/>
          <a:lstStyle/>
          <a:p>
            <a:fld id="{20C1F48C-2EC7-9F4A-9681-AA4D79BA8353}" type="datetimeFigureOut">
              <a:rPr lang="cs-CZ" smtClean="0"/>
              <a:t>03.12.2020</a:t>
            </a:fld>
            <a:endParaRPr lang="cs-CZ"/>
          </a:p>
        </p:txBody>
      </p:sp>
      <p:sp>
        <p:nvSpPr>
          <p:cNvPr id="5" name="Zástupný symbol pro zápatí 4">
            <a:extLst>
              <a:ext uri="{FF2B5EF4-FFF2-40B4-BE49-F238E27FC236}">
                <a16:creationId xmlns:a16="http://schemas.microsoft.com/office/drawing/2014/main" id="{7D4F3FDF-4D43-FE49-8F44-0F0A648D1C0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25654CD-2B3F-3F40-AE4F-FE03C5B22A2D}"/>
              </a:ext>
            </a:extLst>
          </p:cNvPr>
          <p:cNvSpPr>
            <a:spLocks noGrp="1"/>
          </p:cNvSpPr>
          <p:nvPr>
            <p:ph type="sldNum" sz="quarter" idx="12"/>
          </p:nvPr>
        </p:nvSpPr>
        <p:spPr/>
        <p:txBody>
          <a:bodyPr/>
          <a:lstStyle/>
          <a:p>
            <a:fld id="{E468601B-459D-D341-9EF9-E3AD836D30B3}" type="slidenum">
              <a:rPr lang="cs-CZ" smtClean="0"/>
              <a:t>‹#›</a:t>
            </a:fld>
            <a:endParaRPr lang="cs-CZ"/>
          </a:p>
        </p:txBody>
      </p:sp>
    </p:spTree>
    <p:extLst>
      <p:ext uri="{BB962C8B-B14F-4D97-AF65-F5344CB8AC3E}">
        <p14:creationId xmlns:p14="http://schemas.microsoft.com/office/powerpoint/2010/main" val="362032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117D6A-8C8F-D846-92BD-79638647D338}"/>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260B530B-D9F2-F540-B0A5-39DEC931260E}"/>
              </a:ext>
            </a:extLst>
          </p:cNvPr>
          <p:cNvSpPr>
            <a:spLocks noGrp="1"/>
          </p:cNvSpPr>
          <p:nvPr>
            <p:ph idx="1"/>
          </p:nvPr>
        </p:nvSpPr>
        <p:spPr/>
        <p:txBody>
          <a:body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FCB0E300-840F-9740-B110-A97472BCF7BA}"/>
              </a:ext>
            </a:extLst>
          </p:cNvPr>
          <p:cNvSpPr>
            <a:spLocks noGrp="1"/>
          </p:cNvSpPr>
          <p:nvPr>
            <p:ph type="dt" sz="half" idx="10"/>
          </p:nvPr>
        </p:nvSpPr>
        <p:spPr/>
        <p:txBody>
          <a:bodyPr/>
          <a:lstStyle/>
          <a:p>
            <a:fld id="{20C1F48C-2EC7-9F4A-9681-AA4D79BA8353}" type="datetimeFigureOut">
              <a:rPr lang="cs-CZ" smtClean="0"/>
              <a:t>03.12.2020</a:t>
            </a:fld>
            <a:endParaRPr lang="cs-CZ"/>
          </a:p>
        </p:txBody>
      </p:sp>
      <p:sp>
        <p:nvSpPr>
          <p:cNvPr id="5" name="Zástupný symbol pro zápatí 4">
            <a:extLst>
              <a:ext uri="{FF2B5EF4-FFF2-40B4-BE49-F238E27FC236}">
                <a16:creationId xmlns:a16="http://schemas.microsoft.com/office/drawing/2014/main" id="{80B6BCC8-EB58-9B4D-8E8F-A6B389CCB1F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6B72374-F184-A14A-AA58-462619DC6109}"/>
              </a:ext>
            </a:extLst>
          </p:cNvPr>
          <p:cNvSpPr>
            <a:spLocks noGrp="1"/>
          </p:cNvSpPr>
          <p:nvPr>
            <p:ph type="sldNum" sz="quarter" idx="12"/>
          </p:nvPr>
        </p:nvSpPr>
        <p:spPr/>
        <p:txBody>
          <a:bodyPr/>
          <a:lstStyle/>
          <a:p>
            <a:fld id="{E468601B-459D-D341-9EF9-E3AD836D30B3}" type="slidenum">
              <a:rPr lang="cs-CZ" smtClean="0"/>
              <a:t>‹#›</a:t>
            </a:fld>
            <a:endParaRPr lang="cs-CZ"/>
          </a:p>
        </p:txBody>
      </p:sp>
    </p:spTree>
    <p:extLst>
      <p:ext uri="{BB962C8B-B14F-4D97-AF65-F5344CB8AC3E}">
        <p14:creationId xmlns:p14="http://schemas.microsoft.com/office/powerpoint/2010/main" val="849643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9C3131-4A39-9F4C-805C-9B02843872F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7AF69079-FE0B-E945-859B-E2F6E512BB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E5D62AD8-522D-E148-8F87-390B28375854}"/>
              </a:ext>
            </a:extLst>
          </p:cNvPr>
          <p:cNvSpPr>
            <a:spLocks noGrp="1"/>
          </p:cNvSpPr>
          <p:nvPr>
            <p:ph type="dt" sz="half" idx="10"/>
          </p:nvPr>
        </p:nvSpPr>
        <p:spPr/>
        <p:txBody>
          <a:bodyPr/>
          <a:lstStyle/>
          <a:p>
            <a:fld id="{20C1F48C-2EC7-9F4A-9681-AA4D79BA8353}" type="datetimeFigureOut">
              <a:rPr lang="cs-CZ" smtClean="0"/>
              <a:t>03.12.2020</a:t>
            </a:fld>
            <a:endParaRPr lang="cs-CZ"/>
          </a:p>
        </p:txBody>
      </p:sp>
      <p:sp>
        <p:nvSpPr>
          <p:cNvPr id="5" name="Zástupný symbol pro zápatí 4">
            <a:extLst>
              <a:ext uri="{FF2B5EF4-FFF2-40B4-BE49-F238E27FC236}">
                <a16:creationId xmlns:a16="http://schemas.microsoft.com/office/drawing/2014/main" id="{4023BCF5-45F2-4B4D-81C7-5F7E94B0587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F276135-45A3-214F-83CB-92FAF910D63A}"/>
              </a:ext>
            </a:extLst>
          </p:cNvPr>
          <p:cNvSpPr>
            <a:spLocks noGrp="1"/>
          </p:cNvSpPr>
          <p:nvPr>
            <p:ph type="sldNum" sz="quarter" idx="12"/>
          </p:nvPr>
        </p:nvSpPr>
        <p:spPr/>
        <p:txBody>
          <a:bodyPr/>
          <a:lstStyle/>
          <a:p>
            <a:fld id="{E468601B-459D-D341-9EF9-E3AD836D30B3}" type="slidenum">
              <a:rPr lang="cs-CZ" smtClean="0"/>
              <a:t>‹#›</a:t>
            </a:fld>
            <a:endParaRPr lang="cs-CZ"/>
          </a:p>
        </p:txBody>
      </p:sp>
    </p:spTree>
    <p:extLst>
      <p:ext uri="{BB962C8B-B14F-4D97-AF65-F5344CB8AC3E}">
        <p14:creationId xmlns:p14="http://schemas.microsoft.com/office/powerpoint/2010/main" val="3307838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77E9E4-1345-894F-B470-70B03D9B913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C73D45B9-6D09-E94F-B2DC-5C357AFB3F21}"/>
              </a:ext>
            </a:extLst>
          </p:cNvPr>
          <p:cNvSpPr>
            <a:spLocks noGrp="1"/>
          </p:cNvSpPr>
          <p:nvPr>
            <p:ph sz="half" idx="1"/>
          </p:nvPr>
        </p:nvSpPr>
        <p:spPr>
          <a:xfrm>
            <a:off x="838200" y="1825625"/>
            <a:ext cx="5181600" cy="4351338"/>
          </a:xfrm>
        </p:spPr>
        <p:txBody>
          <a:bodyPr/>
          <a:lstStyle/>
          <a:p>
            <a:r>
              <a:rPr lang="cs-CZ"/>
              <a:t>Upravte styly předlohy textu.
Druhá úroveň
Třetí úroveň
Čtvrtá úroveň
Pátá úroveň</a:t>
            </a:r>
          </a:p>
        </p:txBody>
      </p:sp>
      <p:sp>
        <p:nvSpPr>
          <p:cNvPr id="4" name="Zástupný symbol pro obsah 3">
            <a:extLst>
              <a:ext uri="{FF2B5EF4-FFF2-40B4-BE49-F238E27FC236}">
                <a16:creationId xmlns:a16="http://schemas.microsoft.com/office/drawing/2014/main" id="{D6F6D5ED-8314-E24F-9D0D-A53A9A94C965}"/>
              </a:ext>
            </a:extLst>
          </p:cNvPr>
          <p:cNvSpPr>
            <a:spLocks noGrp="1"/>
          </p:cNvSpPr>
          <p:nvPr>
            <p:ph sz="half" idx="2"/>
          </p:nvPr>
        </p:nvSpPr>
        <p:spPr>
          <a:xfrm>
            <a:off x="6172200" y="1825625"/>
            <a:ext cx="5181600" cy="4351338"/>
          </a:xfrm>
        </p:spPr>
        <p:txBody>
          <a:body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8D8D89FE-02D9-4949-946D-A12AEF3AC24F}"/>
              </a:ext>
            </a:extLst>
          </p:cNvPr>
          <p:cNvSpPr>
            <a:spLocks noGrp="1"/>
          </p:cNvSpPr>
          <p:nvPr>
            <p:ph type="dt" sz="half" idx="10"/>
          </p:nvPr>
        </p:nvSpPr>
        <p:spPr/>
        <p:txBody>
          <a:bodyPr/>
          <a:lstStyle/>
          <a:p>
            <a:fld id="{20C1F48C-2EC7-9F4A-9681-AA4D79BA8353}" type="datetimeFigureOut">
              <a:rPr lang="cs-CZ" smtClean="0"/>
              <a:t>03.12.2020</a:t>
            </a:fld>
            <a:endParaRPr lang="cs-CZ"/>
          </a:p>
        </p:txBody>
      </p:sp>
      <p:sp>
        <p:nvSpPr>
          <p:cNvPr id="6" name="Zástupný symbol pro zápatí 5">
            <a:extLst>
              <a:ext uri="{FF2B5EF4-FFF2-40B4-BE49-F238E27FC236}">
                <a16:creationId xmlns:a16="http://schemas.microsoft.com/office/drawing/2014/main" id="{5A277404-A08F-C742-AE50-19120E400C2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B64C35E-42CF-6B46-A8BF-AD1E830F1CBF}"/>
              </a:ext>
            </a:extLst>
          </p:cNvPr>
          <p:cNvSpPr>
            <a:spLocks noGrp="1"/>
          </p:cNvSpPr>
          <p:nvPr>
            <p:ph type="sldNum" sz="quarter" idx="12"/>
          </p:nvPr>
        </p:nvSpPr>
        <p:spPr/>
        <p:txBody>
          <a:bodyPr/>
          <a:lstStyle/>
          <a:p>
            <a:fld id="{E468601B-459D-D341-9EF9-E3AD836D30B3}" type="slidenum">
              <a:rPr lang="cs-CZ" smtClean="0"/>
              <a:t>‹#›</a:t>
            </a:fld>
            <a:endParaRPr lang="cs-CZ"/>
          </a:p>
        </p:txBody>
      </p:sp>
    </p:spTree>
    <p:extLst>
      <p:ext uri="{BB962C8B-B14F-4D97-AF65-F5344CB8AC3E}">
        <p14:creationId xmlns:p14="http://schemas.microsoft.com/office/powerpoint/2010/main" val="1616102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4EF549-0C42-1148-BB5A-AF2646BA8D0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4D370112-16AB-1A4A-BAB3-E3EA2B0CF0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cs-CZ"/>
              <a:t>Upravte styly předlohy textu.
Druhá úroveň
Třetí úroveň
Čtvrtá úroveň
Pátá úroveň</a:t>
            </a:r>
          </a:p>
        </p:txBody>
      </p:sp>
      <p:sp>
        <p:nvSpPr>
          <p:cNvPr id="4" name="Zástupný symbol pro obsah 3">
            <a:extLst>
              <a:ext uri="{FF2B5EF4-FFF2-40B4-BE49-F238E27FC236}">
                <a16:creationId xmlns:a16="http://schemas.microsoft.com/office/drawing/2014/main" id="{B30AAC35-3653-E74A-B68F-5E8EDB1937E7}"/>
              </a:ext>
            </a:extLst>
          </p:cNvPr>
          <p:cNvSpPr>
            <a:spLocks noGrp="1"/>
          </p:cNvSpPr>
          <p:nvPr>
            <p:ph sz="half" idx="2"/>
          </p:nvPr>
        </p:nvSpPr>
        <p:spPr>
          <a:xfrm>
            <a:off x="839788" y="2505075"/>
            <a:ext cx="5157787" cy="3684588"/>
          </a:xfrm>
        </p:spPr>
        <p:txBody>
          <a:bodyPr/>
          <a:lstStyle/>
          <a:p>
            <a:r>
              <a:rPr lang="cs-CZ"/>
              <a:t>Upravte styly předlohy textu.
Druhá úroveň
Třetí úroveň
Čtvrtá úroveň
Pátá úroveň</a:t>
            </a:r>
          </a:p>
        </p:txBody>
      </p:sp>
      <p:sp>
        <p:nvSpPr>
          <p:cNvPr id="5" name="Zástupný symbol pro text 4">
            <a:extLst>
              <a:ext uri="{FF2B5EF4-FFF2-40B4-BE49-F238E27FC236}">
                <a16:creationId xmlns:a16="http://schemas.microsoft.com/office/drawing/2014/main" id="{3B65205A-63E3-9C4E-9E04-9675334CF6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cs-CZ"/>
              <a:t>Upravte styly předlohy textu.
Druhá úroveň
Třetí úroveň
Čtvrtá úroveň
Pátá úroveň</a:t>
            </a:r>
          </a:p>
        </p:txBody>
      </p:sp>
      <p:sp>
        <p:nvSpPr>
          <p:cNvPr id="6" name="Zástupný symbol pro obsah 5">
            <a:extLst>
              <a:ext uri="{FF2B5EF4-FFF2-40B4-BE49-F238E27FC236}">
                <a16:creationId xmlns:a16="http://schemas.microsoft.com/office/drawing/2014/main" id="{D412876F-DA79-8841-9399-204F79C9AC5B}"/>
              </a:ext>
            </a:extLst>
          </p:cNvPr>
          <p:cNvSpPr>
            <a:spLocks noGrp="1"/>
          </p:cNvSpPr>
          <p:nvPr>
            <p:ph sz="quarter" idx="4"/>
          </p:nvPr>
        </p:nvSpPr>
        <p:spPr>
          <a:xfrm>
            <a:off x="6172200" y="2505075"/>
            <a:ext cx="5183188" cy="3684588"/>
          </a:xfrm>
        </p:spPr>
        <p:txBody>
          <a:bodyPr/>
          <a:lstStyle/>
          <a:p>
            <a:r>
              <a:rPr lang="cs-CZ"/>
              <a:t>Upravte styly předlohy textu.
Druhá úroveň
Třetí úroveň
Čtvrtá úroveň
Pátá úroveň</a:t>
            </a:r>
          </a:p>
        </p:txBody>
      </p:sp>
      <p:sp>
        <p:nvSpPr>
          <p:cNvPr id="7" name="Zástupný symbol pro datum 6">
            <a:extLst>
              <a:ext uri="{FF2B5EF4-FFF2-40B4-BE49-F238E27FC236}">
                <a16:creationId xmlns:a16="http://schemas.microsoft.com/office/drawing/2014/main" id="{EF2554BD-D397-DB4D-989E-8A1FF4B064B4}"/>
              </a:ext>
            </a:extLst>
          </p:cNvPr>
          <p:cNvSpPr>
            <a:spLocks noGrp="1"/>
          </p:cNvSpPr>
          <p:nvPr>
            <p:ph type="dt" sz="half" idx="10"/>
          </p:nvPr>
        </p:nvSpPr>
        <p:spPr/>
        <p:txBody>
          <a:bodyPr/>
          <a:lstStyle/>
          <a:p>
            <a:fld id="{20C1F48C-2EC7-9F4A-9681-AA4D79BA8353}" type="datetimeFigureOut">
              <a:rPr lang="cs-CZ" smtClean="0"/>
              <a:t>03.12.2020</a:t>
            </a:fld>
            <a:endParaRPr lang="cs-CZ"/>
          </a:p>
        </p:txBody>
      </p:sp>
      <p:sp>
        <p:nvSpPr>
          <p:cNvPr id="8" name="Zástupný symbol pro zápatí 7">
            <a:extLst>
              <a:ext uri="{FF2B5EF4-FFF2-40B4-BE49-F238E27FC236}">
                <a16:creationId xmlns:a16="http://schemas.microsoft.com/office/drawing/2014/main" id="{930C7E87-9891-AB43-9C37-98A94299AEAA}"/>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FF61F869-9CEE-244D-9255-8531C22E52C5}"/>
              </a:ext>
            </a:extLst>
          </p:cNvPr>
          <p:cNvSpPr>
            <a:spLocks noGrp="1"/>
          </p:cNvSpPr>
          <p:nvPr>
            <p:ph type="sldNum" sz="quarter" idx="12"/>
          </p:nvPr>
        </p:nvSpPr>
        <p:spPr/>
        <p:txBody>
          <a:bodyPr/>
          <a:lstStyle/>
          <a:p>
            <a:fld id="{E468601B-459D-D341-9EF9-E3AD836D30B3}" type="slidenum">
              <a:rPr lang="cs-CZ" smtClean="0"/>
              <a:t>‹#›</a:t>
            </a:fld>
            <a:endParaRPr lang="cs-CZ"/>
          </a:p>
        </p:txBody>
      </p:sp>
    </p:spTree>
    <p:extLst>
      <p:ext uri="{BB962C8B-B14F-4D97-AF65-F5344CB8AC3E}">
        <p14:creationId xmlns:p14="http://schemas.microsoft.com/office/powerpoint/2010/main" val="1950617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363385-2639-314A-B3D2-3B8472DE524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888A1CE-9BD0-FE40-86FC-EC2ADB4339ED}"/>
              </a:ext>
            </a:extLst>
          </p:cNvPr>
          <p:cNvSpPr>
            <a:spLocks noGrp="1"/>
          </p:cNvSpPr>
          <p:nvPr>
            <p:ph type="dt" sz="half" idx="10"/>
          </p:nvPr>
        </p:nvSpPr>
        <p:spPr/>
        <p:txBody>
          <a:bodyPr/>
          <a:lstStyle/>
          <a:p>
            <a:fld id="{20C1F48C-2EC7-9F4A-9681-AA4D79BA8353}" type="datetimeFigureOut">
              <a:rPr lang="cs-CZ" smtClean="0"/>
              <a:t>03.12.2020</a:t>
            </a:fld>
            <a:endParaRPr lang="cs-CZ"/>
          </a:p>
        </p:txBody>
      </p:sp>
      <p:sp>
        <p:nvSpPr>
          <p:cNvPr id="4" name="Zástupný symbol pro zápatí 3">
            <a:extLst>
              <a:ext uri="{FF2B5EF4-FFF2-40B4-BE49-F238E27FC236}">
                <a16:creationId xmlns:a16="http://schemas.microsoft.com/office/drawing/2014/main" id="{F8E13227-5861-5B47-A724-1A9B039F77D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83931F3-E311-4146-96CC-4C61533E18F3}"/>
              </a:ext>
            </a:extLst>
          </p:cNvPr>
          <p:cNvSpPr>
            <a:spLocks noGrp="1"/>
          </p:cNvSpPr>
          <p:nvPr>
            <p:ph type="sldNum" sz="quarter" idx="12"/>
          </p:nvPr>
        </p:nvSpPr>
        <p:spPr/>
        <p:txBody>
          <a:bodyPr/>
          <a:lstStyle/>
          <a:p>
            <a:fld id="{E468601B-459D-D341-9EF9-E3AD836D30B3}" type="slidenum">
              <a:rPr lang="cs-CZ" smtClean="0"/>
              <a:t>‹#›</a:t>
            </a:fld>
            <a:endParaRPr lang="cs-CZ"/>
          </a:p>
        </p:txBody>
      </p:sp>
    </p:spTree>
    <p:extLst>
      <p:ext uri="{BB962C8B-B14F-4D97-AF65-F5344CB8AC3E}">
        <p14:creationId xmlns:p14="http://schemas.microsoft.com/office/powerpoint/2010/main" val="3114306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EB2FBD6-3E6A-6042-B826-862063968040}"/>
              </a:ext>
            </a:extLst>
          </p:cNvPr>
          <p:cNvSpPr>
            <a:spLocks noGrp="1"/>
          </p:cNvSpPr>
          <p:nvPr>
            <p:ph type="dt" sz="half" idx="10"/>
          </p:nvPr>
        </p:nvSpPr>
        <p:spPr/>
        <p:txBody>
          <a:bodyPr/>
          <a:lstStyle/>
          <a:p>
            <a:fld id="{20C1F48C-2EC7-9F4A-9681-AA4D79BA8353}" type="datetimeFigureOut">
              <a:rPr lang="cs-CZ" smtClean="0"/>
              <a:t>03.12.2020</a:t>
            </a:fld>
            <a:endParaRPr lang="cs-CZ"/>
          </a:p>
        </p:txBody>
      </p:sp>
      <p:sp>
        <p:nvSpPr>
          <p:cNvPr id="3" name="Zástupný symbol pro zápatí 2">
            <a:extLst>
              <a:ext uri="{FF2B5EF4-FFF2-40B4-BE49-F238E27FC236}">
                <a16:creationId xmlns:a16="http://schemas.microsoft.com/office/drawing/2014/main" id="{F21AB20F-C8DD-3C4A-8D0B-7851F9E7C665}"/>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FFDFA4A1-29C6-564D-A200-D5D907AC13AB}"/>
              </a:ext>
            </a:extLst>
          </p:cNvPr>
          <p:cNvSpPr>
            <a:spLocks noGrp="1"/>
          </p:cNvSpPr>
          <p:nvPr>
            <p:ph type="sldNum" sz="quarter" idx="12"/>
          </p:nvPr>
        </p:nvSpPr>
        <p:spPr/>
        <p:txBody>
          <a:bodyPr/>
          <a:lstStyle/>
          <a:p>
            <a:fld id="{E468601B-459D-D341-9EF9-E3AD836D30B3}" type="slidenum">
              <a:rPr lang="cs-CZ" smtClean="0"/>
              <a:t>‹#›</a:t>
            </a:fld>
            <a:endParaRPr lang="cs-CZ"/>
          </a:p>
        </p:txBody>
      </p:sp>
    </p:spTree>
    <p:extLst>
      <p:ext uri="{BB962C8B-B14F-4D97-AF65-F5344CB8AC3E}">
        <p14:creationId xmlns:p14="http://schemas.microsoft.com/office/powerpoint/2010/main" val="4077225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C6AE44-E5C0-604F-8AEA-CA1C3F5CB08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470ACB23-F32C-E74D-91B0-846B5EA763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cs-CZ"/>
              <a:t>Upravte styly předlohy textu.
Druhá úroveň
Třetí úroveň
Čtvrtá úroveň
Pátá úroveň</a:t>
            </a:r>
          </a:p>
        </p:txBody>
      </p:sp>
      <p:sp>
        <p:nvSpPr>
          <p:cNvPr id="4" name="Zástupný symbol pro text 3">
            <a:extLst>
              <a:ext uri="{FF2B5EF4-FFF2-40B4-BE49-F238E27FC236}">
                <a16:creationId xmlns:a16="http://schemas.microsoft.com/office/drawing/2014/main" id="{193ADBA5-632F-AC4B-99E6-16A72AF21F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628E1BA2-35C9-0648-B0D4-942816ED0D27}"/>
              </a:ext>
            </a:extLst>
          </p:cNvPr>
          <p:cNvSpPr>
            <a:spLocks noGrp="1"/>
          </p:cNvSpPr>
          <p:nvPr>
            <p:ph type="dt" sz="half" idx="10"/>
          </p:nvPr>
        </p:nvSpPr>
        <p:spPr/>
        <p:txBody>
          <a:bodyPr/>
          <a:lstStyle/>
          <a:p>
            <a:fld id="{20C1F48C-2EC7-9F4A-9681-AA4D79BA8353}" type="datetimeFigureOut">
              <a:rPr lang="cs-CZ" smtClean="0"/>
              <a:t>03.12.2020</a:t>
            </a:fld>
            <a:endParaRPr lang="cs-CZ"/>
          </a:p>
        </p:txBody>
      </p:sp>
      <p:sp>
        <p:nvSpPr>
          <p:cNvPr id="6" name="Zástupný symbol pro zápatí 5">
            <a:extLst>
              <a:ext uri="{FF2B5EF4-FFF2-40B4-BE49-F238E27FC236}">
                <a16:creationId xmlns:a16="http://schemas.microsoft.com/office/drawing/2014/main" id="{D9540538-1365-D644-8ABA-DFF0B8E8992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14B7276-72C8-2C47-93A4-BC130CDF3F45}"/>
              </a:ext>
            </a:extLst>
          </p:cNvPr>
          <p:cNvSpPr>
            <a:spLocks noGrp="1"/>
          </p:cNvSpPr>
          <p:nvPr>
            <p:ph type="sldNum" sz="quarter" idx="12"/>
          </p:nvPr>
        </p:nvSpPr>
        <p:spPr/>
        <p:txBody>
          <a:bodyPr/>
          <a:lstStyle/>
          <a:p>
            <a:fld id="{E468601B-459D-D341-9EF9-E3AD836D30B3}" type="slidenum">
              <a:rPr lang="cs-CZ" smtClean="0"/>
              <a:t>‹#›</a:t>
            </a:fld>
            <a:endParaRPr lang="cs-CZ"/>
          </a:p>
        </p:txBody>
      </p:sp>
    </p:spTree>
    <p:extLst>
      <p:ext uri="{BB962C8B-B14F-4D97-AF65-F5344CB8AC3E}">
        <p14:creationId xmlns:p14="http://schemas.microsoft.com/office/powerpoint/2010/main" val="1905105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329EAB-3897-BF43-9E1B-A46E8145503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F218DAC5-3A05-F74B-91F5-903613CE1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169DF1EA-C893-D147-952C-56E731B268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4C66EB91-5CB7-3247-80FD-F76DEB2583B2}"/>
              </a:ext>
            </a:extLst>
          </p:cNvPr>
          <p:cNvSpPr>
            <a:spLocks noGrp="1"/>
          </p:cNvSpPr>
          <p:nvPr>
            <p:ph type="dt" sz="half" idx="10"/>
          </p:nvPr>
        </p:nvSpPr>
        <p:spPr/>
        <p:txBody>
          <a:bodyPr/>
          <a:lstStyle/>
          <a:p>
            <a:fld id="{20C1F48C-2EC7-9F4A-9681-AA4D79BA8353}" type="datetimeFigureOut">
              <a:rPr lang="cs-CZ" smtClean="0"/>
              <a:t>03.12.2020</a:t>
            </a:fld>
            <a:endParaRPr lang="cs-CZ"/>
          </a:p>
        </p:txBody>
      </p:sp>
      <p:sp>
        <p:nvSpPr>
          <p:cNvPr id="6" name="Zástupný symbol pro zápatí 5">
            <a:extLst>
              <a:ext uri="{FF2B5EF4-FFF2-40B4-BE49-F238E27FC236}">
                <a16:creationId xmlns:a16="http://schemas.microsoft.com/office/drawing/2014/main" id="{1D50296B-95F5-4742-8B6C-22C424280F81}"/>
              </a:ext>
            </a:extLst>
          </p:cNvPr>
          <p:cNvSpPr>
            <a:spLocks noGrp="1"/>
          </p:cNvSpPr>
          <p:nvPr>
            <p:ph type="ftr" sz="quarter" idx="11"/>
          </p:nvPr>
        </p:nvSpPr>
        <p:spPr/>
        <p:txBody>
          <a:bodyPr/>
          <a:lstStyle/>
          <a:p>
            <a:endParaRPr lang="en-US" dirty="0"/>
          </a:p>
        </p:txBody>
      </p:sp>
      <p:sp>
        <p:nvSpPr>
          <p:cNvPr id="7" name="Zástupný symbol pro číslo snímku 6">
            <a:extLst>
              <a:ext uri="{FF2B5EF4-FFF2-40B4-BE49-F238E27FC236}">
                <a16:creationId xmlns:a16="http://schemas.microsoft.com/office/drawing/2014/main" id="{429A5943-76D2-2746-A087-AB4E9FD8130D}"/>
              </a:ext>
            </a:extLst>
          </p:cNvPr>
          <p:cNvSpPr>
            <a:spLocks noGrp="1"/>
          </p:cNvSpPr>
          <p:nvPr>
            <p:ph type="sldNum" sz="quarter" idx="12"/>
          </p:nvPr>
        </p:nvSpPr>
        <p:spPr/>
        <p:txBody>
          <a:bodyPr/>
          <a:lstStyle/>
          <a:p>
            <a:fld id="{E468601B-459D-D341-9EF9-E3AD836D30B3}" type="slidenum">
              <a:rPr lang="cs-CZ" smtClean="0"/>
              <a:t>‹#›</a:t>
            </a:fld>
            <a:endParaRPr lang="cs-CZ"/>
          </a:p>
        </p:txBody>
      </p:sp>
    </p:spTree>
    <p:extLst>
      <p:ext uri="{BB962C8B-B14F-4D97-AF65-F5344CB8AC3E}">
        <p14:creationId xmlns:p14="http://schemas.microsoft.com/office/powerpoint/2010/main" val="3997286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92A80F9-3837-F540-ABB2-1A07FD7FDE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885E31B6-5312-9049-8D85-8F0BB47C95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6BAD3145-A2A1-F443-9266-135585EA37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C1F48C-2EC7-9F4A-9681-AA4D79BA8353}" type="datetimeFigureOut">
              <a:rPr lang="cs-CZ" smtClean="0"/>
              <a:t>03.12.2020</a:t>
            </a:fld>
            <a:endParaRPr lang="cs-CZ"/>
          </a:p>
        </p:txBody>
      </p:sp>
      <p:sp>
        <p:nvSpPr>
          <p:cNvPr id="5" name="Zástupný symbol pro zápatí 4">
            <a:extLst>
              <a:ext uri="{FF2B5EF4-FFF2-40B4-BE49-F238E27FC236}">
                <a16:creationId xmlns:a16="http://schemas.microsoft.com/office/drawing/2014/main" id="{64465EA3-2661-CC43-838C-906C2C2245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5DCC3A5-9157-4744-A129-79FD9E8AA3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68601B-459D-D341-9EF9-E3AD836D30B3}" type="slidenum">
              <a:rPr lang="cs-CZ" smtClean="0"/>
              <a:t>‹#›</a:t>
            </a:fld>
            <a:endParaRPr lang="cs-CZ"/>
          </a:p>
        </p:txBody>
      </p:sp>
    </p:spTree>
    <p:extLst>
      <p:ext uri="{BB962C8B-B14F-4D97-AF65-F5344CB8AC3E}">
        <p14:creationId xmlns:p14="http://schemas.microsoft.com/office/powerpoint/2010/main" val="1923785197"/>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DEF133-2BCA-A347-AB4A-CC9AD45A3457}"/>
              </a:ext>
            </a:extLst>
          </p:cNvPr>
          <p:cNvSpPr>
            <a:spLocks noGrp="1"/>
          </p:cNvSpPr>
          <p:nvPr>
            <p:ph type="ctrTitle"/>
          </p:nvPr>
        </p:nvSpPr>
        <p:spPr/>
        <p:txBody>
          <a:bodyPr/>
          <a:lstStyle/>
          <a:p>
            <a:r>
              <a:rPr lang="cs-CZ" dirty="0"/>
              <a:t>Internetové právo</a:t>
            </a:r>
          </a:p>
        </p:txBody>
      </p:sp>
      <p:sp>
        <p:nvSpPr>
          <p:cNvPr id="3" name="Podnadpis 2">
            <a:extLst>
              <a:ext uri="{FF2B5EF4-FFF2-40B4-BE49-F238E27FC236}">
                <a16:creationId xmlns:a16="http://schemas.microsoft.com/office/drawing/2014/main" id="{781DAE52-5DB4-BF4B-9C17-571222DB0E37}"/>
              </a:ext>
            </a:extLst>
          </p:cNvPr>
          <p:cNvSpPr>
            <a:spLocks noGrp="1"/>
          </p:cNvSpPr>
          <p:nvPr>
            <p:ph type="subTitle" idx="1"/>
          </p:nvPr>
        </p:nvSpPr>
        <p:spPr/>
        <p:txBody>
          <a:bodyPr>
            <a:normAutofit/>
          </a:bodyPr>
          <a:lstStyle/>
          <a:p>
            <a:r>
              <a:rPr lang="cs-CZ" dirty="0"/>
              <a:t>Právní regulace elektronického obchodu</a:t>
            </a:r>
          </a:p>
          <a:p>
            <a:endParaRPr lang="cs-CZ" dirty="0"/>
          </a:p>
          <a:p>
            <a:r>
              <a:rPr lang="cs-CZ" dirty="0"/>
              <a:t>Mgr. Tomáš Gongol, Ph.D.</a:t>
            </a:r>
          </a:p>
        </p:txBody>
      </p:sp>
    </p:spTree>
    <p:extLst>
      <p:ext uri="{BB962C8B-B14F-4D97-AF65-F5344CB8AC3E}">
        <p14:creationId xmlns:p14="http://schemas.microsoft.com/office/powerpoint/2010/main" val="3961848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FF98E2-C179-614C-B071-6EC4DC6B2C9C}"/>
              </a:ext>
            </a:extLst>
          </p:cNvPr>
          <p:cNvSpPr>
            <a:spLocks noGrp="1"/>
          </p:cNvSpPr>
          <p:nvPr>
            <p:ph type="title"/>
          </p:nvPr>
        </p:nvSpPr>
        <p:spPr/>
        <p:txBody>
          <a:bodyPr/>
          <a:lstStyle/>
          <a:p>
            <a:r>
              <a:rPr lang="cs-CZ" dirty="0"/>
              <a:t>Pojem spotřebitel</a:t>
            </a:r>
          </a:p>
        </p:txBody>
      </p:sp>
      <p:sp>
        <p:nvSpPr>
          <p:cNvPr id="3" name="Zástupný symbol pro obsah 2">
            <a:extLst>
              <a:ext uri="{FF2B5EF4-FFF2-40B4-BE49-F238E27FC236}">
                <a16:creationId xmlns:a16="http://schemas.microsoft.com/office/drawing/2014/main" id="{36633625-33C2-8B41-966A-C9E5785EBD70}"/>
              </a:ext>
            </a:extLst>
          </p:cNvPr>
          <p:cNvSpPr>
            <a:spLocks noGrp="1"/>
          </p:cNvSpPr>
          <p:nvPr>
            <p:ph idx="1"/>
          </p:nvPr>
        </p:nvSpPr>
        <p:spPr/>
        <p:txBody>
          <a:bodyPr/>
          <a:lstStyle/>
          <a:p>
            <a:r>
              <a:rPr lang="cs-CZ" b="1" dirty="0"/>
              <a:t>Spotřebitel </a:t>
            </a:r>
            <a:r>
              <a:rPr lang="cs-CZ" dirty="0"/>
              <a:t>je definován jako </a:t>
            </a:r>
          </a:p>
          <a:p>
            <a:pPr lvl="1"/>
            <a:r>
              <a:rPr lang="cs-CZ" dirty="0"/>
              <a:t>fyzická osoba,</a:t>
            </a:r>
          </a:p>
          <a:p>
            <a:pPr lvl="1"/>
            <a:r>
              <a:rPr lang="cs-CZ" dirty="0"/>
              <a:t>nejedná v rámci své podnikatelské činnosti (viz § 420 </a:t>
            </a:r>
            <a:r>
              <a:rPr lang="cs-CZ" dirty="0" err="1"/>
              <a:t>ObčZ</a:t>
            </a:r>
            <a:r>
              <a:rPr lang="cs-CZ" dirty="0"/>
              <a:t>) nebo v rámci samostatného výkonu svého povolání (např. advokát, lékař apod.),</a:t>
            </a:r>
          </a:p>
          <a:p>
            <a:pPr lvl="1"/>
            <a:r>
              <a:rPr lang="cs-CZ" dirty="0"/>
              <a:t>vstupuje do smluvního vztahu s podnikatelem (např. při koupi zboží na </a:t>
            </a:r>
            <a:r>
              <a:rPr lang="cs-CZ" dirty="0" err="1"/>
              <a:t>eshopu</a:t>
            </a:r>
            <a:r>
              <a:rPr lang="cs-CZ" dirty="0"/>
              <a:t>).</a:t>
            </a:r>
          </a:p>
          <a:p>
            <a:endParaRPr lang="cs-CZ" dirty="0"/>
          </a:p>
          <a:p>
            <a:endParaRPr lang="cs-CZ" dirty="0"/>
          </a:p>
          <a:p>
            <a:endParaRPr lang="cs-CZ" dirty="0"/>
          </a:p>
        </p:txBody>
      </p:sp>
    </p:spTree>
    <p:extLst>
      <p:ext uri="{BB962C8B-B14F-4D97-AF65-F5344CB8AC3E}">
        <p14:creationId xmlns:p14="http://schemas.microsoft.com/office/powerpoint/2010/main" val="970879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07B07-2E8F-C74A-8B58-0901D16D6674}"/>
              </a:ext>
            </a:extLst>
          </p:cNvPr>
          <p:cNvSpPr>
            <a:spLocks noGrp="1"/>
          </p:cNvSpPr>
          <p:nvPr>
            <p:ph type="title"/>
          </p:nvPr>
        </p:nvSpPr>
        <p:spPr/>
        <p:txBody>
          <a:bodyPr/>
          <a:lstStyle/>
          <a:p>
            <a:r>
              <a:rPr lang="cs-CZ" dirty="0" err="1"/>
              <a:t>Adhézní</a:t>
            </a:r>
            <a:r>
              <a:rPr lang="cs-CZ" dirty="0"/>
              <a:t> (formulářová) smlouva</a:t>
            </a:r>
          </a:p>
        </p:txBody>
      </p:sp>
      <p:sp>
        <p:nvSpPr>
          <p:cNvPr id="3" name="Zástupný symbol pro obsah 2">
            <a:extLst>
              <a:ext uri="{FF2B5EF4-FFF2-40B4-BE49-F238E27FC236}">
                <a16:creationId xmlns:a16="http://schemas.microsoft.com/office/drawing/2014/main" id="{74C46D29-F184-B64A-88BC-DD6D4DABAB6B}"/>
              </a:ext>
            </a:extLst>
          </p:cNvPr>
          <p:cNvSpPr>
            <a:spLocks noGrp="1"/>
          </p:cNvSpPr>
          <p:nvPr>
            <p:ph idx="1"/>
          </p:nvPr>
        </p:nvSpPr>
        <p:spPr/>
        <p:txBody>
          <a:bodyPr>
            <a:normAutofit lnSpcReduction="10000"/>
          </a:bodyPr>
          <a:lstStyle/>
          <a:p>
            <a:r>
              <a:rPr lang="cs-CZ" dirty="0"/>
              <a:t>Každá smlouva, jejíž základní podmínky byly určeny jednou stranou (poskytovatelem plnění), aniž by slabší strana měla skutečnou možnost obsah těchto základních podmínek ovlivnit. </a:t>
            </a:r>
          </a:p>
          <a:p>
            <a:r>
              <a:rPr lang="cs-CZ" dirty="0"/>
              <a:t>Typicky formulářové smlouvy (banky, operátoři, energie…)</a:t>
            </a:r>
          </a:p>
          <a:p>
            <a:r>
              <a:rPr lang="cs-CZ" dirty="0"/>
              <a:t>Smlouvy uzavírané na </a:t>
            </a:r>
            <a:r>
              <a:rPr lang="cs-CZ" dirty="0" err="1"/>
              <a:t>eshopu</a:t>
            </a:r>
            <a:endParaRPr lang="cs-CZ" dirty="0"/>
          </a:p>
          <a:p>
            <a:r>
              <a:rPr lang="cs-CZ" dirty="0"/>
              <a:t>Ochrana slabší strany – neplatnost některých ujednání</a:t>
            </a:r>
          </a:p>
          <a:p>
            <a:pPr lvl="1"/>
            <a:r>
              <a:rPr lang="cs-CZ" dirty="0"/>
              <a:t>Slabší strana musí být vždy prokazatelně seznámena s obchodními podmínkami, samostatným ceníkem apod.</a:t>
            </a:r>
          </a:p>
          <a:p>
            <a:pPr lvl="1"/>
            <a:r>
              <a:rPr lang="cs-CZ" dirty="0"/>
              <a:t>Prostý odkaz v zápatí stránek na </a:t>
            </a:r>
            <a:r>
              <a:rPr lang="cs-CZ" dirty="0" err="1"/>
              <a:t>sml.podmínky</a:t>
            </a:r>
            <a:r>
              <a:rPr lang="cs-CZ" dirty="0"/>
              <a:t> nestačí</a:t>
            </a:r>
          </a:p>
          <a:p>
            <a:pPr lvl="1"/>
            <a:r>
              <a:rPr lang="cs-CZ" dirty="0"/>
              <a:t>Výslovný souhlas s obsahem</a:t>
            </a:r>
          </a:p>
          <a:p>
            <a:pPr lvl="1"/>
            <a:r>
              <a:rPr lang="cs-CZ" dirty="0"/>
              <a:t>Neplatnost nečitelných nebo nesrozumitelných doložek</a:t>
            </a:r>
          </a:p>
        </p:txBody>
      </p:sp>
    </p:spTree>
    <p:extLst>
      <p:ext uri="{BB962C8B-B14F-4D97-AF65-F5344CB8AC3E}">
        <p14:creationId xmlns:p14="http://schemas.microsoft.com/office/powerpoint/2010/main" val="1267809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29A164-2925-714D-BAB9-B135AD00A5C7}"/>
              </a:ext>
            </a:extLst>
          </p:cNvPr>
          <p:cNvSpPr>
            <a:spLocks noGrp="1"/>
          </p:cNvSpPr>
          <p:nvPr>
            <p:ph type="title"/>
          </p:nvPr>
        </p:nvSpPr>
        <p:spPr/>
        <p:txBody>
          <a:bodyPr/>
          <a:lstStyle/>
          <a:p>
            <a:r>
              <a:rPr lang="cs-CZ" dirty="0"/>
              <a:t>Informační povinnost vůči spotřebiteli (§1811 </a:t>
            </a:r>
            <a:r>
              <a:rPr lang="cs-CZ" dirty="0" err="1"/>
              <a:t>ObčZ</a:t>
            </a:r>
            <a:r>
              <a:rPr lang="cs-CZ" dirty="0"/>
              <a:t>) = infomační minimum</a:t>
            </a:r>
          </a:p>
        </p:txBody>
      </p:sp>
      <p:sp>
        <p:nvSpPr>
          <p:cNvPr id="3" name="Zástupný symbol pro obsah 2">
            <a:extLst>
              <a:ext uri="{FF2B5EF4-FFF2-40B4-BE49-F238E27FC236}">
                <a16:creationId xmlns:a16="http://schemas.microsoft.com/office/drawing/2014/main" id="{F29A1753-C826-F54E-807B-272B0AC93E2F}"/>
              </a:ext>
            </a:extLst>
          </p:cNvPr>
          <p:cNvSpPr>
            <a:spLocks noGrp="1"/>
          </p:cNvSpPr>
          <p:nvPr>
            <p:ph idx="1"/>
          </p:nvPr>
        </p:nvSpPr>
        <p:spPr/>
        <p:txBody>
          <a:bodyPr>
            <a:normAutofit fontScale="77500" lnSpcReduction="20000"/>
          </a:bodyPr>
          <a:lstStyle/>
          <a:p>
            <a:r>
              <a:rPr lang="cs-CZ" dirty="0"/>
              <a:t>Již v procesu objednávky na </a:t>
            </a:r>
            <a:r>
              <a:rPr lang="cs-CZ" dirty="0" err="1"/>
              <a:t>eshopu</a:t>
            </a:r>
            <a:r>
              <a:rPr lang="cs-CZ" dirty="0"/>
              <a:t> musí podnikatel poskytnout tyto informace:</a:t>
            </a:r>
          </a:p>
          <a:p>
            <a:pPr lvl="1"/>
            <a:r>
              <a:rPr lang="cs-CZ" dirty="0"/>
              <a:t>svoji totožnost, popřípadě telefonní číslo nebo adresu pro doručování elektronické pošty nebo jiný kontaktní údaj, </a:t>
            </a:r>
          </a:p>
          <a:p>
            <a:pPr lvl="1"/>
            <a:r>
              <a:rPr lang="cs-CZ" dirty="0"/>
              <a:t>označení zboží nebo služby a popis jejich hlavních vlastností (zpravidla u konkrétní nabídky zboží), </a:t>
            </a:r>
          </a:p>
          <a:p>
            <a:pPr lvl="1"/>
            <a:r>
              <a:rPr lang="cs-CZ" dirty="0"/>
              <a:t>cenu zboží nebo služby, případně způsob jejího výpočtu včetně všech daní a poplatků (zejm. DPH a způsobem, který nesmí vzbuzovat pochybnosti o celkové ceně), </a:t>
            </a:r>
          </a:p>
          <a:p>
            <a:pPr lvl="1"/>
            <a:r>
              <a:rPr lang="cs-CZ" dirty="0"/>
              <a:t>způsob platby a způsob dodání nebo plnění (většinou při objednávkovém procesu), </a:t>
            </a:r>
          </a:p>
          <a:p>
            <a:pPr lvl="1"/>
            <a:r>
              <a:rPr lang="cs-CZ" dirty="0"/>
              <a:t>náklady na dodání, a pokud tyto náklady nelze stanovit předem, údaj, že mohou být dodatečně účtovány (stále častěji cena alespoň jednoho způsobu dopravy přímo v rámci nabídky, ostatní v nabídkovém procesu), </a:t>
            </a:r>
          </a:p>
          <a:p>
            <a:pPr lvl="1"/>
            <a:r>
              <a:rPr lang="cs-CZ" dirty="0"/>
              <a:t>údaje o právech vznikajících z vadného plnění, jakož i o právech ze záruky a další podmínky pro uplatňování těchto práv (standardně bývá v obchodních podmínkách), </a:t>
            </a:r>
          </a:p>
          <a:p>
            <a:pPr lvl="1"/>
            <a:r>
              <a:rPr lang="cs-CZ" dirty="0"/>
              <a:t>údaj o době trvání závazku a podmínky ukončení závazku, má-li být smlouva uzavřena na dobu neurčitou (netýká se prodeje zboží, v praxi jde o některé služby), </a:t>
            </a:r>
          </a:p>
          <a:p>
            <a:pPr lvl="1"/>
            <a:r>
              <a:rPr lang="cs-CZ" dirty="0"/>
              <a:t>údaje o funkčnosti digitálního obsahu, včetně technických ochranných opatření (např. použití DRM apod.),</a:t>
            </a:r>
          </a:p>
          <a:p>
            <a:pPr lvl="1"/>
            <a:r>
              <a:rPr lang="cs-CZ" dirty="0"/>
              <a:t>údaje o součinnosti digitálního obsahu s hardwarem a softwarem, které jsou podnikateli známy nebo u nichž lze rozumně očekávat, že by mu mohly být známy (např. </a:t>
            </a:r>
            <a:r>
              <a:rPr lang="cs-CZ" dirty="0" err="1"/>
              <a:t>MIN.požadavky</a:t>
            </a:r>
            <a:r>
              <a:rPr lang="cs-CZ" dirty="0"/>
              <a:t> na HW), </a:t>
            </a:r>
          </a:p>
          <a:p>
            <a:pPr lvl="1"/>
            <a:endParaRPr lang="cs-CZ" dirty="0"/>
          </a:p>
        </p:txBody>
      </p:sp>
    </p:spTree>
    <p:extLst>
      <p:ext uri="{BB962C8B-B14F-4D97-AF65-F5344CB8AC3E}">
        <p14:creationId xmlns:p14="http://schemas.microsoft.com/office/powerpoint/2010/main" val="167710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4BF786-CBA3-D447-881E-A297A2C4DA33}"/>
              </a:ext>
            </a:extLst>
          </p:cNvPr>
          <p:cNvSpPr>
            <a:spLocks noGrp="1"/>
          </p:cNvSpPr>
          <p:nvPr>
            <p:ph type="title"/>
          </p:nvPr>
        </p:nvSpPr>
        <p:spPr/>
        <p:txBody>
          <a:bodyPr/>
          <a:lstStyle/>
          <a:p>
            <a:r>
              <a:rPr lang="cs-CZ" dirty="0"/>
              <a:t>Další informace v případě uzavírání smlouvy distančním způsobem</a:t>
            </a:r>
          </a:p>
        </p:txBody>
      </p:sp>
      <p:sp>
        <p:nvSpPr>
          <p:cNvPr id="3" name="Zástupný symbol pro obsah 2">
            <a:extLst>
              <a:ext uri="{FF2B5EF4-FFF2-40B4-BE49-F238E27FC236}">
                <a16:creationId xmlns:a16="http://schemas.microsoft.com/office/drawing/2014/main" id="{E5ACDD53-E9E3-3F4A-BD2B-8AB084E7B706}"/>
              </a:ext>
            </a:extLst>
          </p:cNvPr>
          <p:cNvSpPr>
            <a:spLocks noGrp="1"/>
          </p:cNvSpPr>
          <p:nvPr>
            <p:ph idx="1"/>
          </p:nvPr>
        </p:nvSpPr>
        <p:spPr>
          <a:xfrm>
            <a:off x="838200" y="1825624"/>
            <a:ext cx="10515600" cy="5032375"/>
          </a:xfrm>
        </p:spPr>
        <p:txBody>
          <a:bodyPr>
            <a:normAutofit fontScale="70000" lnSpcReduction="20000"/>
          </a:bodyPr>
          <a:lstStyle/>
          <a:p>
            <a:r>
              <a:rPr lang="cs-CZ" dirty="0"/>
              <a:t>Platba a náklady</a:t>
            </a:r>
          </a:p>
          <a:p>
            <a:pPr lvl="1"/>
            <a:r>
              <a:rPr lang="cs-CZ" dirty="0"/>
              <a:t>náklady na prostředky komunikace na dálku, pokud se liší od základní sazby, </a:t>
            </a:r>
          </a:p>
          <a:p>
            <a:pPr lvl="1"/>
            <a:r>
              <a:rPr lang="cs-CZ" dirty="0"/>
              <a:t>údaj o případné povinnosti zaplatit zálohu nebo obdobnou platbu, je-li vyžadována, </a:t>
            </a:r>
          </a:p>
          <a:p>
            <a:pPr lvl="1"/>
            <a:r>
              <a:rPr lang="cs-CZ" dirty="0"/>
              <a:t>v případě smlouvy uzavírané na dobu neurčitou nebo jejímž předmětem je opakované plnění,</a:t>
            </a:r>
          </a:p>
          <a:p>
            <a:pPr lvl="2"/>
            <a:r>
              <a:rPr lang="cs-CZ" dirty="0"/>
              <a:t>údaj o ceně nebo způsobu jejího určení za jedno zúčtovací období, kterým je vždy jeden měsíc, pokud je tato cena neměnná </a:t>
            </a:r>
          </a:p>
          <a:p>
            <a:pPr lvl="2"/>
            <a:r>
              <a:rPr lang="cs-CZ" dirty="0"/>
              <a:t>údaje o veškerých daních, poplatcích a nákladech na dodání zboží nebo služby určených způsobem podle druhého bodu, </a:t>
            </a:r>
          </a:p>
          <a:p>
            <a:r>
              <a:rPr lang="cs-CZ" dirty="0"/>
              <a:t>Závaznost smlouvy</a:t>
            </a:r>
          </a:p>
          <a:p>
            <a:pPr lvl="1"/>
            <a:r>
              <a:rPr lang="cs-CZ" dirty="0"/>
              <a:t>v případě, že se jedná o smlouvu, jejímž předmětem je opakované plnění (např. dodávky energií nebo telekomunikačních služeb), nejkratší dobu, po kterou bude smlouva strany zavazovat, </a:t>
            </a:r>
          </a:p>
          <a:p>
            <a:r>
              <a:rPr lang="cs-CZ" dirty="0"/>
              <a:t>Odstoupení od smlouvy</a:t>
            </a:r>
          </a:p>
          <a:p>
            <a:pPr lvl="1"/>
            <a:r>
              <a:rPr lang="cs-CZ" dirty="0"/>
              <a:t>pokud lze využít práva na odstoupení od smlouvy, podmínky, lhůtu a postupy pro uplatnění tohoto práva, </a:t>
            </a:r>
          </a:p>
          <a:p>
            <a:pPr lvl="1"/>
            <a:r>
              <a:rPr lang="cs-CZ" dirty="0"/>
              <a:t>formulář pro odstoupení od smlouvy (dle nařízení vlády č. 363/2013 Sb.)</a:t>
            </a:r>
          </a:p>
          <a:p>
            <a:pPr lvl="1"/>
            <a:r>
              <a:rPr lang="cs-CZ" dirty="0"/>
              <a:t>údaj, že v případě odstoupení od smlouvy ponese spotřebitel náklady spojené s navrácením zboží a předběžný odhad nákladů pokud nelze zboží vrátit běžnou poštovní cestou</a:t>
            </a:r>
          </a:p>
          <a:p>
            <a:pPr lvl="1"/>
            <a:r>
              <a:rPr lang="cs-CZ" dirty="0"/>
              <a:t>údaj o povinnosti uhradit poměrnou část ceny v případě odstoupení od smlouvy, jejímž předmětem je poskytování služeb a jejichž plnění již začalo </a:t>
            </a:r>
          </a:p>
          <a:p>
            <a:pPr lvl="1"/>
            <a:r>
              <a:rPr lang="cs-CZ" dirty="0"/>
              <a:t>u smlouvy jejímž předmětem je dodání digitální obsahu nedodaného na hmotném nosiči (zejm. stažitelný SW), informace o nemožnosti odstoupit od smlouvy</a:t>
            </a:r>
          </a:p>
          <a:p>
            <a:r>
              <a:rPr lang="cs-CZ" dirty="0"/>
              <a:t>Řešení sporů ze spotřebitelské smlouvy</a:t>
            </a:r>
          </a:p>
          <a:p>
            <a:pPr lvl="1"/>
            <a:r>
              <a:rPr lang="cs-CZ" dirty="0"/>
              <a:t>Informace o možnosti mimosmluvního způsobu řešení sporů </a:t>
            </a:r>
          </a:p>
          <a:p>
            <a:pPr lvl="1"/>
            <a:endParaRPr lang="cs-CZ" dirty="0"/>
          </a:p>
          <a:p>
            <a:pPr lvl="1"/>
            <a:endParaRPr lang="cs-CZ" dirty="0"/>
          </a:p>
          <a:p>
            <a:pPr lvl="1"/>
            <a:endParaRPr lang="cs-CZ" dirty="0"/>
          </a:p>
          <a:p>
            <a:pPr lvl="2"/>
            <a:endParaRPr lang="cs-CZ" dirty="0"/>
          </a:p>
        </p:txBody>
      </p:sp>
    </p:spTree>
    <p:extLst>
      <p:ext uri="{BB962C8B-B14F-4D97-AF65-F5344CB8AC3E}">
        <p14:creationId xmlns:p14="http://schemas.microsoft.com/office/powerpoint/2010/main" val="2108133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236487-C2EE-EA41-95D8-4E205BB21245}"/>
              </a:ext>
            </a:extLst>
          </p:cNvPr>
          <p:cNvSpPr>
            <a:spLocks noGrp="1"/>
          </p:cNvSpPr>
          <p:nvPr>
            <p:ph type="title"/>
          </p:nvPr>
        </p:nvSpPr>
        <p:spPr/>
        <p:txBody>
          <a:bodyPr/>
          <a:lstStyle/>
          <a:p>
            <a:r>
              <a:rPr lang="cs-CZ" dirty="0"/>
              <a:t>Zmírnění </a:t>
            </a:r>
          </a:p>
        </p:txBody>
      </p:sp>
      <p:sp>
        <p:nvSpPr>
          <p:cNvPr id="3" name="Zástupný symbol pro obsah 2">
            <a:extLst>
              <a:ext uri="{FF2B5EF4-FFF2-40B4-BE49-F238E27FC236}">
                <a16:creationId xmlns:a16="http://schemas.microsoft.com/office/drawing/2014/main" id="{ED6AA5EB-1A6A-764F-A35F-42030169A94F}"/>
              </a:ext>
            </a:extLst>
          </p:cNvPr>
          <p:cNvSpPr>
            <a:spLocks noGrp="1"/>
          </p:cNvSpPr>
          <p:nvPr>
            <p:ph idx="1"/>
          </p:nvPr>
        </p:nvSpPr>
        <p:spPr/>
        <p:txBody>
          <a:bodyPr/>
          <a:lstStyle/>
          <a:p>
            <a:r>
              <a:rPr lang="cs-CZ" dirty="0"/>
              <a:t>V případě, že prostředek komunikace na dálku neumožňuje poskytnutí celého rozsahu informací před uzavřením smlouvy (např. telefon, SMS), postačí uvést</a:t>
            </a:r>
          </a:p>
          <a:p>
            <a:pPr lvl="1"/>
            <a:r>
              <a:rPr lang="pl" dirty="0"/>
              <a:t>údaje podle § 1811 odst. 2 písm. a), b), c) a g) a údaje podle § 1820 odst. 1 písm. b), c) a h). </a:t>
            </a:r>
          </a:p>
          <a:p>
            <a:pPr lvl="1"/>
            <a:r>
              <a:rPr lang="cs-CZ" dirty="0"/>
              <a:t>Ostatní údaje sdělí podnikatel spotřebiteli v textové podobě nejpozději do doby plnění. </a:t>
            </a:r>
          </a:p>
          <a:p>
            <a:pPr lvl="1"/>
            <a:endParaRPr lang="cs-CZ" dirty="0"/>
          </a:p>
        </p:txBody>
      </p:sp>
    </p:spTree>
    <p:extLst>
      <p:ext uri="{BB962C8B-B14F-4D97-AF65-F5344CB8AC3E}">
        <p14:creationId xmlns:p14="http://schemas.microsoft.com/office/powerpoint/2010/main" val="2263766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DA0B56A-9680-2A48-A092-EEA024B4889D}"/>
              </a:ext>
            </a:extLst>
          </p:cNvPr>
          <p:cNvSpPr>
            <a:spLocks noGrp="1"/>
          </p:cNvSpPr>
          <p:nvPr>
            <p:ph type="title"/>
          </p:nvPr>
        </p:nvSpPr>
        <p:spPr/>
        <p:txBody>
          <a:bodyPr/>
          <a:lstStyle/>
          <a:p>
            <a:r>
              <a:rPr lang="cs-CZ" dirty="0"/>
              <a:t>Následky neposkytnutí informací spotřebiteli</a:t>
            </a:r>
          </a:p>
        </p:txBody>
      </p:sp>
      <p:sp>
        <p:nvSpPr>
          <p:cNvPr id="3" name="Zástupný symbol pro obsah 2">
            <a:extLst>
              <a:ext uri="{FF2B5EF4-FFF2-40B4-BE49-F238E27FC236}">
                <a16:creationId xmlns:a16="http://schemas.microsoft.com/office/drawing/2014/main" id="{4E856072-B92B-AA4C-BDDD-967F6E1D5F6D}"/>
              </a:ext>
            </a:extLst>
          </p:cNvPr>
          <p:cNvSpPr>
            <a:spLocks noGrp="1"/>
          </p:cNvSpPr>
          <p:nvPr>
            <p:ph idx="1"/>
          </p:nvPr>
        </p:nvSpPr>
        <p:spPr/>
        <p:txBody>
          <a:bodyPr/>
          <a:lstStyle/>
          <a:p>
            <a:r>
              <a:rPr lang="cs-CZ" dirty="0"/>
              <a:t> V případě neposkytnutí informací </a:t>
            </a:r>
          </a:p>
          <a:p>
            <a:pPr lvl="1"/>
            <a:r>
              <a:rPr lang="cs-CZ" dirty="0"/>
              <a:t>o výši daní a poplatků nebo nákladech</a:t>
            </a:r>
          </a:p>
          <a:p>
            <a:pPr lvl="1"/>
            <a:r>
              <a:rPr lang="cs-CZ" dirty="0"/>
              <a:t>o tom, že spotřebitel nese náklady na vrácení zboží v případě odstoupení od smlouvy bez udání důvodu</a:t>
            </a:r>
          </a:p>
          <a:p>
            <a:pPr marL="0" indent="0">
              <a:buNone/>
            </a:pPr>
            <a:r>
              <a:rPr lang="cs-CZ" dirty="0"/>
              <a:t>    není spotřebitel povinen tyto náklady hradit</a:t>
            </a:r>
          </a:p>
          <a:p>
            <a:pPr lvl="1"/>
            <a:endParaRPr lang="cs-CZ" dirty="0"/>
          </a:p>
          <a:p>
            <a:pPr lvl="1"/>
            <a:r>
              <a:rPr lang="cs-CZ" dirty="0"/>
              <a:t>o možnosti odstoupit od smlouvy</a:t>
            </a:r>
          </a:p>
          <a:p>
            <a:pPr marL="0" indent="0">
              <a:buNone/>
            </a:pPr>
            <a:r>
              <a:rPr lang="cs-CZ" dirty="0"/>
              <a:t>    lhůta k odstoupení od smlouvy se prodlužuje o 1 rok</a:t>
            </a:r>
          </a:p>
        </p:txBody>
      </p:sp>
    </p:spTree>
    <p:extLst>
      <p:ext uri="{BB962C8B-B14F-4D97-AF65-F5344CB8AC3E}">
        <p14:creationId xmlns:p14="http://schemas.microsoft.com/office/powerpoint/2010/main" val="2851161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F1776D-BDA9-FD41-BCFF-E6DE659A7E6F}"/>
              </a:ext>
            </a:extLst>
          </p:cNvPr>
          <p:cNvSpPr>
            <a:spLocks noGrp="1"/>
          </p:cNvSpPr>
          <p:nvPr>
            <p:ph type="title"/>
          </p:nvPr>
        </p:nvSpPr>
        <p:spPr/>
        <p:txBody>
          <a:bodyPr/>
          <a:lstStyle/>
          <a:p>
            <a:r>
              <a:rPr lang="cs-CZ" dirty="0"/>
              <a:t>Nepřípustná ujednání v obchodních podmínkách</a:t>
            </a:r>
          </a:p>
        </p:txBody>
      </p:sp>
      <p:sp>
        <p:nvSpPr>
          <p:cNvPr id="3" name="Zástupný symbol pro obsah 2">
            <a:extLst>
              <a:ext uri="{FF2B5EF4-FFF2-40B4-BE49-F238E27FC236}">
                <a16:creationId xmlns:a16="http://schemas.microsoft.com/office/drawing/2014/main" id="{B3B137F0-10C6-634C-BB18-FD7D63643770}"/>
              </a:ext>
            </a:extLst>
          </p:cNvPr>
          <p:cNvSpPr>
            <a:spLocks noGrp="1"/>
          </p:cNvSpPr>
          <p:nvPr>
            <p:ph idx="1"/>
          </p:nvPr>
        </p:nvSpPr>
        <p:spPr>
          <a:xfrm>
            <a:off x="838200" y="1825624"/>
            <a:ext cx="10515600" cy="5032375"/>
          </a:xfrm>
        </p:spPr>
        <p:txBody>
          <a:bodyPr>
            <a:normAutofit fontScale="92500" lnSpcReduction="20000"/>
          </a:bodyPr>
          <a:lstStyle/>
          <a:p>
            <a:r>
              <a:rPr lang="cs-CZ" dirty="0"/>
              <a:t>Obecně jsou zakázána ta ustanovení, která zakládají v rozporu s požadavky přiměřenosti </a:t>
            </a:r>
            <a:r>
              <a:rPr lang="cs-CZ" b="1" dirty="0"/>
              <a:t>významnou nerovnováhu práv a povinností </a:t>
            </a:r>
            <a:r>
              <a:rPr lang="cs-CZ" dirty="0"/>
              <a:t>stran v neprospěch spotřebitele (§ 1813)</a:t>
            </a:r>
          </a:p>
          <a:p>
            <a:pPr lvl="1"/>
            <a:r>
              <a:rPr lang="cs-CZ" dirty="0"/>
              <a:t>Např. dohoda o automatickém prodlužování smlouvy uzavřené na dobu určitou s krátkou lhůtou poskytnou spotřebiteli k projevení nesouhlasu s pokračováním nebo dohoda o nepřiměřeně vysoké smluvní pokutě</a:t>
            </a:r>
          </a:p>
          <a:p>
            <a:r>
              <a:rPr lang="cs-CZ" dirty="0"/>
              <a:t>Výslovně vyloučeny ujednání, která (§1814)</a:t>
            </a:r>
          </a:p>
          <a:p>
            <a:pPr lvl="1"/>
            <a:r>
              <a:rPr lang="cs-CZ" dirty="0"/>
              <a:t>vylučují nebo omezují práva spotřebitele z vadného plnění nebo právo na náhradu škody (nelze sjednat se spotřebitelem omezení škody)</a:t>
            </a:r>
          </a:p>
          <a:p>
            <a:pPr lvl="1"/>
            <a:r>
              <a:rPr lang="cs-CZ" dirty="0"/>
              <a:t>dávají podnikateli právo odstoupit od smlouvy bez udání důvodu, zatímco spotřebiteli tato práva upírají nebo obecně podnikateli dávají nárok smlouvu vypovědět bez důvodu zvláštního zřetele bez přiměřené výpovědní doby</a:t>
            </a:r>
          </a:p>
          <a:p>
            <a:pPr lvl="1"/>
            <a:r>
              <a:rPr lang="cs-CZ" dirty="0"/>
              <a:t>Odkládají určení ceny až na dobu plnění</a:t>
            </a:r>
          </a:p>
          <a:p>
            <a:pPr lvl="1"/>
            <a:r>
              <a:rPr lang="cs-CZ" dirty="0"/>
              <a:t>Dávají podnikateli právo zvýšit cenu aniž by měl právo spotřebitel od smlouvy odstoupit, pokud je toto navýšení podstatné</a:t>
            </a:r>
          </a:p>
          <a:p>
            <a:pPr lvl="1"/>
            <a:r>
              <a:rPr lang="cs-CZ" dirty="0"/>
              <a:t>Umožňují podnikateli měnit práva a povinnosti stran bez dohody se spotřebitelem</a:t>
            </a:r>
          </a:p>
          <a:p>
            <a:pPr lvl="1"/>
            <a:endParaRPr lang="cs-CZ" dirty="0"/>
          </a:p>
          <a:p>
            <a:pPr lvl="1"/>
            <a:endParaRPr lang="cs-CZ" dirty="0"/>
          </a:p>
          <a:p>
            <a:endParaRPr lang="cs-CZ" dirty="0"/>
          </a:p>
        </p:txBody>
      </p:sp>
    </p:spTree>
    <p:extLst>
      <p:ext uri="{BB962C8B-B14F-4D97-AF65-F5344CB8AC3E}">
        <p14:creationId xmlns:p14="http://schemas.microsoft.com/office/powerpoint/2010/main" val="1707873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E588F0-EC27-4F4C-AAD4-B389DC9A5152}"/>
              </a:ext>
            </a:extLst>
          </p:cNvPr>
          <p:cNvSpPr>
            <a:spLocks noGrp="1"/>
          </p:cNvSpPr>
          <p:nvPr>
            <p:ph type="title"/>
          </p:nvPr>
        </p:nvSpPr>
        <p:spPr/>
        <p:txBody>
          <a:bodyPr/>
          <a:lstStyle/>
          <a:p>
            <a:r>
              <a:rPr lang="cs-CZ" dirty="0"/>
              <a:t>Odstoupení od spotřebitelské smlouvy sjednané na dálku</a:t>
            </a:r>
          </a:p>
        </p:txBody>
      </p:sp>
      <p:sp>
        <p:nvSpPr>
          <p:cNvPr id="3" name="Zástupný symbol pro obsah 2">
            <a:extLst>
              <a:ext uri="{FF2B5EF4-FFF2-40B4-BE49-F238E27FC236}">
                <a16:creationId xmlns:a16="http://schemas.microsoft.com/office/drawing/2014/main" id="{8D46D0AD-5569-864B-8242-2B728957787E}"/>
              </a:ext>
            </a:extLst>
          </p:cNvPr>
          <p:cNvSpPr>
            <a:spLocks noGrp="1"/>
          </p:cNvSpPr>
          <p:nvPr>
            <p:ph idx="1"/>
          </p:nvPr>
        </p:nvSpPr>
        <p:spPr/>
        <p:txBody>
          <a:bodyPr/>
          <a:lstStyle/>
          <a:p>
            <a:r>
              <a:rPr lang="cs-CZ" dirty="0"/>
              <a:t>Nejčastější smlouva uzavíraná přes internet je kupní smlouva</a:t>
            </a:r>
          </a:p>
          <a:p>
            <a:r>
              <a:rPr lang="cs-CZ" dirty="0"/>
              <a:t>Byla-li smlouva uzavřena při použití prostředků komunikace na dálku, má spotřebitel </a:t>
            </a:r>
            <a:r>
              <a:rPr lang="cs-CZ" b="1" i="1" dirty="0"/>
              <a:t>právo od smlouvy odstoupit za těchto podmínek: </a:t>
            </a:r>
            <a:endParaRPr lang="cs-CZ" dirty="0"/>
          </a:p>
          <a:p>
            <a:pPr lvl="1"/>
            <a:r>
              <a:rPr lang="cs-CZ" dirty="0"/>
              <a:t>bez uvedení důvodu, </a:t>
            </a:r>
          </a:p>
          <a:p>
            <a:pPr lvl="1"/>
            <a:r>
              <a:rPr lang="cs-CZ" dirty="0"/>
              <a:t>bez jakékoliv sankce, </a:t>
            </a:r>
          </a:p>
          <a:p>
            <a:pPr lvl="1"/>
            <a:r>
              <a:rPr lang="cs-CZ" dirty="0"/>
              <a:t>do </a:t>
            </a:r>
            <a:r>
              <a:rPr lang="cs-CZ" b="1" i="1" dirty="0"/>
              <a:t>14 dnů </a:t>
            </a:r>
            <a:r>
              <a:rPr lang="cs-CZ" dirty="0"/>
              <a:t>od převzetí plnění (pro splnění lhůty stačí odstoupení odeslat) </a:t>
            </a:r>
          </a:p>
          <a:p>
            <a:endParaRPr lang="cs-CZ" dirty="0"/>
          </a:p>
          <a:p>
            <a:r>
              <a:rPr lang="cs-CZ" dirty="0"/>
              <a:t>Asymetricky umožňuje slabší straně </a:t>
            </a:r>
            <a:r>
              <a:rPr lang="cs-CZ" dirty="0" err="1"/>
              <a:t>sml.ukončit</a:t>
            </a:r>
            <a:endParaRPr lang="cs-CZ" dirty="0"/>
          </a:p>
          <a:p>
            <a:r>
              <a:rPr lang="cs-CZ" dirty="0"/>
              <a:t>Důvod: omezená možnost „prohlédnout“ zboží</a:t>
            </a:r>
          </a:p>
        </p:txBody>
      </p:sp>
    </p:spTree>
    <p:extLst>
      <p:ext uri="{BB962C8B-B14F-4D97-AF65-F5344CB8AC3E}">
        <p14:creationId xmlns:p14="http://schemas.microsoft.com/office/powerpoint/2010/main" val="2156194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B67816-D916-C047-B06D-E5CA9822AA81}"/>
              </a:ext>
            </a:extLst>
          </p:cNvPr>
          <p:cNvSpPr>
            <a:spLocks noGrp="1"/>
          </p:cNvSpPr>
          <p:nvPr>
            <p:ph type="title"/>
          </p:nvPr>
        </p:nvSpPr>
        <p:spPr/>
        <p:txBody>
          <a:bodyPr/>
          <a:lstStyle/>
          <a:p>
            <a:r>
              <a:rPr lang="cs-CZ" dirty="0"/>
              <a:t>Počátek běhu lhůty pro odstoupení a forma</a:t>
            </a:r>
          </a:p>
        </p:txBody>
      </p:sp>
      <p:sp>
        <p:nvSpPr>
          <p:cNvPr id="3" name="Zástupný symbol pro obsah 2">
            <a:extLst>
              <a:ext uri="{FF2B5EF4-FFF2-40B4-BE49-F238E27FC236}">
                <a16:creationId xmlns:a16="http://schemas.microsoft.com/office/drawing/2014/main" id="{03069CCE-A112-7D4E-8EAF-C69371523EA8}"/>
              </a:ext>
            </a:extLst>
          </p:cNvPr>
          <p:cNvSpPr>
            <a:spLocks noGrp="1"/>
          </p:cNvSpPr>
          <p:nvPr>
            <p:ph idx="1"/>
          </p:nvPr>
        </p:nvSpPr>
        <p:spPr/>
        <p:txBody>
          <a:bodyPr>
            <a:normAutofit lnSpcReduction="10000"/>
          </a:bodyPr>
          <a:lstStyle/>
          <a:p>
            <a:r>
              <a:rPr lang="cs-CZ" dirty="0"/>
              <a:t>Lhůta čtrnácti dnů běží </a:t>
            </a:r>
          </a:p>
          <a:p>
            <a:pPr lvl="1"/>
            <a:r>
              <a:rPr lang="cs-CZ" dirty="0"/>
              <a:t>V případě smlouvy o poskytnutí služby ode dne </a:t>
            </a:r>
            <a:r>
              <a:rPr lang="cs-CZ" b="1" dirty="0"/>
              <a:t>uzavření smlouvy </a:t>
            </a:r>
          </a:p>
          <a:p>
            <a:pPr lvl="1"/>
            <a:r>
              <a:rPr lang="cs-CZ" dirty="0"/>
              <a:t>U kupní smlouvu, ode dne </a:t>
            </a:r>
            <a:r>
              <a:rPr lang="cs-CZ" b="1" dirty="0"/>
              <a:t>převzetí zboží</a:t>
            </a:r>
            <a:r>
              <a:rPr lang="cs-CZ" dirty="0"/>
              <a:t>, </a:t>
            </a:r>
          </a:p>
          <a:p>
            <a:pPr lvl="1"/>
            <a:r>
              <a:rPr lang="cs-CZ" dirty="0"/>
              <a:t>U smlouvy, jejímž předmětem je několik druhů zboží nebo dodání několika částí, ode dne </a:t>
            </a:r>
            <a:r>
              <a:rPr lang="cs-CZ" b="1" dirty="0"/>
              <a:t>převzetí poslední dodávky </a:t>
            </a:r>
            <a:r>
              <a:rPr lang="cs-CZ" dirty="0"/>
              <a:t>zboží,  </a:t>
            </a:r>
          </a:p>
          <a:p>
            <a:pPr lvl="1"/>
            <a:r>
              <a:rPr lang="cs-CZ" dirty="0"/>
              <a:t>U smlouvy, jejímž předmětem je pravidelná opakovaná dodávka zboží, ode dne převzetí </a:t>
            </a:r>
            <a:r>
              <a:rPr lang="cs-CZ" b="1" dirty="0"/>
              <a:t>první dodávky </a:t>
            </a:r>
            <a:r>
              <a:rPr lang="cs-CZ" dirty="0"/>
              <a:t>zboží. </a:t>
            </a:r>
          </a:p>
          <a:p>
            <a:pPr marL="457200" lvl="1" indent="0">
              <a:buNone/>
            </a:pPr>
            <a:r>
              <a:rPr lang="cs-CZ" dirty="0"/>
              <a:t>Stačí v této lhůtě prokazatelně ODESLAT (nemusí být doručeno)</a:t>
            </a:r>
          </a:p>
          <a:p>
            <a:r>
              <a:rPr lang="cs-CZ" dirty="0"/>
              <a:t>Forma odstoupení:</a:t>
            </a:r>
          </a:p>
          <a:p>
            <a:pPr lvl="1"/>
            <a:r>
              <a:rPr lang="cs-CZ" dirty="0"/>
              <a:t>Jakýmkoliv způsobem, který zajistí předání projevu vůle podnikateli</a:t>
            </a:r>
          </a:p>
          <a:p>
            <a:pPr lvl="1"/>
            <a:r>
              <a:rPr lang="cs-CZ" dirty="0"/>
              <a:t>Email, formulář na webu, telefon, ústně při osobní návštěvě</a:t>
            </a:r>
          </a:p>
          <a:p>
            <a:pPr lvl="1"/>
            <a:r>
              <a:rPr lang="cs-CZ" dirty="0"/>
              <a:t>Informační povinnost podnikatele poskytnou vzorový formulář (</a:t>
            </a:r>
            <a:r>
              <a:rPr lang="cs-CZ" dirty="0" err="1"/>
              <a:t>nař</a:t>
            </a:r>
            <a:r>
              <a:rPr lang="cs-CZ" dirty="0"/>
              <a:t>. vlády)</a:t>
            </a:r>
          </a:p>
        </p:txBody>
      </p:sp>
    </p:spTree>
    <p:extLst>
      <p:ext uri="{BB962C8B-B14F-4D97-AF65-F5344CB8AC3E}">
        <p14:creationId xmlns:p14="http://schemas.microsoft.com/office/powerpoint/2010/main" val="1630477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C4621E-F1A4-934C-A418-76FF2B10D059}"/>
              </a:ext>
            </a:extLst>
          </p:cNvPr>
          <p:cNvSpPr>
            <a:spLocks noGrp="1"/>
          </p:cNvSpPr>
          <p:nvPr>
            <p:ph type="title"/>
          </p:nvPr>
        </p:nvSpPr>
        <p:spPr/>
        <p:txBody>
          <a:bodyPr/>
          <a:lstStyle/>
          <a:p>
            <a:r>
              <a:rPr lang="cs-CZ" dirty="0"/>
              <a:t>Důsledky odstoupení</a:t>
            </a:r>
          </a:p>
        </p:txBody>
      </p:sp>
      <p:sp>
        <p:nvSpPr>
          <p:cNvPr id="3" name="Zástupný symbol pro obsah 2">
            <a:extLst>
              <a:ext uri="{FF2B5EF4-FFF2-40B4-BE49-F238E27FC236}">
                <a16:creationId xmlns:a16="http://schemas.microsoft.com/office/drawing/2014/main" id="{8A4EDD0D-8305-AC48-95C7-8B4E31AE5B8B}"/>
              </a:ext>
            </a:extLst>
          </p:cNvPr>
          <p:cNvSpPr>
            <a:spLocks noGrp="1"/>
          </p:cNvSpPr>
          <p:nvPr>
            <p:ph idx="1"/>
          </p:nvPr>
        </p:nvSpPr>
        <p:spPr/>
        <p:txBody>
          <a:bodyPr/>
          <a:lstStyle/>
          <a:p>
            <a:r>
              <a:rPr lang="cs-CZ" dirty="0"/>
              <a:t>Povinnost kupujícího vrátit prodávajícímu zakoupené zboží</a:t>
            </a:r>
          </a:p>
          <a:p>
            <a:pPr lvl="1"/>
            <a:r>
              <a:rPr lang="cs-CZ" dirty="0"/>
              <a:t>Odstoupení od smlouvy a vrácení nemusí nutně splývat</a:t>
            </a:r>
          </a:p>
          <a:p>
            <a:pPr lvl="1"/>
            <a:r>
              <a:rPr lang="cs-CZ" dirty="0"/>
              <a:t>Pro platnost odstoupení a zachování 14denní lhůty je nutno odstoupit </a:t>
            </a:r>
          </a:p>
          <a:p>
            <a:pPr lvl="1"/>
            <a:r>
              <a:rPr lang="cs-CZ" dirty="0"/>
              <a:t>Vrátit zboží nutno bez zbytečného odkladu nejpozději do 14 dnů od odstoupení – při prodlení nemusí prodávající vracet kupní cenu</a:t>
            </a:r>
          </a:p>
          <a:p>
            <a:r>
              <a:rPr lang="cs-CZ" dirty="0"/>
              <a:t>Povinnost prodávajícího vrátit kupujícímu zaplacenou kupní cenu</a:t>
            </a:r>
          </a:p>
        </p:txBody>
      </p:sp>
    </p:spTree>
    <p:extLst>
      <p:ext uri="{BB962C8B-B14F-4D97-AF65-F5344CB8AC3E}">
        <p14:creationId xmlns:p14="http://schemas.microsoft.com/office/powerpoint/2010/main" val="283987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9BAFCE-6887-2447-8DAF-65CD50DEB7A2}"/>
              </a:ext>
            </a:extLst>
          </p:cNvPr>
          <p:cNvSpPr>
            <a:spLocks noGrp="1"/>
          </p:cNvSpPr>
          <p:nvPr>
            <p:ph type="title"/>
          </p:nvPr>
        </p:nvSpPr>
        <p:spPr/>
        <p:txBody>
          <a:bodyPr/>
          <a:lstStyle/>
          <a:p>
            <a:r>
              <a:rPr lang="cs-CZ" dirty="0"/>
              <a:t>Uzavírání smluv na dálku</a:t>
            </a:r>
          </a:p>
        </p:txBody>
      </p:sp>
      <p:sp>
        <p:nvSpPr>
          <p:cNvPr id="3" name="Zástupný symbol pro obsah 2">
            <a:extLst>
              <a:ext uri="{FF2B5EF4-FFF2-40B4-BE49-F238E27FC236}">
                <a16:creationId xmlns:a16="http://schemas.microsoft.com/office/drawing/2014/main" id="{46FC7DF0-15A0-4447-8829-E7621C02C640}"/>
              </a:ext>
            </a:extLst>
          </p:cNvPr>
          <p:cNvSpPr>
            <a:spLocks noGrp="1"/>
          </p:cNvSpPr>
          <p:nvPr>
            <p:ph idx="1"/>
          </p:nvPr>
        </p:nvSpPr>
        <p:spPr/>
        <p:txBody>
          <a:bodyPr/>
          <a:lstStyle/>
          <a:p>
            <a:r>
              <a:rPr lang="pt" dirty="0" err="1"/>
              <a:t>Obecná</a:t>
            </a:r>
            <a:r>
              <a:rPr lang="pt" dirty="0"/>
              <a:t> </a:t>
            </a:r>
            <a:r>
              <a:rPr lang="pt" dirty="0" err="1"/>
              <a:t>úprava</a:t>
            </a:r>
            <a:r>
              <a:rPr lang="pt" dirty="0"/>
              <a:t> </a:t>
            </a:r>
            <a:r>
              <a:rPr lang="pt" dirty="0" err="1"/>
              <a:t>smluvního</a:t>
            </a:r>
            <a:r>
              <a:rPr lang="pt" dirty="0"/>
              <a:t> </a:t>
            </a:r>
            <a:r>
              <a:rPr lang="pt" dirty="0" err="1"/>
              <a:t>práva</a:t>
            </a:r>
            <a:r>
              <a:rPr lang="pt" dirty="0"/>
              <a:t> </a:t>
            </a:r>
            <a:r>
              <a:rPr lang="pt" dirty="0" err="1"/>
              <a:t>v</a:t>
            </a:r>
            <a:r>
              <a:rPr lang="pt" dirty="0"/>
              <a:t> </a:t>
            </a:r>
            <a:r>
              <a:rPr lang="pt" dirty="0" err="1"/>
              <a:t>ustanovení</a:t>
            </a:r>
            <a:r>
              <a:rPr lang="pt" dirty="0"/>
              <a:t> § 1724 a </a:t>
            </a:r>
            <a:r>
              <a:rPr lang="pt" dirty="0" err="1"/>
              <a:t>násl</a:t>
            </a:r>
            <a:r>
              <a:rPr lang="pt" dirty="0"/>
              <a:t>. </a:t>
            </a:r>
            <a:r>
              <a:rPr lang="pt" dirty="0" err="1"/>
              <a:t>ObčZ</a:t>
            </a:r>
            <a:endParaRPr lang="pt" dirty="0"/>
          </a:p>
          <a:p>
            <a:r>
              <a:rPr lang="cs-CZ" dirty="0"/>
              <a:t>Smlouvou projevují strany vůli zřídit mezi sebou závazek a řídit se obsahem smlouvy, přičemž smlouva je uzavřena, jakmile si strany ujednaly její obsah </a:t>
            </a:r>
          </a:p>
          <a:p>
            <a:r>
              <a:rPr lang="pt" dirty="0" err="1"/>
              <a:t>Formy</a:t>
            </a:r>
            <a:r>
              <a:rPr lang="pt" dirty="0"/>
              <a:t> </a:t>
            </a:r>
            <a:r>
              <a:rPr lang="pt" dirty="0" err="1"/>
              <a:t>uavření</a:t>
            </a:r>
            <a:endParaRPr lang="pt" dirty="0"/>
          </a:p>
          <a:p>
            <a:pPr lvl="1"/>
            <a:r>
              <a:rPr lang="pt" dirty="0" err="1"/>
              <a:t>Obecně</a:t>
            </a:r>
            <a:r>
              <a:rPr lang="pt" dirty="0"/>
              <a:t> </a:t>
            </a:r>
            <a:r>
              <a:rPr lang="pt" dirty="0" err="1"/>
              <a:t>není</a:t>
            </a:r>
            <a:r>
              <a:rPr lang="pt" dirty="0"/>
              <a:t> </a:t>
            </a:r>
            <a:r>
              <a:rPr lang="pt" dirty="0" err="1"/>
              <a:t>nutná</a:t>
            </a:r>
            <a:r>
              <a:rPr lang="pt" dirty="0"/>
              <a:t> </a:t>
            </a:r>
            <a:r>
              <a:rPr lang="pt" dirty="0" err="1"/>
              <a:t>písemná</a:t>
            </a:r>
            <a:r>
              <a:rPr lang="pt" dirty="0"/>
              <a:t> forma (</a:t>
            </a:r>
            <a:r>
              <a:rPr lang="cs-CZ" dirty="0"/>
              <a:t>výjimky)</a:t>
            </a:r>
            <a:r>
              <a:rPr lang="pt" dirty="0"/>
              <a:t> </a:t>
            </a:r>
          </a:p>
          <a:p>
            <a:pPr lvl="1"/>
            <a:r>
              <a:rPr lang="pt" dirty="0" err="1"/>
              <a:t>Většina</a:t>
            </a:r>
            <a:r>
              <a:rPr lang="pt" dirty="0"/>
              <a:t> </a:t>
            </a:r>
            <a:r>
              <a:rPr lang="pt" dirty="0" err="1"/>
              <a:t>smluv</a:t>
            </a:r>
            <a:r>
              <a:rPr lang="pt" dirty="0"/>
              <a:t> </a:t>
            </a:r>
            <a:r>
              <a:rPr lang="pt" dirty="0" err="1"/>
              <a:t>ústně</a:t>
            </a:r>
            <a:endParaRPr lang="pt" dirty="0"/>
          </a:p>
          <a:p>
            <a:pPr lvl="1"/>
            <a:r>
              <a:rPr lang="cs-CZ" dirty="0"/>
              <a:t>P</a:t>
            </a:r>
            <a:r>
              <a:rPr lang="pt" dirty="0" err="1"/>
              <a:t>rostředky</a:t>
            </a:r>
            <a:r>
              <a:rPr lang="pt" dirty="0"/>
              <a:t> </a:t>
            </a:r>
            <a:r>
              <a:rPr lang="pt" dirty="0" err="1"/>
              <a:t>komunikace</a:t>
            </a:r>
            <a:r>
              <a:rPr lang="pt" dirty="0"/>
              <a:t> na </a:t>
            </a:r>
            <a:r>
              <a:rPr lang="pt" dirty="0" err="1"/>
              <a:t>dálku</a:t>
            </a:r>
            <a:r>
              <a:rPr lang="pt" dirty="0"/>
              <a:t> = </a:t>
            </a:r>
            <a:r>
              <a:rPr lang="pt" dirty="0" err="1"/>
              <a:t>bez</a:t>
            </a:r>
            <a:r>
              <a:rPr lang="pt" dirty="0"/>
              <a:t> </a:t>
            </a:r>
            <a:r>
              <a:rPr lang="pt" dirty="0" err="1"/>
              <a:t>fyzické</a:t>
            </a:r>
            <a:r>
              <a:rPr lang="pt" dirty="0"/>
              <a:t> </a:t>
            </a:r>
            <a:r>
              <a:rPr lang="pt" dirty="0" err="1"/>
              <a:t>přítomnosti</a:t>
            </a:r>
            <a:r>
              <a:rPr lang="pt" dirty="0"/>
              <a:t> </a:t>
            </a:r>
            <a:r>
              <a:rPr lang="pt" dirty="0" err="1"/>
              <a:t>stran</a:t>
            </a:r>
            <a:endParaRPr lang="pt" dirty="0"/>
          </a:p>
          <a:p>
            <a:pPr lvl="2"/>
            <a:r>
              <a:rPr lang="cs-CZ" dirty="0"/>
              <a:t>N</a:t>
            </a:r>
            <a:r>
              <a:rPr lang="pt" dirty="0" err="1"/>
              <a:t>ejčastěji</a:t>
            </a:r>
            <a:r>
              <a:rPr lang="pt" dirty="0"/>
              <a:t> </a:t>
            </a:r>
            <a:r>
              <a:rPr lang="pt" dirty="0" err="1"/>
              <a:t>prostřednictvím</a:t>
            </a:r>
            <a:r>
              <a:rPr lang="pt" dirty="0"/>
              <a:t> </a:t>
            </a:r>
            <a:r>
              <a:rPr lang="pt" dirty="0" err="1"/>
              <a:t>internetu</a:t>
            </a:r>
            <a:r>
              <a:rPr lang="pt" dirty="0"/>
              <a:t> (</a:t>
            </a:r>
            <a:r>
              <a:rPr lang="pt" dirty="0" err="1"/>
              <a:t>email</a:t>
            </a:r>
            <a:r>
              <a:rPr lang="pt" dirty="0"/>
              <a:t> </a:t>
            </a:r>
            <a:r>
              <a:rPr lang="pt" dirty="0" err="1"/>
              <a:t>nebo</a:t>
            </a:r>
            <a:r>
              <a:rPr lang="pt" dirty="0"/>
              <a:t> </a:t>
            </a:r>
            <a:r>
              <a:rPr lang="pt" dirty="0" err="1"/>
              <a:t>webové</a:t>
            </a:r>
            <a:r>
              <a:rPr lang="pt" dirty="0"/>
              <a:t> </a:t>
            </a:r>
            <a:r>
              <a:rPr lang="pt" dirty="0" err="1"/>
              <a:t>stránky</a:t>
            </a:r>
            <a:r>
              <a:rPr lang="pt" dirty="0"/>
              <a:t>)</a:t>
            </a:r>
          </a:p>
          <a:p>
            <a:endParaRPr lang="pt" dirty="0"/>
          </a:p>
          <a:p>
            <a:endParaRPr lang="pt" dirty="0"/>
          </a:p>
          <a:p>
            <a:endParaRPr lang="cs-CZ" dirty="0"/>
          </a:p>
        </p:txBody>
      </p:sp>
    </p:spTree>
    <p:extLst>
      <p:ext uri="{BB962C8B-B14F-4D97-AF65-F5344CB8AC3E}">
        <p14:creationId xmlns:p14="http://schemas.microsoft.com/office/powerpoint/2010/main" val="9418987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D47E24-F16B-FF43-81B8-EC1ADD3C6B07}"/>
              </a:ext>
            </a:extLst>
          </p:cNvPr>
          <p:cNvSpPr>
            <a:spLocks noGrp="1"/>
          </p:cNvSpPr>
          <p:nvPr>
            <p:ph type="title"/>
          </p:nvPr>
        </p:nvSpPr>
        <p:spPr/>
        <p:txBody>
          <a:bodyPr/>
          <a:lstStyle/>
          <a:p>
            <a:r>
              <a:rPr lang="cs-CZ" dirty="0"/>
              <a:t>Nemožnost odstoupit od smlouvy</a:t>
            </a:r>
          </a:p>
        </p:txBody>
      </p:sp>
      <p:sp>
        <p:nvSpPr>
          <p:cNvPr id="3" name="Zástupný symbol pro obsah 2">
            <a:extLst>
              <a:ext uri="{FF2B5EF4-FFF2-40B4-BE49-F238E27FC236}">
                <a16:creationId xmlns:a16="http://schemas.microsoft.com/office/drawing/2014/main" id="{3E783E84-6558-9347-8552-294412D0844B}"/>
              </a:ext>
            </a:extLst>
          </p:cNvPr>
          <p:cNvSpPr>
            <a:spLocks noGrp="1"/>
          </p:cNvSpPr>
          <p:nvPr>
            <p:ph idx="1"/>
          </p:nvPr>
        </p:nvSpPr>
        <p:spPr/>
        <p:txBody>
          <a:bodyPr/>
          <a:lstStyle/>
          <a:p>
            <a:r>
              <a:rPr lang="cs-CZ" dirty="0"/>
              <a:t>Smlouvy o dodávce zboží upravené na přání spotřebitele (na míru, např. sklenička s vypískovaným monogramem)</a:t>
            </a:r>
          </a:p>
          <a:p>
            <a:r>
              <a:rPr lang="cs-CZ" dirty="0"/>
              <a:t>Smlouva o dodání zboží v hygienickém obalu</a:t>
            </a:r>
          </a:p>
          <a:p>
            <a:r>
              <a:rPr lang="cs-CZ" dirty="0"/>
              <a:t>Smlouva o dodávce zboží podléhající rychlé zkáze</a:t>
            </a:r>
          </a:p>
          <a:p>
            <a:r>
              <a:rPr lang="cs-CZ" dirty="0"/>
              <a:t>Smlouvy o dodání zvukových nebo obrazových nahrávek nebo počítačových programů pokud spotřebitel porušil jejich originální obal</a:t>
            </a:r>
          </a:p>
        </p:txBody>
      </p:sp>
    </p:spTree>
    <p:extLst>
      <p:ext uri="{BB962C8B-B14F-4D97-AF65-F5344CB8AC3E}">
        <p14:creationId xmlns:p14="http://schemas.microsoft.com/office/powerpoint/2010/main" val="427346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D34CFF-A9CA-4C4D-B515-9FEF5E54CBCA}"/>
              </a:ext>
            </a:extLst>
          </p:cNvPr>
          <p:cNvSpPr>
            <a:spLocks noGrp="1"/>
          </p:cNvSpPr>
          <p:nvPr>
            <p:ph type="title"/>
          </p:nvPr>
        </p:nvSpPr>
        <p:spPr/>
        <p:txBody>
          <a:bodyPr/>
          <a:lstStyle/>
          <a:p>
            <a:r>
              <a:rPr lang="cs-CZ" dirty="0"/>
              <a:t>Online aukce</a:t>
            </a:r>
          </a:p>
        </p:txBody>
      </p:sp>
      <p:sp>
        <p:nvSpPr>
          <p:cNvPr id="3" name="Zástupný symbol pro obsah 2">
            <a:extLst>
              <a:ext uri="{FF2B5EF4-FFF2-40B4-BE49-F238E27FC236}">
                <a16:creationId xmlns:a16="http://schemas.microsoft.com/office/drawing/2014/main" id="{309CC316-0684-0145-9E75-D58D1662B6F0}"/>
              </a:ext>
            </a:extLst>
          </p:cNvPr>
          <p:cNvSpPr>
            <a:spLocks noGrp="1"/>
          </p:cNvSpPr>
          <p:nvPr>
            <p:ph idx="1"/>
          </p:nvPr>
        </p:nvSpPr>
        <p:spPr/>
        <p:txBody>
          <a:bodyPr/>
          <a:lstStyle/>
          <a:p>
            <a:r>
              <a:rPr lang="cs-CZ" dirty="0"/>
              <a:t>elektronické aukce jsou zvláštní způsobem uzavírání smlouvy</a:t>
            </a:r>
          </a:p>
          <a:p>
            <a:pPr lvl="1"/>
            <a:r>
              <a:rPr lang="cs-CZ" dirty="0"/>
              <a:t>Specifický způsob výběru smluvního partnera</a:t>
            </a:r>
          </a:p>
          <a:p>
            <a:pPr lvl="1"/>
            <a:r>
              <a:rPr lang="cs-CZ" dirty="0"/>
              <a:t>Nabízející osoba informuje blíže neurčený okruh subjektů o záměru uzavřít smlouvu a specifikuje další parametry (např. cenu)</a:t>
            </a:r>
          </a:p>
          <a:p>
            <a:pPr lvl="1"/>
            <a:r>
              <a:rPr lang="cs-CZ" dirty="0"/>
              <a:t>s vítězem aukce je uzavřena smlouva</a:t>
            </a:r>
          </a:p>
          <a:p>
            <a:r>
              <a:rPr lang="cs-CZ" dirty="0"/>
              <a:t>aukční portál je provozovatelem služby určené třetím osobám spočívající v možnosti prodeje a nákupu zboží (příp. služby). </a:t>
            </a:r>
          </a:p>
          <a:p>
            <a:pPr lvl="1"/>
            <a:r>
              <a:rPr lang="cs-CZ" dirty="0" err="1"/>
              <a:t>aukro.cz</a:t>
            </a:r>
            <a:r>
              <a:rPr lang="cs-CZ" dirty="0"/>
              <a:t>, </a:t>
            </a:r>
            <a:r>
              <a:rPr lang="cs-CZ" dirty="0" err="1"/>
              <a:t>bazar.cz</a:t>
            </a:r>
            <a:r>
              <a:rPr lang="cs-CZ" dirty="0"/>
              <a:t>, </a:t>
            </a:r>
            <a:r>
              <a:rPr lang="cs-CZ" dirty="0" err="1"/>
              <a:t>eBay.com</a:t>
            </a:r>
            <a:r>
              <a:rPr lang="cs-CZ" dirty="0"/>
              <a:t> </a:t>
            </a:r>
          </a:p>
          <a:p>
            <a:pPr lvl="1"/>
            <a:endParaRPr lang="cs-CZ" dirty="0"/>
          </a:p>
          <a:p>
            <a:endParaRPr lang="cs-CZ" dirty="0"/>
          </a:p>
        </p:txBody>
      </p:sp>
    </p:spTree>
    <p:extLst>
      <p:ext uri="{BB962C8B-B14F-4D97-AF65-F5344CB8AC3E}">
        <p14:creationId xmlns:p14="http://schemas.microsoft.com/office/powerpoint/2010/main" val="5990261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43EDEBF-BE3C-2049-BD0B-8ED8B2003E1D}"/>
              </a:ext>
            </a:extLst>
          </p:cNvPr>
          <p:cNvSpPr>
            <a:spLocks noGrp="1"/>
          </p:cNvSpPr>
          <p:nvPr>
            <p:ph idx="1"/>
          </p:nvPr>
        </p:nvSpPr>
        <p:spPr>
          <a:xfrm>
            <a:off x="838200" y="817418"/>
            <a:ext cx="10515600" cy="5359545"/>
          </a:xfrm>
        </p:spPr>
        <p:txBody>
          <a:bodyPr>
            <a:normAutofit lnSpcReduction="10000"/>
          </a:bodyPr>
          <a:lstStyle/>
          <a:p>
            <a:r>
              <a:rPr lang="cs-CZ" dirty="0"/>
              <a:t>Z pohledu smluvního práva zde dochází k uzavírání několika typů smluv: </a:t>
            </a:r>
          </a:p>
          <a:p>
            <a:pPr lvl="1"/>
            <a:r>
              <a:rPr lang="cs-CZ" dirty="0"/>
              <a:t>Smlouva mezi aukčním portálem a jeho uživatelem (prodávajícím či kupujícím)</a:t>
            </a:r>
          </a:p>
          <a:p>
            <a:pPr lvl="2"/>
            <a:r>
              <a:rPr lang="cs-CZ" dirty="0"/>
              <a:t>Základem zde je závazek aukčního portálu realizovat online aukci pro své uživatele za účelem nákupu a prodeje zboží a dostat za to sjednanou provizi z takto uskutečněného obchodu a na straně uživatele závazek dodržovat obchodní podmínky.</a:t>
            </a:r>
          </a:p>
          <a:p>
            <a:pPr lvl="2"/>
            <a:r>
              <a:rPr lang="cs-CZ" dirty="0"/>
              <a:t>Bývá doplněno dalšími službami: zejm. reklama</a:t>
            </a:r>
          </a:p>
          <a:p>
            <a:pPr lvl="1"/>
            <a:r>
              <a:rPr lang="cs-CZ" dirty="0"/>
              <a:t>Kupní smlouva </a:t>
            </a:r>
          </a:p>
          <a:p>
            <a:pPr lvl="2"/>
            <a:r>
              <a:rPr lang="cs-CZ" dirty="0"/>
              <a:t>Nabídka: aukční nabídka probíhá formou </a:t>
            </a:r>
            <a:r>
              <a:rPr lang="cs-CZ" b="1" dirty="0"/>
              <a:t>veřejné soutěže o nejvhodnější návrh na uzavření kupní smlouvy</a:t>
            </a:r>
            <a:r>
              <a:rPr lang="cs-CZ" dirty="0"/>
              <a:t>, přičemž předmětem kupní smlouvy je prodávajícím vystavené zboží a jediným kritériem výběru nejvhodnějšího návrhu je kupní cena. </a:t>
            </a:r>
            <a:r>
              <a:rPr lang="cs-CZ" dirty="0" err="1"/>
              <a:t>Aukro.cz</a:t>
            </a:r>
            <a:r>
              <a:rPr lang="cs-CZ" dirty="0"/>
              <a:t> stanovuje, že prodávající není oprávněn odmítnout všechny návrhy na uzavření kupní smlouvy ani si takové právo vyhradit v popisu zboží. </a:t>
            </a:r>
          </a:p>
          <a:p>
            <a:pPr lvl="2"/>
            <a:r>
              <a:rPr lang="cs-CZ" dirty="0"/>
              <a:t>Přijetí nabídky: za akceptaci návrhu a uzavření kupní smlouvy se považuje to, že prodávající (příjemce návrhu) po skončení aukční nabídky kontaktuje kupujícího (navrhovatele), který formou tzv. příhozů nabídl nejvyšší kupní cenu. Za kontaktování kupujícího (navrhovatele) se považuje též odeslání zboží na adresu kupujícího, popř. zaslání mailu odeslaného automaticky systémem aukčního portálu.  </a:t>
            </a:r>
          </a:p>
          <a:p>
            <a:endParaRPr lang="cs-CZ" dirty="0"/>
          </a:p>
        </p:txBody>
      </p:sp>
    </p:spTree>
    <p:extLst>
      <p:ext uri="{BB962C8B-B14F-4D97-AF65-F5344CB8AC3E}">
        <p14:creationId xmlns:p14="http://schemas.microsoft.com/office/powerpoint/2010/main" val="2582906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AC2523-C529-D44A-93C2-1BFF89DC71DE}"/>
              </a:ext>
            </a:extLst>
          </p:cNvPr>
          <p:cNvSpPr>
            <a:spLocks noGrp="1"/>
          </p:cNvSpPr>
          <p:nvPr>
            <p:ph type="title"/>
          </p:nvPr>
        </p:nvSpPr>
        <p:spPr/>
        <p:txBody>
          <a:bodyPr>
            <a:normAutofit/>
          </a:bodyPr>
          <a:lstStyle/>
          <a:p>
            <a:r>
              <a:rPr lang="cs-CZ" dirty="0"/>
              <a:t>E-aukce probíhají formou veřejné soutěže o nejvhodnější nabídku (§1772 – 1779 </a:t>
            </a:r>
            <a:r>
              <a:rPr lang="cs-CZ" dirty="0" err="1"/>
              <a:t>ObčZ</a:t>
            </a:r>
            <a:r>
              <a:rPr lang="cs-CZ" dirty="0"/>
              <a:t>)</a:t>
            </a:r>
          </a:p>
        </p:txBody>
      </p:sp>
      <p:sp>
        <p:nvSpPr>
          <p:cNvPr id="3" name="Zástupný symbol pro obsah 2">
            <a:extLst>
              <a:ext uri="{FF2B5EF4-FFF2-40B4-BE49-F238E27FC236}">
                <a16:creationId xmlns:a16="http://schemas.microsoft.com/office/drawing/2014/main" id="{DDC86C40-A7B7-0C4A-8D30-53A5C9CCD9C4}"/>
              </a:ext>
            </a:extLst>
          </p:cNvPr>
          <p:cNvSpPr>
            <a:spLocks noGrp="1"/>
          </p:cNvSpPr>
          <p:nvPr>
            <p:ph idx="1"/>
          </p:nvPr>
        </p:nvSpPr>
        <p:spPr/>
        <p:txBody>
          <a:bodyPr>
            <a:normAutofit lnSpcReduction="10000"/>
          </a:bodyPr>
          <a:lstStyle/>
          <a:p>
            <a:r>
              <a:rPr lang="cs-CZ" dirty="0"/>
              <a:t>Prodávající = vyhlašovatel vyzve k podání návrhů (nabídek) na uzavření kupní smlouvy, jejímž předmětem je zboží specifikované v popisu nabízeného zboží</a:t>
            </a:r>
          </a:p>
          <a:p>
            <a:pPr lvl="1"/>
            <a:r>
              <a:rPr lang="cs-CZ" dirty="0"/>
              <a:t>Povinnost popsat vlastnosti zboží, upozornit na případné vady u použitého zboží, uvést další podmínky (cenu přepravy, příp. možnost odběru zdarma atd.)</a:t>
            </a:r>
          </a:p>
          <a:p>
            <a:r>
              <a:rPr lang="cs-CZ" dirty="0"/>
              <a:t>Kupující podávají návrhy na uzavření smlouvy (nabídky)</a:t>
            </a:r>
          </a:p>
          <a:p>
            <a:r>
              <a:rPr lang="cs-CZ" dirty="0"/>
              <a:t> Blíže viz podmínky aukčních portálů</a:t>
            </a:r>
          </a:p>
          <a:p>
            <a:pPr lvl="1"/>
            <a:r>
              <a:rPr lang="cs-CZ" dirty="0"/>
              <a:t>automatické příhozy, lhůty apod.</a:t>
            </a:r>
          </a:p>
          <a:p>
            <a:pPr lvl="1"/>
            <a:r>
              <a:rPr lang="cs-CZ" dirty="0"/>
              <a:t>možnost uzavřít smlouvu přímo za danou cenu „kup teď“ na </a:t>
            </a:r>
            <a:r>
              <a:rPr lang="cs-CZ" dirty="0" err="1"/>
              <a:t>Aukru</a:t>
            </a:r>
            <a:r>
              <a:rPr lang="cs-CZ" dirty="0"/>
              <a:t> – v tom případě je návrh přijat okamžikem, kdy prodávajícímu doručeno oznámení</a:t>
            </a:r>
          </a:p>
        </p:txBody>
      </p:sp>
    </p:spTree>
    <p:extLst>
      <p:ext uri="{BB962C8B-B14F-4D97-AF65-F5344CB8AC3E}">
        <p14:creationId xmlns:p14="http://schemas.microsoft.com/office/powerpoint/2010/main" val="24456639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96EC00-B045-4445-8598-7DB3F05738BB}"/>
              </a:ext>
            </a:extLst>
          </p:cNvPr>
          <p:cNvSpPr>
            <a:spLocks noGrp="1"/>
          </p:cNvSpPr>
          <p:nvPr>
            <p:ph type="title"/>
          </p:nvPr>
        </p:nvSpPr>
        <p:spPr/>
        <p:txBody>
          <a:bodyPr/>
          <a:lstStyle/>
          <a:p>
            <a:r>
              <a:rPr lang="cs-CZ" dirty="0"/>
              <a:t>Odpovědnost provozovatelů aukčních portálů</a:t>
            </a:r>
          </a:p>
        </p:txBody>
      </p:sp>
      <p:sp>
        <p:nvSpPr>
          <p:cNvPr id="3" name="Zástupný symbol pro obsah 2">
            <a:extLst>
              <a:ext uri="{FF2B5EF4-FFF2-40B4-BE49-F238E27FC236}">
                <a16:creationId xmlns:a16="http://schemas.microsoft.com/office/drawing/2014/main" id="{7AE571BD-02CA-1B42-871C-EEC90279FB0D}"/>
              </a:ext>
            </a:extLst>
          </p:cNvPr>
          <p:cNvSpPr>
            <a:spLocks noGrp="1"/>
          </p:cNvSpPr>
          <p:nvPr>
            <p:ph idx="1"/>
          </p:nvPr>
        </p:nvSpPr>
        <p:spPr/>
        <p:txBody>
          <a:bodyPr/>
          <a:lstStyle/>
          <a:p>
            <a:r>
              <a:rPr lang="cs-CZ" dirty="0"/>
              <a:t>Provozovatel aukčního portálu je v postavení </a:t>
            </a:r>
            <a:r>
              <a:rPr lang="cs-CZ" i="1" dirty="0"/>
              <a:t>poskytovatele služby informační společnosti </a:t>
            </a:r>
            <a:r>
              <a:rPr lang="cs-CZ" dirty="0"/>
              <a:t>spočívající v ukládání informací poskytovaných uživatelem (bezpečný přístav)</a:t>
            </a:r>
          </a:p>
          <a:p>
            <a:pPr lvl="1"/>
            <a:r>
              <a:rPr lang="cs-CZ" dirty="0"/>
              <a:t>Odpovídá v případě, že se prokazatelně dozví o protiprávní povaze a neprodleně neodstraní</a:t>
            </a:r>
          </a:p>
          <a:p>
            <a:r>
              <a:rPr lang="cs-CZ" dirty="0"/>
              <a:t>Padělky zboží, zboží porušující práva k ochranným známkám nebo autorská práva</a:t>
            </a:r>
          </a:p>
          <a:p>
            <a:pPr lvl="1"/>
            <a:r>
              <a:rPr lang="cs-CZ" dirty="0"/>
              <a:t>Provozovatel neodpovídá, pokud na ně není upozorněn</a:t>
            </a:r>
          </a:p>
          <a:p>
            <a:pPr lvl="1"/>
            <a:r>
              <a:rPr lang="sv" dirty="0"/>
              <a:t>Rozhodnutí SDEU C-324/09 ve věci L`Oreal SA v. eBay </a:t>
            </a:r>
          </a:p>
          <a:p>
            <a:pPr lvl="2"/>
            <a:r>
              <a:rPr lang="cs-CZ" dirty="0"/>
              <a:t>POZOR: V případě, že marketingově aukční portál podporuje prodej, je spoluodpovědný!</a:t>
            </a:r>
          </a:p>
          <a:p>
            <a:endParaRPr lang="cs-CZ" dirty="0"/>
          </a:p>
        </p:txBody>
      </p:sp>
    </p:spTree>
    <p:extLst>
      <p:ext uri="{BB962C8B-B14F-4D97-AF65-F5344CB8AC3E}">
        <p14:creationId xmlns:p14="http://schemas.microsoft.com/office/powerpoint/2010/main" val="953257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028799-BE04-1A43-B917-751C50945C22}"/>
              </a:ext>
            </a:extLst>
          </p:cNvPr>
          <p:cNvSpPr>
            <a:spLocks noGrp="1"/>
          </p:cNvSpPr>
          <p:nvPr>
            <p:ph type="title"/>
          </p:nvPr>
        </p:nvSpPr>
        <p:spPr/>
        <p:txBody>
          <a:bodyPr/>
          <a:lstStyle/>
          <a:p>
            <a:r>
              <a:rPr lang="cs-CZ" dirty="0"/>
              <a:t>Nabídka</a:t>
            </a:r>
          </a:p>
        </p:txBody>
      </p:sp>
      <p:sp>
        <p:nvSpPr>
          <p:cNvPr id="3" name="Zástupný symbol pro obsah 2">
            <a:extLst>
              <a:ext uri="{FF2B5EF4-FFF2-40B4-BE49-F238E27FC236}">
                <a16:creationId xmlns:a16="http://schemas.microsoft.com/office/drawing/2014/main" id="{DF0F2967-632D-234E-8648-0B14CE5AC7D3}"/>
              </a:ext>
            </a:extLst>
          </p:cNvPr>
          <p:cNvSpPr>
            <a:spLocks noGrp="1"/>
          </p:cNvSpPr>
          <p:nvPr>
            <p:ph idx="1"/>
          </p:nvPr>
        </p:nvSpPr>
        <p:spPr/>
        <p:txBody>
          <a:bodyPr>
            <a:normAutofit lnSpcReduction="10000"/>
          </a:bodyPr>
          <a:lstStyle/>
          <a:p>
            <a:r>
              <a:rPr lang="cs-CZ" dirty="0"/>
              <a:t>Je předpokladem uzavření smlouvy</a:t>
            </a:r>
          </a:p>
          <a:p>
            <a:r>
              <a:rPr lang="cs-CZ" dirty="0"/>
              <a:t>Z návrhu na uzavření smlouvy (nabídka) musí být zřejmé, že ten, </a:t>
            </a:r>
            <a:r>
              <a:rPr lang="cs-CZ" b="1" dirty="0"/>
              <a:t>kdo </a:t>
            </a:r>
            <a:r>
              <a:rPr lang="cs-CZ" dirty="0"/>
              <a:t>jej činí, má </a:t>
            </a:r>
            <a:r>
              <a:rPr lang="cs-CZ" b="1" dirty="0"/>
              <a:t>úmysl uzavřít určitou smlouvu s osobou</a:t>
            </a:r>
            <a:r>
              <a:rPr lang="cs-CZ" dirty="0"/>
              <a:t>, vůči níž nabídku činí. </a:t>
            </a:r>
          </a:p>
          <a:p>
            <a:r>
              <a:rPr lang="cs-CZ" dirty="0"/>
              <a:t>Nabídka musí obsahovat </a:t>
            </a:r>
            <a:r>
              <a:rPr lang="cs-CZ" b="1" dirty="0"/>
              <a:t>podstatné náležitosti smlouvy</a:t>
            </a:r>
            <a:r>
              <a:rPr lang="cs-CZ" dirty="0"/>
              <a:t>, která má být uzavřena</a:t>
            </a:r>
          </a:p>
          <a:p>
            <a:pPr lvl="1"/>
            <a:r>
              <a:rPr lang="cs-CZ" dirty="0"/>
              <a:t>Jde o minimální obsah stanovený zákonem, např. u kupní smlouvy viz § 2079 </a:t>
            </a:r>
            <a:r>
              <a:rPr lang="cs-CZ" dirty="0" err="1"/>
              <a:t>ObčZ</a:t>
            </a:r>
            <a:endParaRPr lang="cs-CZ" dirty="0"/>
          </a:p>
          <a:p>
            <a:r>
              <a:rPr lang="cs-CZ" dirty="0"/>
              <a:t>Nabídka učiněná ústně musí být přijata bezodkladně </a:t>
            </a:r>
          </a:p>
          <a:p>
            <a:r>
              <a:rPr lang="cs-CZ" dirty="0"/>
              <a:t>Nabídka učiněná v písemné formě vůči nepřítomné osobě musí být přijata ve lhůtě uvedené v nabídce (akceptační lhůta). </a:t>
            </a:r>
          </a:p>
          <a:p>
            <a:endParaRPr lang="cs-CZ" dirty="0"/>
          </a:p>
        </p:txBody>
      </p:sp>
    </p:spTree>
    <p:extLst>
      <p:ext uri="{BB962C8B-B14F-4D97-AF65-F5344CB8AC3E}">
        <p14:creationId xmlns:p14="http://schemas.microsoft.com/office/powerpoint/2010/main" val="4210574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77962B-5987-B049-ABCB-DDC24A1C67EC}"/>
              </a:ext>
            </a:extLst>
          </p:cNvPr>
          <p:cNvSpPr>
            <a:spLocks noGrp="1"/>
          </p:cNvSpPr>
          <p:nvPr>
            <p:ph type="title"/>
          </p:nvPr>
        </p:nvSpPr>
        <p:spPr/>
        <p:txBody>
          <a:bodyPr/>
          <a:lstStyle/>
          <a:p>
            <a:r>
              <a:rPr lang="cs-CZ" dirty="0"/>
              <a:t>Nabídka emailem</a:t>
            </a:r>
          </a:p>
        </p:txBody>
      </p:sp>
      <p:sp>
        <p:nvSpPr>
          <p:cNvPr id="3" name="Zástupný symbol pro obsah 2">
            <a:extLst>
              <a:ext uri="{FF2B5EF4-FFF2-40B4-BE49-F238E27FC236}">
                <a16:creationId xmlns:a16="http://schemas.microsoft.com/office/drawing/2014/main" id="{118068E9-B12C-254C-823E-A8CC8250CBED}"/>
              </a:ext>
            </a:extLst>
          </p:cNvPr>
          <p:cNvSpPr>
            <a:spLocks noGrp="1"/>
          </p:cNvSpPr>
          <p:nvPr>
            <p:ph idx="1"/>
          </p:nvPr>
        </p:nvSpPr>
        <p:spPr/>
        <p:txBody>
          <a:bodyPr/>
          <a:lstStyle/>
          <a:p>
            <a:r>
              <a:rPr lang="cs-CZ" dirty="0"/>
              <a:t>Podobný postup jako při sjednání smlouvy běžnou poštou</a:t>
            </a:r>
          </a:p>
          <a:p>
            <a:endParaRPr lang="cs-CZ" dirty="0"/>
          </a:p>
        </p:txBody>
      </p:sp>
      <p:graphicFrame>
        <p:nvGraphicFramePr>
          <p:cNvPr id="4" name="Diagram 3">
            <a:extLst>
              <a:ext uri="{FF2B5EF4-FFF2-40B4-BE49-F238E27FC236}">
                <a16:creationId xmlns:a16="http://schemas.microsoft.com/office/drawing/2014/main" id="{795E0539-0665-8B4F-BA9F-B9E94DA83971}"/>
              </a:ext>
            </a:extLst>
          </p:cNvPr>
          <p:cNvGraphicFramePr/>
          <p:nvPr>
            <p:extLst>
              <p:ext uri="{D42A27DB-BD31-4B8C-83A1-F6EECF244321}">
                <p14:modId xmlns:p14="http://schemas.microsoft.com/office/powerpoint/2010/main" val="4163745878"/>
              </p:ext>
            </p:extLst>
          </p:nvPr>
        </p:nvGraphicFramePr>
        <p:xfrm>
          <a:off x="1035539" y="75829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4227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D64D4B-EA8C-0B4D-A384-F287B15FB74E}"/>
              </a:ext>
            </a:extLst>
          </p:cNvPr>
          <p:cNvSpPr>
            <a:spLocks noGrp="1"/>
          </p:cNvSpPr>
          <p:nvPr>
            <p:ph type="title"/>
          </p:nvPr>
        </p:nvSpPr>
        <p:spPr/>
        <p:txBody>
          <a:bodyPr/>
          <a:lstStyle/>
          <a:p>
            <a:r>
              <a:rPr lang="cs-CZ" dirty="0"/>
              <a:t>Uzavírání smluv prostřednictvím webu</a:t>
            </a:r>
          </a:p>
        </p:txBody>
      </p:sp>
      <p:sp>
        <p:nvSpPr>
          <p:cNvPr id="3" name="Zástupný symbol pro obsah 2">
            <a:extLst>
              <a:ext uri="{FF2B5EF4-FFF2-40B4-BE49-F238E27FC236}">
                <a16:creationId xmlns:a16="http://schemas.microsoft.com/office/drawing/2014/main" id="{2652AB22-F56E-5948-893D-298221913A05}"/>
              </a:ext>
            </a:extLst>
          </p:cNvPr>
          <p:cNvSpPr>
            <a:spLocks noGrp="1"/>
          </p:cNvSpPr>
          <p:nvPr>
            <p:ph idx="1"/>
          </p:nvPr>
        </p:nvSpPr>
        <p:spPr/>
        <p:txBody>
          <a:bodyPr/>
          <a:lstStyle/>
          <a:p>
            <a:r>
              <a:rPr lang="cs-CZ" dirty="0"/>
              <a:t>Pro </a:t>
            </a:r>
            <a:r>
              <a:rPr lang="cs-CZ" b="1" dirty="0"/>
              <a:t>sjednávání smluv prostřednictvím webových stránek (zejm. e-</a:t>
            </a:r>
            <a:r>
              <a:rPr lang="cs-CZ" b="1" dirty="0" err="1"/>
              <a:t>shopy</a:t>
            </a:r>
            <a:r>
              <a:rPr lang="cs-CZ" b="1" dirty="0"/>
              <a:t>) </a:t>
            </a:r>
            <a:r>
              <a:rPr lang="cs-CZ" dirty="0"/>
              <a:t>se uplatní ustanovení §1732/2 OZ </a:t>
            </a:r>
          </a:p>
          <a:p>
            <a:pPr lvl="1"/>
            <a:r>
              <a:rPr lang="cs-CZ" dirty="0"/>
              <a:t>zboží vystavené na webové prezentaci může být návrhem na uzavření smlouvy! vyplnění formulářové objednávky a její potvrzení pak lze považovat za zaslání přijetí návrhu na uzavření smlouvy </a:t>
            </a:r>
          </a:p>
          <a:p>
            <a:pPr lvl="1"/>
            <a:r>
              <a:rPr lang="cs-CZ" dirty="0"/>
              <a:t>Pokud provozovatel např. e-</a:t>
            </a:r>
            <a:r>
              <a:rPr lang="cs-CZ" dirty="0" err="1"/>
              <a:t>shopu</a:t>
            </a:r>
            <a:r>
              <a:rPr lang="cs-CZ" dirty="0"/>
              <a:t> nechce takový postup při uzavírání smlouvy aplikovat je nutné, aby na e-</a:t>
            </a:r>
            <a:r>
              <a:rPr lang="cs-CZ" dirty="0" err="1"/>
              <a:t>shopu</a:t>
            </a:r>
            <a:r>
              <a:rPr lang="cs-CZ" dirty="0"/>
              <a:t> upozornil uživatele, že vystavené zboží není nabídkou (časté v praxi). </a:t>
            </a:r>
          </a:p>
          <a:p>
            <a:pPr lvl="1"/>
            <a:endParaRPr lang="cs-CZ" dirty="0"/>
          </a:p>
          <a:p>
            <a:pPr lvl="1"/>
            <a:endParaRPr lang="cs-CZ" dirty="0"/>
          </a:p>
          <a:p>
            <a:endParaRPr lang="cs-CZ" dirty="0"/>
          </a:p>
        </p:txBody>
      </p:sp>
      <p:graphicFrame>
        <p:nvGraphicFramePr>
          <p:cNvPr id="4" name="Diagram 3">
            <a:extLst>
              <a:ext uri="{FF2B5EF4-FFF2-40B4-BE49-F238E27FC236}">
                <a16:creationId xmlns:a16="http://schemas.microsoft.com/office/drawing/2014/main" id="{A6B67BC6-DEAD-2B46-B405-B8B63881116D}"/>
              </a:ext>
            </a:extLst>
          </p:cNvPr>
          <p:cNvGraphicFramePr/>
          <p:nvPr>
            <p:extLst>
              <p:ext uri="{D42A27DB-BD31-4B8C-83A1-F6EECF244321}">
                <p14:modId xmlns:p14="http://schemas.microsoft.com/office/powerpoint/2010/main" val="1425153724"/>
              </p:ext>
            </p:extLst>
          </p:nvPr>
        </p:nvGraphicFramePr>
        <p:xfrm>
          <a:off x="1633415" y="4630614"/>
          <a:ext cx="8128000" cy="2351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212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70675C-C46C-D848-9522-F214576DBFAE}"/>
              </a:ext>
            </a:extLst>
          </p:cNvPr>
          <p:cNvSpPr>
            <a:spLocks noGrp="1"/>
          </p:cNvSpPr>
          <p:nvPr>
            <p:ph type="title"/>
          </p:nvPr>
        </p:nvSpPr>
        <p:spPr/>
        <p:txBody>
          <a:bodyPr/>
          <a:lstStyle/>
          <a:p>
            <a:r>
              <a:rPr lang="cs-CZ" dirty="0"/>
              <a:t>Přijetí nabídky (akceptace)</a:t>
            </a:r>
          </a:p>
        </p:txBody>
      </p:sp>
      <p:sp>
        <p:nvSpPr>
          <p:cNvPr id="3" name="Zástupný symbol pro obsah 2">
            <a:extLst>
              <a:ext uri="{FF2B5EF4-FFF2-40B4-BE49-F238E27FC236}">
                <a16:creationId xmlns:a16="http://schemas.microsoft.com/office/drawing/2014/main" id="{20E713AC-23B2-2F4E-848A-4124E45E8D0D}"/>
              </a:ext>
            </a:extLst>
          </p:cNvPr>
          <p:cNvSpPr>
            <a:spLocks noGrp="1"/>
          </p:cNvSpPr>
          <p:nvPr>
            <p:ph idx="1"/>
          </p:nvPr>
        </p:nvSpPr>
        <p:spPr/>
        <p:txBody>
          <a:bodyPr>
            <a:normAutofit fontScale="92500" lnSpcReduction="10000"/>
          </a:bodyPr>
          <a:lstStyle/>
          <a:p>
            <a:r>
              <a:rPr lang="cs-CZ" dirty="0"/>
              <a:t>Osoba, které je nabídka určena, nabídku přijme, projeví-li s ní včas vůči navrhovateli souhlas. </a:t>
            </a:r>
          </a:p>
          <a:p>
            <a:pPr lvl="1"/>
            <a:r>
              <a:rPr lang="cs-CZ" dirty="0"/>
              <a:t>I pozdní přijetí nabídky má účinky včasného přijetí, pokud navrhovatel bez zbytečného odkladu alespoň ústně vyrozumí osobu, které nabídku učinil, že přijetí považuje za včasné, nebo se začne chovat ve shodě s nabídkou </a:t>
            </a:r>
          </a:p>
          <a:p>
            <a:pPr lvl="1"/>
            <a:r>
              <a:rPr lang="cs-CZ" dirty="0"/>
              <a:t>Plyne-li z písemnosti, která vyjadřuje přijetí nabídky, že byla odeslána za takových okolností, že by došla navrhovateli včas, kdyby její přeprava probíhala obvyklým způsobem, má pozdní přijetí účinky včasného přijetí, ledaže navrhovatel bez odkladu vyrozumí alespoň ústně osobu, které byla nabídka určena, že považuje nabídku za zaniklou. </a:t>
            </a:r>
          </a:p>
          <a:p>
            <a:r>
              <a:rPr lang="cs-CZ" dirty="0"/>
              <a:t>Mlčení nebo nečinnost samy o sobě přijetím nejsou. </a:t>
            </a:r>
          </a:p>
          <a:p>
            <a:r>
              <a:rPr lang="cs-CZ" dirty="0"/>
              <a:t>Projev vůle, který obsahuje dodatky, výhrady, omezení nebo jiné změny, je odmítnutím nabídky a považuje se za novou nabídku. </a:t>
            </a:r>
          </a:p>
          <a:p>
            <a:endParaRPr lang="cs-CZ" dirty="0"/>
          </a:p>
        </p:txBody>
      </p:sp>
    </p:spTree>
    <p:extLst>
      <p:ext uri="{BB962C8B-B14F-4D97-AF65-F5344CB8AC3E}">
        <p14:creationId xmlns:p14="http://schemas.microsoft.com/office/powerpoint/2010/main" val="1628487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71D619-BAC4-3C43-9835-4FDFA40A10FB}"/>
              </a:ext>
            </a:extLst>
          </p:cNvPr>
          <p:cNvSpPr>
            <a:spLocks noGrp="1"/>
          </p:cNvSpPr>
          <p:nvPr>
            <p:ph type="title"/>
          </p:nvPr>
        </p:nvSpPr>
        <p:spPr/>
        <p:txBody>
          <a:bodyPr/>
          <a:lstStyle/>
          <a:p>
            <a:r>
              <a:rPr lang="cs-CZ" dirty="0"/>
              <a:t>Obchodní podmínky</a:t>
            </a:r>
          </a:p>
        </p:txBody>
      </p:sp>
      <p:sp>
        <p:nvSpPr>
          <p:cNvPr id="3" name="Zástupný symbol pro obsah 2">
            <a:extLst>
              <a:ext uri="{FF2B5EF4-FFF2-40B4-BE49-F238E27FC236}">
                <a16:creationId xmlns:a16="http://schemas.microsoft.com/office/drawing/2014/main" id="{80FD49F4-E70F-A541-9779-4697D6C170B6}"/>
              </a:ext>
            </a:extLst>
          </p:cNvPr>
          <p:cNvSpPr>
            <a:spLocks noGrp="1"/>
          </p:cNvSpPr>
          <p:nvPr>
            <p:ph idx="1"/>
          </p:nvPr>
        </p:nvSpPr>
        <p:spPr/>
        <p:txBody>
          <a:bodyPr>
            <a:normAutofit/>
          </a:bodyPr>
          <a:lstStyle/>
          <a:p>
            <a:pPr marL="0" indent="0">
              <a:buNone/>
            </a:pPr>
            <a:r>
              <a:rPr lang="cs-CZ" dirty="0"/>
              <a:t>= soubor pravidel, která upravují vzájemná práva a povinnosti účastníků určitého typu smluvního vztahu</a:t>
            </a:r>
          </a:p>
          <a:p>
            <a:r>
              <a:rPr lang="cs-CZ" dirty="0"/>
              <a:t>právně závazné pouze v případě, že příslušná uzavřená smlouva na tyto obchodní podmínky odkazuje </a:t>
            </a:r>
          </a:p>
          <a:p>
            <a:pPr lvl="1"/>
            <a:r>
              <a:rPr lang="cs-CZ" dirty="0"/>
              <a:t>Připojením k nabídce (např. přiložené v .</a:t>
            </a:r>
            <a:r>
              <a:rPr lang="cs-CZ" dirty="0" err="1"/>
              <a:t>pdf</a:t>
            </a:r>
            <a:r>
              <a:rPr lang="cs-CZ" dirty="0"/>
              <a:t> v emailu)</a:t>
            </a:r>
          </a:p>
          <a:p>
            <a:pPr lvl="1"/>
            <a:r>
              <a:rPr lang="cs-CZ" dirty="0"/>
              <a:t>Odkaz na obchodní podmínky a seznámení s jejich obsahem</a:t>
            </a:r>
          </a:p>
          <a:p>
            <a:pPr lvl="2"/>
            <a:r>
              <a:rPr lang="cs-CZ" dirty="0"/>
              <a:t>Zejm. na e-</a:t>
            </a:r>
            <a:r>
              <a:rPr lang="cs-CZ" dirty="0" err="1"/>
              <a:t>shopu</a:t>
            </a:r>
            <a:r>
              <a:rPr lang="cs-CZ" dirty="0"/>
              <a:t>, kde je hypertextový odkaz u webového formuláře (návrh na uzavření </a:t>
            </a:r>
            <a:r>
              <a:rPr lang="cs-CZ" dirty="0" err="1"/>
              <a:t>sml</a:t>
            </a:r>
            <a:r>
              <a:rPr lang="cs-CZ" dirty="0"/>
              <a:t>.), pozor neplatí pro smlouvy se spotřebitelem (musí mít znění smlouvy i podmínek)</a:t>
            </a:r>
          </a:p>
          <a:p>
            <a:pPr lvl="2"/>
            <a:r>
              <a:rPr lang="cs-CZ" dirty="0"/>
              <a:t>Nestačí jejich vystavení, musí být prokazatelně seznámeni (</a:t>
            </a:r>
            <a:r>
              <a:rPr lang="cs-CZ" dirty="0" err="1"/>
              <a:t>checkbox</a:t>
            </a:r>
            <a:r>
              <a:rPr lang="cs-CZ" dirty="0"/>
              <a:t>)</a:t>
            </a:r>
          </a:p>
          <a:p>
            <a:pPr lvl="1"/>
            <a:r>
              <a:rPr lang="cs-CZ" dirty="0"/>
              <a:t>Odkaz na všeobecné obchodní podmínky vypracované odbornými nebo zájmovými organizacemi</a:t>
            </a:r>
          </a:p>
          <a:p>
            <a:endParaRPr lang="cs-CZ" dirty="0"/>
          </a:p>
        </p:txBody>
      </p:sp>
    </p:spTree>
    <p:extLst>
      <p:ext uri="{BB962C8B-B14F-4D97-AF65-F5344CB8AC3E}">
        <p14:creationId xmlns:p14="http://schemas.microsoft.com/office/powerpoint/2010/main" val="1450947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EA7112-E840-9A4B-8DC7-408B8E37BA81}"/>
              </a:ext>
            </a:extLst>
          </p:cNvPr>
          <p:cNvSpPr>
            <a:spLocks noGrp="1"/>
          </p:cNvSpPr>
          <p:nvPr>
            <p:ph type="title"/>
          </p:nvPr>
        </p:nvSpPr>
        <p:spPr/>
        <p:txBody>
          <a:bodyPr/>
          <a:lstStyle/>
          <a:p>
            <a:r>
              <a:rPr lang="cs-CZ" dirty="0"/>
              <a:t>Jednostranná změna obchodních podmínek</a:t>
            </a:r>
          </a:p>
        </p:txBody>
      </p:sp>
      <p:sp>
        <p:nvSpPr>
          <p:cNvPr id="3" name="Zástupný symbol pro obsah 2">
            <a:extLst>
              <a:ext uri="{FF2B5EF4-FFF2-40B4-BE49-F238E27FC236}">
                <a16:creationId xmlns:a16="http://schemas.microsoft.com/office/drawing/2014/main" id="{69D22349-275D-A54E-90A4-F6E4335A8116}"/>
              </a:ext>
            </a:extLst>
          </p:cNvPr>
          <p:cNvSpPr>
            <a:spLocks noGrp="1"/>
          </p:cNvSpPr>
          <p:nvPr>
            <p:ph idx="1"/>
          </p:nvPr>
        </p:nvSpPr>
        <p:spPr/>
        <p:txBody>
          <a:bodyPr>
            <a:normAutofit fontScale="85000" lnSpcReduction="20000"/>
          </a:bodyPr>
          <a:lstStyle/>
          <a:p>
            <a:r>
              <a:rPr lang="cs-CZ" dirty="0"/>
              <a:t>§ 1752 </a:t>
            </a:r>
            <a:r>
              <a:rPr lang="cs-CZ" dirty="0" err="1"/>
              <a:t>ObčZ</a:t>
            </a:r>
            <a:endParaRPr lang="cs-CZ" dirty="0"/>
          </a:p>
          <a:p>
            <a:pPr lvl="1"/>
            <a:r>
              <a:rPr lang="cs-CZ" dirty="0"/>
              <a:t>uzavírá-li strana v běžném obchodním styku s </a:t>
            </a:r>
            <a:r>
              <a:rPr lang="cs-CZ" b="1" dirty="0"/>
              <a:t>větším počtem osob </a:t>
            </a:r>
            <a:r>
              <a:rPr lang="cs-CZ" dirty="0"/>
              <a:t>smlouvy zavazující dlouhodobě k </a:t>
            </a:r>
            <a:r>
              <a:rPr lang="cs-CZ" b="1" dirty="0"/>
              <a:t>opětovným plněním stejného druhu </a:t>
            </a:r>
            <a:r>
              <a:rPr lang="cs-CZ" dirty="0"/>
              <a:t>s odkazem na obchodní podmínky a vyplývá-li </a:t>
            </a:r>
            <a:r>
              <a:rPr lang="cs-CZ" b="1" dirty="0"/>
              <a:t>z povahy závazku již při jednání o uzavření smlouvy rozumná potřeba jejich pozdější změny</a:t>
            </a:r>
            <a:r>
              <a:rPr lang="cs-CZ" dirty="0"/>
              <a:t>, lze si ujednat, že strana může obchodní podmínky v přiměřeném rozsahu změnit (např. smlouvy s operátory, na dodávku energie, </a:t>
            </a:r>
            <a:r>
              <a:rPr lang="cs-CZ" dirty="0" err="1"/>
              <a:t>hostingové</a:t>
            </a:r>
            <a:r>
              <a:rPr lang="cs-CZ" dirty="0"/>
              <a:t> služby, </a:t>
            </a:r>
            <a:r>
              <a:rPr lang="cs-CZ" dirty="0" err="1"/>
              <a:t>cloudové</a:t>
            </a:r>
            <a:r>
              <a:rPr lang="cs-CZ" dirty="0"/>
              <a:t> služby) </a:t>
            </a:r>
          </a:p>
          <a:p>
            <a:r>
              <a:rPr lang="cs-CZ" dirty="0"/>
              <a:t>Obchodní podmínky musí obsahovat:</a:t>
            </a:r>
          </a:p>
          <a:p>
            <a:pPr lvl="1"/>
            <a:r>
              <a:rPr lang="cs-CZ" dirty="0"/>
              <a:t>Způsob, jakým oprávněná strana oznámí změnu obchodních podmínek</a:t>
            </a:r>
          </a:p>
          <a:p>
            <a:pPr lvl="2"/>
            <a:r>
              <a:rPr lang="cs-CZ" dirty="0"/>
              <a:t>hromadný email, nebo oznámení po přihlášení do IS</a:t>
            </a:r>
          </a:p>
          <a:p>
            <a:pPr lvl="1"/>
            <a:r>
              <a:rPr lang="cs-CZ" dirty="0"/>
              <a:t>Právo druhé strany odmítnout změnu a vypovědět smlouvu</a:t>
            </a:r>
          </a:p>
          <a:p>
            <a:pPr lvl="2"/>
            <a:r>
              <a:rPr lang="cs-CZ" dirty="0"/>
              <a:t>Nesmí být podmíněno – např. poplatkem, osobní návštěvou apod.</a:t>
            </a:r>
          </a:p>
          <a:p>
            <a:pPr lvl="1"/>
            <a:r>
              <a:rPr lang="cs-CZ" dirty="0"/>
              <a:t>Výpovědní dobu (pro případ odmítnutí změn)</a:t>
            </a:r>
          </a:p>
          <a:p>
            <a:pPr lvl="1"/>
            <a:endParaRPr lang="cs-CZ" dirty="0"/>
          </a:p>
          <a:p>
            <a:pPr lvl="1"/>
            <a:r>
              <a:rPr lang="cs-CZ" dirty="0"/>
              <a:t>Rozsah změn</a:t>
            </a:r>
          </a:p>
          <a:p>
            <a:pPr lvl="2"/>
            <a:r>
              <a:rPr lang="cs-CZ" dirty="0"/>
              <a:t>Např. legislativa, technologie atd.</a:t>
            </a:r>
          </a:p>
        </p:txBody>
      </p:sp>
    </p:spTree>
    <p:extLst>
      <p:ext uri="{BB962C8B-B14F-4D97-AF65-F5344CB8AC3E}">
        <p14:creationId xmlns:p14="http://schemas.microsoft.com/office/powerpoint/2010/main" val="4268209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041260-7D94-BF4F-BFAB-1FF9089B9646}"/>
              </a:ext>
            </a:extLst>
          </p:cNvPr>
          <p:cNvSpPr>
            <a:spLocks noGrp="1"/>
          </p:cNvSpPr>
          <p:nvPr>
            <p:ph type="title"/>
          </p:nvPr>
        </p:nvSpPr>
        <p:spPr/>
        <p:txBody>
          <a:bodyPr/>
          <a:lstStyle/>
          <a:p>
            <a:r>
              <a:rPr lang="cs-CZ" dirty="0"/>
              <a:t>Ochrana spotřebitele</a:t>
            </a:r>
          </a:p>
        </p:txBody>
      </p:sp>
      <p:sp>
        <p:nvSpPr>
          <p:cNvPr id="3" name="Zástupný symbol pro obsah 2">
            <a:extLst>
              <a:ext uri="{FF2B5EF4-FFF2-40B4-BE49-F238E27FC236}">
                <a16:creationId xmlns:a16="http://schemas.microsoft.com/office/drawing/2014/main" id="{5DA5EBE5-1A6D-9544-B0AB-CDAA1058C54C}"/>
              </a:ext>
            </a:extLst>
          </p:cNvPr>
          <p:cNvSpPr>
            <a:spLocks noGrp="1"/>
          </p:cNvSpPr>
          <p:nvPr>
            <p:ph idx="1"/>
          </p:nvPr>
        </p:nvSpPr>
        <p:spPr/>
        <p:txBody>
          <a:bodyPr/>
          <a:lstStyle/>
          <a:p>
            <a:r>
              <a:rPr lang="cs-CZ" dirty="0"/>
              <a:t>Na spotřebitele je často pohlíženo jako na „slabší stranu“ v závazkovém vztahu, který uzavírá s podnikatelem </a:t>
            </a:r>
          </a:p>
          <a:p>
            <a:r>
              <a:rPr lang="cs-CZ" dirty="0"/>
              <a:t>Základ veřejnoprávní ochrany</a:t>
            </a:r>
          </a:p>
          <a:p>
            <a:pPr lvl="1"/>
            <a:r>
              <a:rPr lang="cs-CZ" dirty="0"/>
              <a:t>zákon č. 634/1992 Sb., o ochraně spotřebitele</a:t>
            </a:r>
          </a:p>
          <a:p>
            <a:r>
              <a:rPr lang="cs-CZ" dirty="0"/>
              <a:t>Základ soukromoprávní ochrany</a:t>
            </a:r>
          </a:p>
          <a:p>
            <a:pPr lvl="1"/>
            <a:r>
              <a:rPr lang="cs-CZ" dirty="0" err="1"/>
              <a:t>ObčZ</a:t>
            </a:r>
            <a:endParaRPr lang="cs-CZ" dirty="0"/>
          </a:p>
          <a:p>
            <a:r>
              <a:rPr lang="cs-CZ" dirty="0"/>
              <a:t>Další</a:t>
            </a:r>
          </a:p>
          <a:p>
            <a:pPr lvl="1"/>
            <a:endParaRPr lang="cs-CZ" dirty="0"/>
          </a:p>
        </p:txBody>
      </p:sp>
    </p:spTree>
    <p:extLst>
      <p:ext uri="{BB962C8B-B14F-4D97-AF65-F5344CB8AC3E}">
        <p14:creationId xmlns:p14="http://schemas.microsoft.com/office/powerpoint/2010/main" val="136390765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22129</TotalTime>
  <Words>2451</Words>
  <Application>Microsoft Macintosh PowerPoint</Application>
  <PresentationFormat>Širokoúhlá obrazovka</PresentationFormat>
  <Paragraphs>193</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Calibri</vt:lpstr>
      <vt:lpstr>Calibri Light</vt:lpstr>
      <vt:lpstr>Motiv Office</vt:lpstr>
      <vt:lpstr>Internetové právo</vt:lpstr>
      <vt:lpstr>Uzavírání smluv na dálku</vt:lpstr>
      <vt:lpstr>Nabídka</vt:lpstr>
      <vt:lpstr>Nabídka emailem</vt:lpstr>
      <vt:lpstr>Uzavírání smluv prostřednictvím webu</vt:lpstr>
      <vt:lpstr>Přijetí nabídky (akceptace)</vt:lpstr>
      <vt:lpstr>Obchodní podmínky</vt:lpstr>
      <vt:lpstr>Jednostranná změna obchodních podmínek</vt:lpstr>
      <vt:lpstr>Ochrana spotřebitele</vt:lpstr>
      <vt:lpstr>Pojem spotřebitel</vt:lpstr>
      <vt:lpstr>Adhézní (formulářová) smlouva</vt:lpstr>
      <vt:lpstr>Informační povinnost vůči spotřebiteli (§1811 ObčZ) = infomační minimum</vt:lpstr>
      <vt:lpstr>Další informace v případě uzavírání smlouvy distančním způsobem</vt:lpstr>
      <vt:lpstr>Zmírnění </vt:lpstr>
      <vt:lpstr>Následky neposkytnutí informací spotřebiteli</vt:lpstr>
      <vt:lpstr>Nepřípustná ujednání v obchodních podmínkách</vt:lpstr>
      <vt:lpstr>Odstoupení od spotřebitelské smlouvy sjednané na dálku</vt:lpstr>
      <vt:lpstr>Počátek běhu lhůty pro odstoupení a forma</vt:lpstr>
      <vt:lpstr>Důsledky odstoupení</vt:lpstr>
      <vt:lpstr>Nemožnost odstoupit od smlouvy</vt:lpstr>
      <vt:lpstr>Online aukce</vt:lpstr>
      <vt:lpstr>Prezentace aplikace PowerPoint</vt:lpstr>
      <vt:lpstr>E-aukce probíhají formou veřejné soutěže o nejvhodnější nabídku (§1772 – 1779 ObčZ)</vt:lpstr>
      <vt:lpstr>Odpovědnost provozovatelů aukčních portálů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aspekty vstupu na sociální sítě</dc:title>
  <dc:creator>Tomáš Gongol</dc:creator>
  <cp:lastModifiedBy>Tomáš Gongol</cp:lastModifiedBy>
  <cp:revision>93</cp:revision>
  <dcterms:created xsi:type="dcterms:W3CDTF">2018-05-08T10:41:06Z</dcterms:created>
  <dcterms:modified xsi:type="dcterms:W3CDTF">2020-12-03T07:09:46Z</dcterms:modified>
</cp:coreProperties>
</file>