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6" r:id="rId2"/>
    <p:sldId id="258" r:id="rId3"/>
    <p:sldId id="263" r:id="rId4"/>
    <p:sldId id="288" r:id="rId5"/>
    <p:sldId id="289" r:id="rId6"/>
    <p:sldId id="286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8" r:id="rId25"/>
    <p:sldId id="307" r:id="rId26"/>
    <p:sldId id="309" r:id="rId27"/>
    <p:sldId id="311" r:id="rId28"/>
    <p:sldId id="310" r:id="rId29"/>
    <p:sldId id="312" r:id="rId30"/>
    <p:sldId id="313" r:id="rId31"/>
    <p:sldId id="314" r:id="rId32"/>
    <p:sldId id="315" r:id="rId33"/>
    <p:sldId id="287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64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6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image" Target="../media/image3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emf"/><Relationship Id="rId1" Type="http://schemas.openxmlformats.org/officeDocument/2006/relationships/image" Target="../media/image19.e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image" Target="../media/image25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image" Target="../media/image27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7755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3.png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3.e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6.emf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3.png"/><Relationship Id="rId7" Type="http://schemas.openxmlformats.org/officeDocument/2006/relationships/image" Target="../media/image2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22.wmf"/><Relationship Id="rId5" Type="http://schemas.openxmlformats.org/officeDocument/2006/relationships/image" Target="../media/image19.e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4.emf"/><Relationship Id="rId4" Type="http://schemas.openxmlformats.org/officeDocument/2006/relationships/oleObject" Target="../embeddings/oleObject1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25.emf"/><Relationship Id="rId4" Type="http://schemas.openxmlformats.org/officeDocument/2006/relationships/oleObject" Target="../embeddings/oleObject1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27.emf"/><Relationship Id="rId4" Type="http://schemas.openxmlformats.org/officeDocument/2006/relationships/oleObject" Target="../embeddings/oleObject1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3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3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33.emf"/><Relationship Id="rId4" Type="http://schemas.openxmlformats.org/officeDocument/2006/relationships/oleObject" Target="../embeddings/oleObject22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3.png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7" y="5253203"/>
            <a:ext cx="1248139" cy="97354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27382" y="3154411"/>
            <a:ext cx="8939369" cy="3072341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KVANTITATIVNÍ METODY V EKONOMICKÉ PRAXI</a:t>
            </a:r>
          </a:p>
          <a:p>
            <a:pPr algn="ctr"/>
            <a:endParaRPr lang="cs-CZ" sz="2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Radmila Krkošková,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1"/>
            <a:ext cx="6815667" cy="287866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719403" y="2085202"/>
          <a:ext cx="8640960" cy="580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2555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5618405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9040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Název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Rozvoj vzdělávání na Slezské univerzitě v Opavě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9040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Registrační číslo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4018" y="3769097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65" y="333771"/>
            <a:ext cx="7340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4018" y="6076264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417589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Histogram četnosti - roční mzda</a:t>
            </a:r>
            <a:endParaRPr lang="cs-CZ" b="1" dirty="0"/>
          </a:p>
        </p:txBody>
      </p:sp>
      <p:pic>
        <p:nvPicPr>
          <p:cNvPr id="7" name="Picture 1027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808" y="2208377"/>
            <a:ext cx="5020610" cy="2945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5797" y="1556459"/>
            <a:ext cx="5666529" cy="4856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7957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Charakteristiky polohy</a:t>
            </a:r>
            <a:endParaRPr lang="cs-CZ" b="1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84213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Aritmetický průměr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populační průměr -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výběrový průměr -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Vážený průměr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5359400" y="2222500"/>
          <a:ext cx="2305050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Rovnice" r:id="rId4" imgW="733429" imgH="390594" progId="Equation.3">
                  <p:embed/>
                </p:oleObj>
              </mc:Choice>
              <mc:Fallback>
                <p:oleObj name="Rovnice" r:id="rId4" imgW="733429" imgH="390594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5359400" y="2222500"/>
                        <a:ext cx="2305050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5422900" y="3409950"/>
          <a:ext cx="2270125" cy="137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Rovnice" r:id="rId6" imgW="676202" imgH="390594" progId="Equation.3">
                  <p:embed/>
                </p:oleObj>
              </mc:Choice>
              <mc:Fallback>
                <p:oleObj name="Rovnice" r:id="rId6" imgW="676202" imgH="390594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5422900" y="3409950"/>
                        <a:ext cx="2270125" cy="1376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5168900" y="4730750"/>
          <a:ext cx="2932113" cy="161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Rovnice" r:id="rId8" imgW="1114316" imgH="600062" progId="Equation.3">
                  <p:embed/>
                </p:oleObj>
              </mc:Choice>
              <mc:Fallback>
                <p:oleObj name="Rovnice" r:id="rId8" imgW="1114316" imgH="60006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5168900" y="4730750"/>
                        <a:ext cx="2932113" cy="161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862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Charakteristiky polohy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981200"/>
            <a:ext cx="8792296" cy="447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Medián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       - prostřední hodnota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v uspořádaném souboru hodnot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(50</a:t>
            </a:r>
            <a:r>
              <a:rPr kumimoji="0" lang="en-US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%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hodnot je menších než medián,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50</a:t>
            </a:r>
            <a:r>
              <a:rPr kumimoji="0" lang="en-US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%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hodnot je větších, nebo stejných)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Modus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 </a:t>
            </a:r>
            <a:r>
              <a:rPr kumimoji="0" lang="en-US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- 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nejčetnější hodnota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(může jich být i více)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Též výběrový medián a výběrový modus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987675" y="1912938"/>
          <a:ext cx="544513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Rovnice" r:id="rId4" imgW="104737" imgH="142795" progId="Equation.3">
                  <p:embed/>
                </p:oleObj>
              </mc:Choice>
              <mc:Fallback>
                <p:oleObj name="Rovnice" r:id="rId4" imgW="104737" imgH="1427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2987675" y="1912938"/>
                        <a:ext cx="544513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2879725" y="4314825"/>
          <a:ext cx="493713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Rovnice" r:id="rId6" imgW="126725" imgH="177415" progId="Equation.3">
                  <p:embed/>
                </p:oleObj>
              </mc:Choice>
              <mc:Fallback>
                <p:oleObj name="Rovnice" r:id="rId6" imgW="126725" imgH="17741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9725" y="4314825"/>
                        <a:ext cx="493713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183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03189"/>
            <a:ext cx="9196754" cy="69889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Příklad: vzorek 9 jednotek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47" y="1472538"/>
            <a:ext cx="9144000" cy="4643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395079" y="1472538"/>
            <a:ext cx="581891" cy="2012754"/>
          </a:xfrm>
          <a:prstGeom prst="rect">
            <a:avLst/>
          </a:prstGeom>
          <a:noFill/>
          <a:ln w="57150">
            <a:solidFill>
              <a:srgbClr val="CC33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>
              <a:solidFill>
                <a:srgbClr val="FFCC00"/>
              </a:solidFill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398816" y="5490974"/>
            <a:ext cx="605641" cy="624816"/>
          </a:xfrm>
          <a:prstGeom prst="rect">
            <a:avLst/>
          </a:prstGeom>
          <a:noFill/>
          <a:ln w="57150">
            <a:solidFill>
              <a:srgbClr val="FFCC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>
              <a:solidFill>
                <a:srgbClr val="FFCC00"/>
              </a:solidFill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893844" y="5604944"/>
            <a:ext cx="31670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dirty="0"/>
              <a:t>Populace 200 jednotek</a:t>
            </a:r>
          </a:p>
        </p:txBody>
      </p:sp>
    </p:spTree>
    <p:extLst>
      <p:ext uri="{BB962C8B-B14F-4D97-AF65-F5344CB8AC3E}">
        <p14:creationId xmlns:p14="http://schemas.microsoft.com/office/powerpoint/2010/main" val="2620165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Výběrové a populační charakteristiky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2131562" y="1303338"/>
            <a:ext cx="4032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b="1"/>
              <a:t>Výběrový průměr: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773344"/>
              </p:ext>
            </p:extLst>
          </p:nvPr>
        </p:nvGraphicFramePr>
        <p:xfrm>
          <a:off x="690212" y="1847850"/>
          <a:ext cx="8685213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Rovnice" r:id="rId4" imgW="3838559" imgH="390594" progId="Equation.3">
                  <p:embed/>
                </p:oleObj>
              </mc:Choice>
              <mc:Fallback>
                <p:oleObj name="Rovnice" r:id="rId4" imgW="3838559" imgH="390594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690212" y="1847850"/>
                        <a:ext cx="8685213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2195513" y="2931762"/>
            <a:ext cx="4032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b="1" dirty="0"/>
              <a:t>Výběrový medián: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6190532"/>
              </p:ext>
            </p:extLst>
          </p:nvPr>
        </p:nvGraphicFramePr>
        <p:xfrm>
          <a:off x="6768131" y="2923824"/>
          <a:ext cx="1528762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Rovnice" r:id="rId6" imgW="380887" imgH="142795" progId="Equation.3">
                  <p:embed/>
                </p:oleObj>
              </mc:Choice>
              <mc:Fallback>
                <p:oleObj name="Rovnice" r:id="rId6" imgW="380887" imgH="142795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6768131" y="2923824"/>
                        <a:ext cx="1528762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2043113" y="3933825"/>
            <a:ext cx="4032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b="1" dirty="0"/>
              <a:t>Výběrový</a:t>
            </a:r>
            <a:r>
              <a:rPr lang="cs-CZ" altLang="cs-CZ" sz="2800" dirty="0">
                <a:solidFill>
                  <a:srgbClr val="FFCC00"/>
                </a:solidFill>
              </a:rPr>
              <a:t> </a:t>
            </a:r>
            <a:r>
              <a:rPr lang="cs-CZ" altLang="cs-CZ" sz="3600" b="1" dirty="0"/>
              <a:t>modus:</a:t>
            </a:r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407859"/>
              </p:ext>
            </p:extLst>
          </p:nvPr>
        </p:nvGraphicFramePr>
        <p:xfrm>
          <a:off x="6803572" y="3933825"/>
          <a:ext cx="1439863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Rovnice" r:id="rId8" imgW="405872" imgH="177569" progId="Equation.3">
                  <p:embed/>
                </p:oleObj>
              </mc:Choice>
              <mc:Fallback>
                <p:oleObj name="Rovnice" r:id="rId8" imgW="405872" imgH="17756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3572" y="3933825"/>
                        <a:ext cx="1439863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963613" y="4861276"/>
            <a:ext cx="6191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b="1" dirty="0"/>
              <a:t>Populační charakteristiky:</a:t>
            </a:r>
            <a:r>
              <a:rPr lang="cs-CZ" altLang="cs-CZ" sz="2800" dirty="0">
                <a:solidFill>
                  <a:srgbClr val="FFCC00"/>
                </a:solidFill>
              </a:rPr>
              <a:t> </a:t>
            </a:r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386806"/>
              </p:ext>
            </p:extLst>
          </p:nvPr>
        </p:nvGraphicFramePr>
        <p:xfrm>
          <a:off x="6757410" y="4961288"/>
          <a:ext cx="3960812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9" name="Rovnice" r:id="rId10" imgW="1485900" imgH="203200" progId="Equation.3">
                  <p:embed/>
                </p:oleObj>
              </mc:Choice>
              <mc:Fallback>
                <p:oleObj name="Rovnice" r:id="rId10" imgW="1485900" imgH="203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7410" y="4961288"/>
                        <a:ext cx="3960812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0211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852553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Průměr nebo medián?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781" y="703189"/>
            <a:ext cx="4512623" cy="5987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48146" y="2419460"/>
            <a:ext cx="42869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/>
              <a:t>Která charakteristika lépe popisuje daný soubor?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100937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Charakteristiky variability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2028819"/>
              </p:ext>
            </p:extLst>
          </p:nvPr>
        </p:nvGraphicFramePr>
        <p:xfrm>
          <a:off x="1522453" y="1888177"/>
          <a:ext cx="7360289" cy="4736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Graf" r:id="rId4" imgW="5895975" imgH="4371975" progId="Excel.Chart.8">
                  <p:embed/>
                </p:oleObj>
              </mc:Choice>
              <mc:Fallback>
                <p:oleObj name="Graf" r:id="rId4" imgW="5895975" imgH="4371975" progId="Excel.Char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2453" y="1888177"/>
                        <a:ext cx="7360289" cy="47365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9904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84615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Populační charakteristiky variability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Rozpětí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MAX </a:t>
            </a:r>
            <a:r>
              <a:rPr kumimoji="0" lang="cs-CZ" altLang="cs-CZ" sz="36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cs-CZ" altLang="cs-CZ" sz="3600" b="0" i="0" u="none" strike="noStrike" kern="0" cap="none" spc="0" normalizeH="0" baseline="-25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 MIN </a:t>
            </a:r>
            <a:r>
              <a:rPr kumimoji="0" lang="cs-CZ" altLang="cs-CZ" sz="36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cs-CZ" altLang="cs-CZ" sz="3600" b="0" i="0" u="none" strike="noStrike" kern="0" cap="none" spc="0" normalizeH="0" baseline="-25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endParaRPr kumimoji="0" lang="cs-CZ" altLang="cs-CZ" sz="3600" b="0" i="0" u="none" strike="noStrike" kern="0" cap="none" spc="0" normalizeH="0" baseline="-2500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Rozptyl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Směrodatná odchylka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6311266"/>
              </p:ext>
            </p:extLst>
          </p:nvPr>
        </p:nvGraphicFramePr>
        <p:xfrm>
          <a:off x="2919536" y="2378261"/>
          <a:ext cx="6062662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Rovnice" r:id="rId4" imgW="2162226" imgH="390594" progId="Equation.3">
                  <p:embed/>
                </p:oleObj>
              </mc:Choice>
              <mc:Fallback>
                <p:oleObj name="Rovnice" r:id="rId4" imgW="2162226" imgH="390594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9536" y="2378261"/>
                        <a:ext cx="6062662" cy="119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372572"/>
              </p:ext>
            </p:extLst>
          </p:nvPr>
        </p:nvGraphicFramePr>
        <p:xfrm>
          <a:off x="2867932" y="4631377"/>
          <a:ext cx="6994525" cy="142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Rovnice" r:id="rId6" imgW="2333639" imgH="447550" progId="Equation.3">
                  <p:embed/>
                </p:oleObj>
              </mc:Choice>
              <mc:Fallback>
                <p:oleObj name="Rovnice" r:id="rId6" imgW="2333639" imgH="44755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7932" y="4631377"/>
                        <a:ext cx="6994525" cy="1423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152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81053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Výběrové charakteristiky variability</a:t>
            </a:r>
            <a:endParaRPr lang="cs-CZ" sz="4000" b="1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Výběrový rozptyl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Výběrová směrodatná odchylka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4435613"/>
              </p:ext>
            </p:extLst>
          </p:nvPr>
        </p:nvGraphicFramePr>
        <p:xfrm>
          <a:off x="3107151" y="1993261"/>
          <a:ext cx="6769100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Rovnice" r:id="rId4" imgW="2162226" imgH="600062" progId="Equation.3">
                  <p:embed/>
                </p:oleObj>
              </mc:Choice>
              <mc:Fallback>
                <p:oleObj name="Rovnice" r:id="rId4" imgW="2162226" imgH="60006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7151" y="1993261"/>
                        <a:ext cx="6769100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161702"/>
              </p:ext>
            </p:extLst>
          </p:nvPr>
        </p:nvGraphicFramePr>
        <p:xfrm>
          <a:off x="3190402" y="4288539"/>
          <a:ext cx="6840537" cy="198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Rovnice" r:id="rId6" imgW="2324191" imgH="647571" progId="Equation.3">
                  <p:embed/>
                </p:oleObj>
              </mc:Choice>
              <mc:Fallback>
                <p:oleObj name="Rovnice" r:id="rId6" imgW="2324191" imgH="64757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402" y="4288539"/>
                        <a:ext cx="6840537" cy="198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212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92928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Variační koeficient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4309" y="1599993"/>
            <a:ext cx="10515600" cy="656318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zachycuje vztah variability k průměru.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4213" y="2505693"/>
            <a:ext cx="7772400" cy="3673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Variační koeficient (populační)</a:t>
            </a: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Výběrový variační koeficient</a:t>
            </a: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9155723"/>
              </p:ext>
            </p:extLst>
          </p:nvPr>
        </p:nvGraphicFramePr>
        <p:xfrm>
          <a:off x="7928367" y="2173184"/>
          <a:ext cx="1368425" cy="132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Rovnice" r:id="rId4" imgW="431613" imgH="418918" progId="Equation.3">
                  <p:embed/>
                </p:oleObj>
              </mc:Choice>
              <mc:Fallback>
                <p:oleObj name="Rovnice" r:id="rId4" imgW="431613" imgH="4189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8367" y="2173184"/>
                        <a:ext cx="1368425" cy="1328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9585990"/>
              </p:ext>
            </p:extLst>
          </p:nvPr>
        </p:nvGraphicFramePr>
        <p:xfrm>
          <a:off x="7304314" y="3694709"/>
          <a:ext cx="125253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Rovnice" r:id="rId6" imgW="342825" imgH="352533" progId="Equation.3">
                  <p:embed/>
                </p:oleObj>
              </mc:Choice>
              <mc:Fallback>
                <p:oleObj name="Rovnice" r:id="rId6" imgW="342825" imgH="35253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4314" y="3694709"/>
                        <a:ext cx="1252538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451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9609308" cy="4518319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9133686" cy="3933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pPr lvl="0"/>
            <a:endParaRPr lang="cs-CZ" sz="4000" b="1" cap="all" dirty="0" smtClean="0"/>
          </a:p>
          <a:p>
            <a:pPr lvl="0"/>
            <a:endParaRPr lang="cs-CZ" sz="4000" b="1" cap="all" dirty="0"/>
          </a:p>
          <a:p>
            <a:pPr lvl="0"/>
            <a:r>
              <a:rPr lang="cs-CZ" sz="5800" b="1" cap="all" dirty="0" smtClean="0"/>
              <a:t>KVANTITATIVNÍ   </a:t>
            </a:r>
            <a:r>
              <a:rPr lang="cs-CZ" sz="5800" b="1" cap="all" dirty="0" err="1" smtClean="0"/>
              <a:t>METODy</a:t>
            </a:r>
            <a:r>
              <a:rPr lang="cs-CZ" sz="5800" b="1" cap="all" dirty="0" smtClean="0"/>
              <a:t>  V 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EKONOMICKÉ   PRAXI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8</a:t>
            </a:r>
            <a:r>
              <a:rPr lang="cs-CZ" sz="5800" b="1" cap="all" dirty="0" smtClean="0"/>
              <a:t>. přednáška</a:t>
            </a:r>
            <a:endParaRPr lang="cs-CZ" sz="5800" b="1" cap="all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959969" y="5263662"/>
            <a:ext cx="4003059" cy="89095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 </a:t>
            </a:r>
            <a:endParaRPr lang="en-GB" altLang="cs-CZ" sz="2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9388" y="1989138"/>
            <a:ext cx="89646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=135,7 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=2,09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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V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UNIPE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=2,09/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135,7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= 0,015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							tj. riziko = 1,5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%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135,7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3,72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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V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ORCO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= 3,72/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135,7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= 0,027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							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tj. riziko = 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,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7%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Akcie 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UNIPE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jsou méně riziková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ne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ž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ORCO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!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Konkrétně: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V uvedeném období jsou akcie 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UNIPE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1,8 krát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méně rizikové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ne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ž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ORCO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!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  <a:sym typeface="Symbol" pitchFamily="18" charset="2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4936071"/>
              </p:ext>
            </p:extLst>
          </p:nvPr>
        </p:nvGraphicFramePr>
        <p:xfrm>
          <a:off x="251520" y="1989138"/>
          <a:ext cx="1008062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Rovnice" r:id="rId4" imgW="381000" imgH="228600" progId="Equation.3">
                  <p:embed/>
                </p:oleObj>
              </mc:Choice>
              <mc:Fallback>
                <p:oleObj name="Rovnice" r:id="rId4" imgW="3810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989138"/>
                        <a:ext cx="1008062" cy="604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7752115"/>
              </p:ext>
            </p:extLst>
          </p:nvPr>
        </p:nvGraphicFramePr>
        <p:xfrm>
          <a:off x="251520" y="3098986"/>
          <a:ext cx="9398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Rovnice" r:id="rId6" imgW="368300" imgH="228600" progId="Equation.3">
                  <p:embed/>
                </p:oleObj>
              </mc:Choice>
              <mc:Fallback>
                <p:oleObj name="Rovnice" r:id="rId6" imgW="3683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098986"/>
                        <a:ext cx="9398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740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Šikmost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933246"/>
            <a:ext cx="7772400" cy="4384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Š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ikmost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vyjadřuje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tvar rozdělení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četnosti pomocí jediného čísla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Pokud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cs-CZ" altLang="cs-CZ" sz="3200" b="0" i="1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0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potom je histogram četnosti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symetrický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v tom smyslu,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že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aritmetický průměr = medián, tj.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2315809"/>
              </p:ext>
            </p:extLst>
          </p:nvPr>
        </p:nvGraphicFramePr>
        <p:xfrm>
          <a:off x="2441596" y="3026579"/>
          <a:ext cx="2209800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Rovnice" r:id="rId4" imgW="876228" imgH="352533" progId="Equation.3">
                  <p:embed/>
                </p:oleObj>
              </mc:Choice>
              <mc:Fallback>
                <p:oleObj name="Rovnice" r:id="rId4" imgW="876228" imgH="35253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1596" y="3026579"/>
                        <a:ext cx="2209800" cy="95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0716375"/>
              </p:ext>
            </p:extLst>
          </p:nvPr>
        </p:nvGraphicFramePr>
        <p:xfrm>
          <a:off x="3174197" y="5684261"/>
          <a:ext cx="1223962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Rovnice" r:id="rId6" imgW="352543" imgH="161960" progId="Equation.3">
                  <p:embed/>
                </p:oleObj>
              </mc:Choice>
              <mc:Fallback>
                <p:oleObj name="Rovnice" r:id="rId6" imgW="352543" imgH="161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4197" y="5684261"/>
                        <a:ext cx="1223962" cy="63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959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Šikmost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002374" y="1745672"/>
            <a:ext cx="7772400" cy="4923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Šikmost je menší než 0 (záporná), když je graf četnosti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ešikmen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doprava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Šikmost je větší než 0 (kladná), když je graf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ešikmen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doleva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832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kladné šikmosti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767" y="2175162"/>
            <a:ext cx="5176654" cy="3536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584991" y="2856681"/>
            <a:ext cx="4338138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i="1" dirty="0"/>
              <a:t>Sk</a:t>
            </a:r>
            <a:r>
              <a:rPr lang="cs-CZ" altLang="cs-CZ" sz="3600" dirty="0"/>
              <a:t> = 0,99 </a:t>
            </a:r>
            <a:r>
              <a:rPr lang="en-US" altLang="cs-CZ" sz="3600" dirty="0"/>
              <a:t>&gt; 0</a:t>
            </a:r>
          </a:p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dirty="0"/>
              <a:t> - graf je s</a:t>
            </a:r>
            <a:r>
              <a:rPr lang="en-US" altLang="cs-CZ" sz="3600" dirty="0"/>
              <a:t>e</a:t>
            </a:r>
            <a:r>
              <a:rPr lang="cs-CZ" altLang="cs-CZ" sz="3600" dirty="0"/>
              <a:t>š</a:t>
            </a:r>
            <a:r>
              <a:rPr lang="en-US" altLang="cs-CZ" sz="3600" dirty="0" err="1"/>
              <a:t>ikmen</a:t>
            </a:r>
            <a:r>
              <a:rPr lang="cs-CZ" altLang="cs-CZ" sz="3600" dirty="0"/>
              <a:t> („sešlápnut“ ) </a:t>
            </a:r>
            <a:r>
              <a:rPr lang="en-US" altLang="cs-CZ" sz="3600" dirty="0" err="1"/>
              <a:t>doleva</a:t>
            </a:r>
            <a:endParaRPr lang="cs-CZ" altLang="cs-CZ" sz="3600" dirty="0"/>
          </a:p>
        </p:txBody>
      </p:sp>
    </p:spTree>
    <p:extLst>
      <p:ext uri="{BB962C8B-B14F-4D97-AF65-F5344CB8AC3E}">
        <p14:creationId xmlns:p14="http://schemas.microsoft.com/office/powerpoint/2010/main" val="21851986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záporné šikmosti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06" y="2235200"/>
            <a:ext cx="5005450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700156" y="2853531"/>
            <a:ext cx="527845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i="1" dirty="0"/>
              <a:t>Sk</a:t>
            </a:r>
            <a:r>
              <a:rPr lang="cs-CZ" altLang="cs-CZ" sz="3600" dirty="0"/>
              <a:t> = - 0,51 </a:t>
            </a:r>
            <a:r>
              <a:rPr lang="en-US" altLang="cs-CZ" sz="3600" dirty="0">
                <a:sym typeface="Symbol" pitchFamily="18" charset="2"/>
              </a:rPr>
              <a:t></a:t>
            </a:r>
            <a:r>
              <a:rPr lang="en-US" altLang="cs-CZ" sz="3600" dirty="0"/>
              <a:t> 0</a:t>
            </a:r>
          </a:p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dirty="0"/>
              <a:t> - graf je s</a:t>
            </a:r>
            <a:r>
              <a:rPr lang="en-US" altLang="cs-CZ" sz="3600" dirty="0"/>
              <a:t>e</a:t>
            </a:r>
            <a:r>
              <a:rPr lang="cs-CZ" altLang="cs-CZ" sz="3600" dirty="0"/>
              <a:t>š</a:t>
            </a:r>
            <a:r>
              <a:rPr lang="en-US" altLang="cs-CZ" sz="3600" dirty="0" err="1" smtClean="0"/>
              <a:t>ikmen</a:t>
            </a:r>
            <a:r>
              <a:rPr lang="cs-CZ" altLang="cs-CZ" sz="3600" dirty="0" smtClean="0"/>
              <a:t> </a:t>
            </a:r>
            <a:r>
              <a:rPr lang="en-US" altLang="cs-CZ" sz="3600" dirty="0" smtClean="0"/>
              <a:t>do</a:t>
            </a:r>
            <a:r>
              <a:rPr lang="cs-CZ" altLang="cs-CZ" sz="3600" dirty="0"/>
              <a:t>pra</a:t>
            </a:r>
            <a:r>
              <a:rPr lang="en-US" altLang="cs-CZ" sz="3600" dirty="0" err="1"/>
              <a:t>va</a:t>
            </a:r>
            <a:endParaRPr lang="cs-CZ" altLang="cs-CZ" sz="3600" dirty="0"/>
          </a:p>
        </p:txBody>
      </p:sp>
    </p:spTree>
    <p:extLst>
      <p:ext uri="{BB962C8B-B14F-4D97-AF65-F5344CB8AC3E}">
        <p14:creationId xmlns:p14="http://schemas.microsoft.com/office/powerpoint/2010/main" val="33367777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3163" y="274187"/>
            <a:ext cx="8300852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Jaká je pravděpodobnost, že si vytočíte slevu 100% ?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3" descr="kolo stest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055" y="1740705"/>
            <a:ext cx="7331446" cy="4790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36254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Pravděpodobnost náhodného jevu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55466" y="1769423"/>
            <a:ext cx="8459787" cy="4215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3600" b="1" i="1" u="sng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Jaká je šance, že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3000" b="1" i="1" kern="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30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Vytočíte alespoň</a:t>
            </a:r>
            <a:r>
              <a:rPr lang="cs-CZ" altLang="cs-CZ" sz="3000" b="1" i="1" kern="0" dirty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10</a:t>
            </a:r>
            <a:r>
              <a:rPr lang="en-US" altLang="cs-CZ" sz="3000" b="1" i="1" kern="0" dirty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% </a:t>
            </a:r>
            <a:r>
              <a:rPr lang="en-US" altLang="cs-CZ" sz="3000" b="1" i="1" kern="0" dirty="0" err="1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slevu</a:t>
            </a:r>
            <a:r>
              <a:rPr lang="en-US" altLang="cs-CZ" sz="3000" b="1" i="1" kern="0" dirty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?</a:t>
            </a:r>
            <a:endParaRPr lang="cs-CZ" altLang="cs-CZ" sz="3000" b="1" i="1" kern="0" dirty="0" smtClean="0">
              <a:latin typeface="Arial" pitchFamily="34" charset="0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3000" kern="0" dirty="0" smtClean="0">
              <a:latin typeface="Arial" pitchFamily="34" charset="0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cs-CZ" sz="3000" b="1" i="1" kern="0" dirty="0" err="1" smtClean="0">
                <a:solidFill>
                  <a:srgbClr val="3333CC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Vyto</a:t>
            </a:r>
            <a:r>
              <a:rPr lang="cs-CZ" altLang="cs-CZ" sz="3000" b="1" i="1" kern="0" dirty="0" err="1" smtClean="0">
                <a:solidFill>
                  <a:srgbClr val="3333CC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číte</a:t>
            </a:r>
            <a:r>
              <a:rPr lang="cs-CZ" altLang="cs-CZ" sz="3000" b="1" i="1" kern="0" dirty="0" smtClean="0">
                <a:solidFill>
                  <a:srgbClr val="3333CC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právě 25</a:t>
            </a:r>
            <a:r>
              <a:rPr lang="en-US" altLang="cs-CZ" sz="3000" b="1" i="1" kern="0" dirty="0" smtClean="0">
                <a:solidFill>
                  <a:srgbClr val="3333CC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% </a:t>
            </a:r>
            <a:r>
              <a:rPr lang="en-US" altLang="cs-CZ" sz="3000" b="1" i="1" kern="0" dirty="0" err="1" smtClean="0">
                <a:solidFill>
                  <a:srgbClr val="3333CC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slevu</a:t>
            </a:r>
            <a:r>
              <a:rPr lang="en-US" altLang="cs-CZ" sz="3000" b="1" i="1" kern="0" dirty="0" smtClean="0">
                <a:solidFill>
                  <a:srgbClr val="3333CC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?</a:t>
            </a:r>
            <a:endParaRPr lang="cs-CZ" altLang="cs-CZ" sz="3000" b="1" i="1" kern="0" dirty="0" smtClean="0">
              <a:solidFill>
                <a:srgbClr val="3333CC"/>
              </a:solidFill>
              <a:latin typeface="Arial" pitchFamily="34" charset="0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3000" b="1" i="1" kern="0" dirty="0" err="1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Vyto</a:t>
            </a:r>
            <a:r>
              <a:rPr lang="cs-CZ" altLang="cs-CZ" sz="3000" b="1" i="1" kern="0" dirty="0" err="1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číte</a:t>
            </a:r>
            <a:r>
              <a:rPr lang="cs-CZ" altLang="cs-CZ" sz="3000" b="1" i="1" kern="0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100</a:t>
            </a:r>
            <a:r>
              <a:rPr lang="en-US" altLang="cs-CZ" sz="3000" b="1" i="1" kern="0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% </a:t>
            </a:r>
            <a:r>
              <a:rPr lang="en-US" altLang="cs-CZ" sz="3000" b="1" i="1" kern="0" dirty="0" err="1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slevu</a:t>
            </a:r>
            <a:r>
              <a:rPr lang="en-US" altLang="cs-CZ" sz="3000" b="1" i="1" kern="0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?</a:t>
            </a:r>
            <a:endParaRPr lang="cs-CZ" altLang="cs-CZ" sz="3000" b="1" i="1" kern="0" dirty="0" smtClean="0">
              <a:solidFill>
                <a:srgbClr val="FF0000"/>
              </a:solidFill>
              <a:latin typeface="Arial" pitchFamily="34" charset="0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3000" b="1" i="1" kern="0" dirty="0" err="1" smtClean="0">
                <a:solidFill>
                  <a:srgbClr val="008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Vyto</a:t>
            </a:r>
            <a:r>
              <a:rPr lang="cs-CZ" altLang="cs-CZ" sz="3000" b="1" i="1" kern="0" dirty="0" err="1" smtClean="0">
                <a:solidFill>
                  <a:srgbClr val="008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číte</a:t>
            </a:r>
            <a:r>
              <a:rPr lang="cs-CZ" altLang="cs-CZ" sz="3000" b="1" i="1" kern="0" dirty="0" smtClean="0">
                <a:solidFill>
                  <a:srgbClr val="008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alespoň 50</a:t>
            </a:r>
            <a:r>
              <a:rPr lang="en-US" altLang="cs-CZ" sz="3000" b="1" i="1" kern="0" dirty="0" smtClean="0">
                <a:solidFill>
                  <a:srgbClr val="008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% </a:t>
            </a:r>
            <a:r>
              <a:rPr lang="en-US" altLang="cs-CZ" sz="3000" b="1" i="1" kern="0" dirty="0" err="1" smtClean="0">
                <a:solidFill>
                  <a:srgbClr val="008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slevu</a:t>
            </a:r>
            <a:r>
              <a:rPr lang="en-US" altLang="cs-CZ" sz="3000" b="1" i="1" kern="0" dirty="0" smtClean="0">
                <a:solidFill>
                  <a:srgbClr val="008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?</a:t>
            </a:r>
            <a:r>
              <a:rPr lang="cs-CZ" altLang="cs-CZ" sz="3000" kern="0" dirty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672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Kolo štěstí – šance (pravděpodobnosti)</a:t>
            </a:r>
            <a:endParaRPr lang="cs-CZ" b="1" dirty="0"/>
          </a:p>
        </p:txBody>
      </p:sp>
      <p:graphicFrame>
        <p:nvGraphicFramePr>
          <p:cNvPr id="7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7098193"/>
              </p:ext>
            </p:extLst>
          </p:nvPr>
        </p:nvGraphicFramePr>
        <p:xfrm>
          <a:off x="2426588" y="1710423"/>
          <a:ext cx="5411129" cy="4876944"/>
        </p:xfrm>
        <a:graphic>
          <a:graphicData uri="http://schemas.openxmlformats.org/drawingml/2006/table">
            <a:tbl>
              <a:tblPr/>
              <a:tblGrid>
                <a:gridCol w="1947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1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17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42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x</a:t>
                      </a:r>
                      <a:r>
                        <a:rPr kumimoji="1" lang="cs-CZ" sz="28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i</a:t>
                      </a:r>
                      <a:r>
                        <a:rPr kumimoji="1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- </a:t>
                      </a: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Sleva %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1" lang="cs-CZ" sz="2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1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</a:t>
                      </a:r>
                      <a:r>
                        <a:rPr kumimoji="1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Četnost</a:t>
                      </a: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cs-CZ" sz="28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1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</a:t>
                      </a:r>
                      <a:r>
                        <a:rPr kumimoji="1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Pr-st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12 %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Suma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9925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Náhodný pokus  x  náhodný jev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96655" y="1840675"/>
            <a:ext cx="8604250" cy="451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None/>
            </a:pPr>
            <a:r>
              <a:rPr lang="cs-CZ" altLang="cs-CZ" sz="2800" b="1" kern="0" dirty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Příklady </a:t>
            </a:r>
            <a:r>
              <a:rPr lang="cs-CZ" altLang="cs-CZ" sz="2800" b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náhodného pokusu</a:t>
            </a:r>
            <a:endParaRPr lang="cs-CZ" altLang="cs-CZ" sz="2800" kern="0" dirty="0" smtClean="0">
              <a:solidFill>
                <a:srgbClr val="3333CC"/>
              </a:solidFill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eaLnBrk="1" hangingPunct="1"/>
            <a:r>
              <a:rPr lang="cs-CZ" altLang="cs-CZ" sz="2800" kern="0" dirty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kolo štěstí, hod kostkou</a:t>
            </a:r>
          </a:p>
          <a:p>
            <a:pPr eaLnBrk="1" hangingPunct="1"/>
            <a:r>
              <a:rPr lang="cs-CZ" altLang="cs-CZ" sz="2800" kern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zjišťováni volebních preferencí polit. stran voličů</a:t>
            </a:r>
          </a:p>
          <a:p>
            <a:pPr eaLnBrk="1" hangingPunct="1"/>
            <a:r>
              <a:rPr lang="cs-CZ" altLang="cs-CZ" sz="2800" kern="0" dirty="0" smtClean="0">
                <a:solidFill>
                  <a:srgbClr val="008000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zjišťování hodnoty nákupů zákazníků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b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				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b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Příklady náhodného jevu</a:t>
            </a:r>
          </a:p>
          <a:p>
            <a:pPr eaLnBrk="1" hangingPunct="1"/>
            <a:r>
              <a:rPr lang="cs-CZ" altLang="cs-CZ" sz="2800" kern="0" dirty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padne nejméně 80</a:t>
            </a:r>
            <a:r>
              <a:rPr lang="en-US" altLang="cs-CZ" sz="2800" kern="0" dirty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%</a:t>
            </a:r>
            <a:r>
              <a:rPr lang="cs-CZ" altLang="cs-CZ" sz="2800" kern="0" dirty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, padne šestka </a:t>
            </a:r>
          </a:p>
          <a:p>
            <a:pPr eaLnBrk="1" hangingPunct="1"/>
            <a:r>
              <a:rPr lang="cs-CZ" altLang="cs-CZ" sz="2800" kern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volič preferuje VV (ODS, TOP09, ČSSD aj.)</a:t>
            </a:r>
          </a:p>
          <a:p>
            <a:pPr eaLnBrk="1" hangingPunct="1"/>
            <a:r>
              <a:rPr lang="cs-CZ" altLang="cs-CZ" sz="2800" kern="0" dirty="0" smtClean="0">
                <a:solidFill>
                  <a:srgbClr val="008000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hodnota nákupu zákazníka je 126 Kč</a:t>
            </a:r>
          </a:p>
        </p:txBody>
      </p:sp>
    </p:spTree>
    <p:extLst>
      <p:ext uri="{BB962C8B-B14F-4D97-AF65-F5344CB8AC3E}">
        <p14:creationId xmlns:p14="http://schemas.microsoft.com/office/powerpoint/2010/main" val="1764407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Náhodný jev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981200"/>
            <a:ext cx="84597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 jistý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- musí nutně nastat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 nemožný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- za žádných okolností pokusu nastat nemůže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Jev, který spočívá v nenastoupení jevu </a:t>
            </a:r>
            <a:r>
              <a:rPr lang="cs-CZ" altLang="cs-CZ" sz="3600" i="1" kern="0" dirty="0" smtClean="0">
                <a:ea typeface="Arial Unicode MS" pitchFamily="34" charset="-128"/>
                <a:cs typeface="Times New Roman" pitchFamily="18" charset="0"/>
              </a:rPr>
              <a:t>A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, je </a:t>
            </a: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jevem opačným</a:t>
            </a:r>
            <a:r>
              <a:rPr lang="cs-CZ" altLang="cs-CZ" sz="3600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: 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Jevy</a:t>
            </a:r>
            <a:r>
              <a:rPr lang="cs-CZ" altLang="cs-CZ" sz="3600" b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neslučitelné</a:t>
            </a:r>
            <a:r>
              <a:rPr lang="cs-CZ" altLang="cs-CZ" sz="3600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-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nemohou současně nastat </a:t>
            </a:r>
          </a:p>
        </p:txBody>
      </p:sp>
    </p:spTree>
    <p:extLst>
      <p:ext uri="{BB962C8B-B14F-4D97-AF65-F5344CB8AC3E}">
        <p14:creationId xmlns:p14="http://schemas.microsoft.com/office/powerpoint/2010/main" val="350454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000" b="1" dirty="0" smtClean="0"/>
              <a:t>Kvantitativní metody v ekonomické praxi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966671"/>
            <a:ext cx="4806091" cy="35316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>
                <a:solidFill>
                  <a:srgbClr val="002060"/>
                </a:solidFill>
              </a:rPr>
              <a:t>Témata přednášky: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 smtClean="0">
                <a:solidFill>
                  <a:srgbClr val="002060"/>
                </a:solidFill>
              </a:rPr>
              <a:t>a) kvalitativní a kvantitativní statistické znaky,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 smtClean="0">
                <a:solidFill>
                  <a:srgbClr val="002060"/>
                </a:solidFill>
              </a:rPr>
              <a:t>b) charakteristiky polohy,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 smtClean="0">
                <a:solidFill>
                  <a:srgbClr val="002060"/>
                </a:solidFill>
              </a:rPr>
              <a:t>c) charakteristiky variability,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d) </a:t>
            </a:r>
            <a:r>
              <a:rPr lang="cs-CZ" sz="2800" b="1" i="1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Sturgersovo</a:t>
            </a:r>
            <a:r>
              <a:rPr lang="cs-CZ" sz="2800" b="1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pravidlo,</a:t>
            </a:r>
            <a:endParaRPr lang="cs-CZ" sz="2800" dirty="0">
              <a:solidFill>
                <a:prstClr val="white"/>
              </a:solidFill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e) pravděpodobnost,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f</a:t>
            </a:r>
            <a:r>
              <a:rPr lang="cs-CZ" sz="2800" b="1" i="1" smtClean="0">
                <a:solidFill>
                  <a:srgbClr val="002060"/>
                </a:solidFill>
                <a:cs typeface="Times New Roman" panose="02020603050405020304" pitchFamily="18" charset="0"/>
              </a:rPr>
              <a:t>) náhodný </a:t>
            </a:r>
            <a:r>
              <a:rPr lang="cs-CZ" sz="2800" b="1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jev.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cs-CZ" sz="2800" b="1" i="1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Struktura přednášky</a:t>
            </a:r>
            <a:endParaRPr 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984597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b="1" dirty="0" smtClean="0"/>
              <a:t>Elementární jevy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85652" y="1979221"/>
            <a:ext cx="9013371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Elementární jevy</a:t>
            </a:r>
            <a:r>
              <a:rPr lang="cs-CZ" altLang="cs-CZ" sz="3600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kern="0" dirty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jsou takové jevy, které: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 dané situaci nelze rozložit na dílčí jevy</a:t>
            </a:r>
            <a:endParaRPr lang="en-GB" altLang="cs-CZ" sz="3600" kern="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e-DE" altLang="cs-CZ" sz="3600" kern="0" dirty="0" err="1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jsou</a:t>
            </a:r>
            <a:r>
              <a:rPr lang="de-DE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de-DE" altLang="cs-CZ" sz="3600" kern="0" dirty="0" err="1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neslučitelné</a:t>
            </a:r>
            <a:endParaRPr lang="cs-CZ" altLang="cs-CZ" sz="3600" kern="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množinu všech elementárních jevů nazýváme </a:t>
            </a: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jevový prostor </a:t>
            </a:r>
          </a:p>
          <a:p>
            <a:pPr eaLnBrk="1" hangingPunct="1">
              <a:lnSpc>
                <a:spcPct val="80000"/>
              </a:lnSpc>
            </a:pPr>
            <a:r>
              <a:rPr lang="de-DE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jeden z 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elementárních jevů </a:t>
            </a:r>
            <a:r>
              <a:rPr lang="de-DE" altLang="cs-CZ" sz="3600" kern="0" dirty="0" err="1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musí</a:t>
            </a:r>
            <a:r>
              <a:rPr lang="de-DE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de-DE" altLang="cs-CZ" sz="3600" kern="0" dirty="0" err="1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vždy</a:t>
            </a:r>
            <a:r>
              <a:rPr lang="de-DE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de-DE" altLang="cs-CZ" sz="3600" kern="0" dirty="0" err="1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nastat</a:t>
            </a:r>
            <a:endParaRPr lang="en-GB" altLang="cs-CZ" sz="3600" kern="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44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Shrnutí přednášky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457696" y="1910937"/>
            <a:ext cx="7772400" cy="471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Statistické znaky 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Metody zpřehlednění dat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Histogram četnosti kvalitativního znaku 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Charakteristiky polohy kvalitativního znaku: modus a medián 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Histogram četnosti kvantitativního znaku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•"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651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Shrnutí přednášky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55648" y="1543793"/>
            <a:ext cx="8827737" cy="50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kumimoji="0" lang="cs-CZ" altLang="cs-CZ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Sturgersovo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pravidlo ke stanovení počtu tříd 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Charakteristiky polohy kvantitativního znaku: průměry (střední hodnoty),	 modus a medián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Charakteristiky variability kvantitativního znaku: rozptyl a směrodatná odchylka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Variační koeficient a jeho použití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Šikmost a tvar grafu 					</a:t>
            </a:r>
          </a:p>
        </p:txBody>
      </p:sp>
    </p:spTree>
    <p:extLst>
      <p:ext uri="{BB962C8B-B14F-4D97-AF65-F5344CB8AC3E}">
        <p14:creationId xmlns:p14="http://schemas.microsoft.com/office/powerpoint/2010/main" val="332448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Charakteristiky polohy kvalitativních znaků</a:t>
            </a:r>
            <a:endParaRPr lang="cs-CZ" sz="4000" b="1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229603" cy="43513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3600" b="1" dirty="0" smtClean="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Modus</a:t>
            </a:r>
            <a:r>
              <a:rPr lang="cs-CZ" altLang="cs-CZ" sz="3600" dirty="0" smtClean="0">
                <a:cs typeface="Times New Roman" pitchFamily="18" charset="0"/>
              </a:rPr>
              <a:t> -     - </a:t>
            </a:r>
            <a:r>
              <a:rPr lang="cs-CZ" altLang="cs-CZ" sz="3600" b="1" dirty="0" smtClean="0">
                <a:solidFill>
                  <a:srgbClr val="333399"/>
                </a:solidFill>
                <a:cs typeface="Times New Roman" pitchFamily="18" charset="0"/>
              </a:rPr>
              <a:t>nejčetnější</a:t>
            </a:r>
            <a:r>
              <a:rPr lang="cs-CZ" altLang="cs-CZ" sz="3600" dirty="0" smtClean="0">
                <a:cs typeface="Times New Roman" pitchFamily="18" charset="0"/>
              </a:rPr>
              <a:t> hodnota (kategorie) kvalitativního znaku </a:t>
            </a:r>
            <a:r>
              <a:rPr lang="cs-CZ" altLang="cs-CZ" sz="3600" i="1" dirty="0" smtClean="0">
                <a:cs typeface="Times New Roman" pitchFamily="18" charset="0"/>
              </a:rPr>
              <a:t>x</a:t>
            </a:r>
            <a:r>
              <a:rPr lang="cs-CZ" altLang="cs-CZ" sz="3600" dirty="0" smtClean="0">
                <a:cs typeface="Times New Roman" pitchFamily="18" charset="0"/>
              </a:rPr>
              <a:t> v daném statistickém souboru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 i="1" dirty="0" smtClean="0">
                <a:solidFill>
                  <a:schemeClr val="tx2"/>
                </a:solidFill>
                <a:cs typeface="Times New Roman" pitchFamily="18" charset="0"/>
              </a:rPr>
              <a:t>Příklad</a:t>
            </a:r>
            <a:r>
              <a:rPr lang="cs-CZ" altLang="cs-CZ" sz="3600" i="1" dirty="0" smtClean="0">
                <a:cs typeface="Times New Roman" pitchFamily="18" charset="0"/>
              </a:rPr>
              <a:t>:</a:t>
            </a:r>
            <a:r>
              <a:rPr lang="cs-CZ" altLang="cs-CZ" sz="3600" dirty="0" smtClean="0">
                <a:cs typeface="Times New Roman" pitchFamily="18" charset="0"/>
              </a:rPr>
              <a:t>  </a:t>
            </a:r>
            <a:r>
              <a:rPr lang="cs-CZ" altLang="cs-CZ" sz="3600" dirty="0" smtClean="0"/>
              <a:t>   </a:t>
            </a:r>
            <a:r>
              <a:rPr lang="cs-CZ" altLang="cs-CZ" sz="3600" dirty="0" smtClean="0">
                <a:cs typeface="Times New Roman" pitchFamily="18" charset="0"/>
              </a:rPr>
              <a:t>= „dělník“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3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3600" b="1" dirty="0" smtClean="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Medián</a:t>
            </a:r>
            <a:r>
              <a:rPr lang="cs-CZ" altLang="cs-CZ" sz="3600" b="1" i="1" dirty="0" smtClean="0">
                <a:solidFill>
                  <a:schemeClr val="tx2"/>
                </a:solidFill>
                <a:cs typeface="Times New Roman" pitchFamily="18" charset="0"/>
              </a:rPr>
              <a:t> -</a:t>
            </a:r>
            <a:r>
              <a:rPr lang="cs-CZ" altLang="cs-CZ" sz="3600" dirty="0" smtClean="0">
                <a:cs typeface="Times New Roman" pitchFamily="18" charset="0"/>
              </a:rPr>
              <a:t> </a:t>
            </a:r>
            <a:r>
              <a:rPr lang="cs-CZ" altLang="cs-CZ" sz="3600" dirty="0" smtClean="0"/>
              <a:t>  </a:t>
            </a:r>
            <a:r>
              <a:rPr lang="cs-CZ" altLang="cs-CZ" sz="3600" dirty="0" smtClean="0">
                <a:cs typeface="Times New Roman" pitchFamily="18" charset="0"/>
              </a:rPr>
              <a:t>     - </a:t>
            </a:r>
            <a:r>
              <a:rPr lang="cs-CZ" altLang="cs-CZ" sz="3600" b="1" dirty="0" smtClean="0">
                <a:solidFill>
                  <a:srgbClr val="333399"/>
                </a:solidFill>
                <a:cs typeface="Times New Roman" pitchFamily="18" charset="0"/>
              </a:rPr>
              <a:t>prostřední</a:t>
            </a:r>
            <a:r>
              <a:rPr lang="cs-CZ" altLang="cs-CZ" sz="3600" dirty="0" smtClean="0">
                <a:cs typeface="Times New Roman" pitchFamily="18" charset="0"/>
              </a:rPr>
              <a:t> hodnota odpovídající prostřední jednotce v souboru jednotek uspořádaných podle ordinálního znaku </a:t>
            </a:r>
            <a:r>
              <a:rPr lang="cs-CZ" altLang="cs-CZ" sz="3600" i="1" dirty="0" smtClean="0">
                <a:cs typeface="Times New Roman" pitchFamily="18" charset="0"/>
              </a:rPr>
              <a:t>x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7578566"/>
              </p:ext>
            </p:extLst>
          </p:nvPr>
        </p:nvGraphicFramePr>
        <p:xfrm>
          <a:off x="2899847" y="1707759"/>
          <a:ext cx="4619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Rovnice" r:id="rId4" imgW="85841" imgH="142795" progId="Equation.3">
                  <p:embed/>
                </p:oleObj>
              </mc:Choice>
              <mc:Fallback>
                <p:oleObj name="Rovnice" r:id="rId4" imgW="85841" imgH="142795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9847" y="1707759"/>
                        <a:ext cx="4619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807803"/>
              </p:ext>
            </p:extLst>
          </p:nvPr>
        </p:nvGraphicFramePr>
        <p:xfrm>
          <a:off x="2401083" y="2717162"/>
          <a:ext cx="4619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Rovnice" r:id="rId6" imgW="85841" imgH="142795" progId="Equation.3">
                  <p:embed/>
                </p:oleObj>
              </mc:Choice>
              <mc:Fallback>
                <p:oleObj name="Rovnice" r:id="rId6" imgW="85841" imgH="142795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1083" y="2717162"/>
                        <a:ext cx="4619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5512289"/>
              </p:ext>
            </p:extLst>
          </p:nvPr>
        </p:nvGraphicFramePr>
        <p:xfrm>
          <a:off x="3168589" y="3748933"/>
          <a:ext cx="56356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Rovnice" r:id="rId8" imgW="104737" imgH="142795" progId="Equation.3">
                  <p:embed/>
                </p:oleObj>
              </mc:Choice>
              <mc:Fallback>
                <p:oleObj name="Rovnice" r:id="rId8" imgW="104737" imgH="1427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589" y="3748933"/>
                        <a:ext cx="563562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7861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Určete medián kvality stravy.</a:t>
            </a:r>
            <a:endParaRPr lang="cs-CZ" sz="4000" b="1" dirty="0"/>
          </a:p>
        </p:txBody>
      </p:sp>
      <p:pic>
        <p:nvPicPr>
          <p:cNvPr id="7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272" y="1662544"/>
            <a:ext cx="9167751" cy="433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4668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74187"/>
            <a:ext cx="7848600" cy="641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2161660" y="703189"/>
            <a:ext cx="0" cy="431800"/>
          </a:xfrm>
          <a:prstGeom prst="line">
            <a:avLst/>
          </a:prstGeom>
          <a:noFill/>
          <a:ln w="57150">
            <a:solidFill>
              <a:srgbClr val="333399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5202094" y="703189"/>
            <a:ext cx="0" cy="431800"/>
          </a:xfrm>
          <a:prstGeom prst="line">
            <a:avLst/>
          </a:prstGeom>
          <a:noFill/>
          <a:ln w="57150">
            <a:solidFill>
              <a:srgbClr val="333399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Histogram četnosti – kvantitativní znak (věk)</a:t>
            </a:r>
            <a:endParaRPr lang="cs-CZ" sz="4000" b="1" dirty="0"/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36" y="1773237"/>
            <a:ext cx="6234546" cy="277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060" y="1630733"/>
            <a:ext cx="5434940" cy="4544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6424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Jak určit počet tříd v histogramu?</a:t>
            </a:r>
            <a:endParaRPr lang="cs-CZ" b="1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latin typeface="Arial" charset="0"/>
              </a:rPr>
              <a:t>U kvalitativních znaků:</a:t>
            </a:r>
            <a:r>
              <a:rPr lang="cs-CZ" altLang="cs-CZ" b="1" dirty="0" smtClean="0">
                <a:solidFill>
                  <a:srgbClr val="333399"/>
                </a:solidFill>
                <a:latin typeface="Arial" charset="0"/>
              </a:rPr>
              <a:t>  třída = kategorie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latin typeface="Arial" charset="0"/>
              </a:rPr>
              <a:t>U kvantitativních znaků:</a:t>
            </a:r>
            <a:r>
              <a:rPr lang="cs-CZ" altLang="cs-CZ" b="1" dirty="0" smtClean="0">
                <a:solidFill>
                  <a:srgbClr val="333399"/>
                </a:solidFill>
                <a:latin typeface="Arial" charset="0"/>
              </a:rPr>
              <a:t>      </a:t>
            </a:r>
            <a:r>
              <a:rPr lang="cs-CZ" altLang="cs-CZ" b="1" dirty="0" err="1" smtClean="0">
                <a:solidFill>
                  <a:srgbClr val="333399"/>
                </a:solidFill>
                <a:latin typeface="Arial" charset="0"/>
              </a:rPr>
              <a:t>Sturgersovo</a:t>
            </a:r>
            <a:r>
              <a:rPr lang="cs-CZ" altLang="cs-CZ" b="1" dirty="0" smtClean="0">
                <a:solidFill>
                  <a:srgbClr val="333399"/>
                </a:solidFill>
                <a:latin typeface="Arial" charset="0"/>
              </a:rPr>
              <a:t> pravidlo</a:t>
            </a:r>
            <a:r>
              <a:rPr lang="cs-CZ" altLang="cs-CZ" dirty="0" smtClean="0"/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i="1" dirty="0" smtClean="0"/>
              <a:t>	N</a:t>
            </a:r>
            <a:r>
              <a:rPr lang="cs-CZ" altLang="cs-CZ" dirty="0" smtClean="0"/>
              <a:t> = ZAOKROUHLIT(3,3</a:t>
            </a:r>
            <a:r>
              <a:rPr lang="cs-CZ" altLang="cs-CZ" i="1" dirty="0" smtClean="0"/>
              <a:t>log</a:t>
            </a:r>
            <a:r>
              <a:rPr lang="cs-CZ" altLang="cs-CZ" baseline="-25000" dirty="0" smtClean="0"/>
              <a:t>10</a:t>
            </a:r>
            <a:r>
              <a:rPr lang="cs-CZ" altLang="cs-CZ" i="1" dirty="0" smtClean="0"/>
              <a:t>n</a:t>
            </a:r>
            <a:r>
              <a:rPr lang="cs-CZ" altLang="cs-CZ" dirty="0" smtClean="0"/>
              <a:t>) + 1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 smtClean="0"/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i="1" dirty="0" smtClean="0"/>
              <a:t>	N</a:t>
            </a:r>
            <a:r>
              <a:rPr lang="cs-CZ" altLang="cs-CZ" dirty="0" smtClean="0"/>
              <a:t> – počet tříd, </a:t>
            </a:r>
            <a:r>
              <a:rPr lang="cs-CZ" altLang="cs-CZ" i="1" dirty="0" smtClean="0"/>
              <a:t>n</a:t>
            </a:r>
            <a:r>
              <a:rPr lang="cs-CZ" altLang="cs-CZ" dirty="0" smtClean="0"/>
              <a:t> – počet dat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 smtClean="0"/>
              <a:t>	</a:t>
            </a:r>
            <a:r>
              <a:rPr lang="cs-CZ" altLang="cs-CZ" b="1" dirty="0" smtClean="0">
                <a:solidFill>
                  <a:srgbClr val="333399"/>
                </a:solidFill>
                <a:latin typeface="Arial" charset="0"/>
              </a:rPr>
              <a:t>Šířka třídy</a:t>
            </a:r>
            <a:r>
              <a:rPr lang="cs-CZ" altLang="cs-CZ" dirty="0" smtClean="0"/>
              <a:t>   (MAX – MIN)/</a:t>
            </a:r>
            <a:r>
              <a:rPr lang="cs-CZ" altLang="cs-CZ" i="1" dirty="0" smtClean="0"/>
              <a:t>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2064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Příklad – určete počet tříd statistického znaku MZDA</a:t>
            </a:r>
            <a:endParaRPr lang="cs-CZ" sz="40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</a:pP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</a:rPr>
              <a:t>Počet tříd: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</a:pP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</a:rPr>
              <a:t>n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</a:rPr>
              <a:t>= 200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 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</a:pP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N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= ZAOKROUHLIT(3,3</a:t>
            </a:r>
            <a:r>
              <a:rPr lang="en-US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*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2,301) + 1 = 9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</a:pP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	Šířka tříd: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</a:pPr>
            <a:r>
              <a:rPr lang="cs-CZ" altLang="cs-CZ" sz="3600" kern="0" dirty="0" err="1">
                <a:solidFill>
                  <a:srgbClr val="000000"/>
                </a:solidFill>
                <a:latin typeface="Times New Roman"/>
              </a:rPr>
              <a:t>max</a:t>
            </a: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= 657 000,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</a:rPr>
              <a:t>min</a:t>
            </a: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= 71 000  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</a:pP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d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 = </a:t>
            </a:r>
            <a:r>
              <a:rPr lang="en-US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(657000-71000)/9 =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65 111  </a:t>
            </a:r>
            <a:r>
              <a:rPr lang="cs-CZ" altLang="cs-CZ" sz="3600" kern="0" dirty="0">
                <a:solidFill>
                  <a:srgbClr val="CC3300"/>
                </a:solidFill>
                <a:latin typeface="Times New Roman"/>
                <a:sym typeface="Symbol" pitchFamily="18" charset="2"/>
              </a:rPr>
              <a:t>70 000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40387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620</Words>
  <Application>Microsoft Office PowerPoint</Application>
  <PresentationFormat>Širokoúhlá obrazovka</PresentationFormat>
  <Paragraphs>213</Paragraphs>
  <Slides>33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33</vt:i4>
      </vt:variant>
    </vt:vector>
  </HeadingPairs>
  <TitlesOfParts>
    <vt:vector size="43" baseType="lpstr">
      <vt:lpstr>Arial</vt:lpstr>
      <vt:lpstr>Arial Unicode MS</vt:lpstr>
      <vt:lpstr>Calibri</vt:lpstr>
      <vt:lpstr>Calibri Light</vt:lpstr>
      <vt:lpstr>Symbol</vt:lpstr>
      <vt:lpstr>Times New Roman</vt:lpstr>
      <vt:lpstr>Wingdings</vt:lpstr>
      <vt:lpstr>Motiv Office</vt:lpstr>
      <vt:lpstr>Rovnice</vt:lpstr>
      <vt:lpstr>Graf</vt:lpstr>
      <vt:lpstr>Název prezentace</vt:lpstr>
      <vt:lpstr>Prezentace aplikace PowerPoint</vt:lpstr>
      <vt:lpstr>Prezentace aplikace PowerPoint</vt:lpstr>
      <vt:lpstr>Charakteristiky polohy kvalitativních znaků</vt:lpstr>
      <vt:lpstr>Určete medián kvality stravy.</vt:lpstr>
      <vt:lpstr>Prezentace aplikace PowerPoint</vt:lpstr>
      <vt:lpstr>Histogram četnosti – kvantitativní znak (věk)</vt:lpstr>
      <vt:lpstr>Jak určit počet tříd v histogramu?</vt:lpstr>
      <vt:lpstr>Příklad – určete počet tříd statistického znaku MZDA</vt:lpstr>
      <vt:lpstr>Histogram četnosti - roční mzda</vt:lpstr>
      <vt:lpstr>Charakteristiky polohy</vt:lpstr>
      <vt:lpstr>Charakteristiky polohy</vt:lpstr>
      <vt:lpstr>Příklad: vzorek 9 jednotek</vt:lpstr>
      <vt:lpstr>Výběrové a populační charakteristiky</vt:lpstr>
      <vt:lpstr>Průměr nebo medián?</vt:lpstr>
      <vt:lpstr>Charakteristiky variability</vt:lpstr>
      <vt:lpstr>Populační charakteristiky variability</vt:lpstr>
      <vt:lpstr>Výběrové charakteristiky variability</vt:lpstr>
      <vt:lpstr>Variační koeficient</vt:lpstr>
      <vt:lpstr>Příklad:</vt:lpstr>
      <vt:lpstr>Šikmost</vt:lpstr>
      <vt:lpstr>Šikmost</vt:lpstr>
      <vt:lpstr>Příklad kladné šikmosti</vt:lpstr>
      <vt:lpstr>Příklad záporné šikmosti</vt:lpstr>
      <vt:lpstr>Jaká je pravděpodobnost, že si vytočíte slevu 100% ?</vt:lpstr>
      <vt:lpstr>Pravděpodobnost náhodného jevu</vt:lpstr>
      <vt:lpstr>Kolo štěstí – šance (pravděpodobnosti)</vt:lpstr>
      <vt:lpstr>Náhodný pokus  x  náhodný jev</vt:lpstr>
      <vt:lpstr>Náhodný jev</vt:lpstr>
      <vt:lpstr>Elementární jevy</vt:lpstr>
      <vt:lpstr>Shrnutí přednášky</vt:lpstr>
      <vt:lpstr>Shrnutí přednášky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Uživatel systému Windows</cp:lastModifiedBy>
  <cp:revision>104</cp:revision>
  <dcterms:created xsi:type="dcterms:W3CDTF">2016-11-25T20:36:16Z</dcterms:created>
  <dcterms:modified xsi:type="dcterms:W3CDTF">2018-05-02T07:39:16Z</dcterms:modified>
</cp:coreProperties>
</file>