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22DBF2-A210-47CF-A29E-1E10BD86BC3C}" type="datetimeFigureOut">
              <a:rPr lang="en-US" smtClean="0"/>
              <a:pPr/>
              <a:t>9/20/2020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nenickova@opf.slu.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cs-CZ" dirty="0"/>
              <a:t>Přednáška 1:</a:t>
            </a:r>
            <a:br>
              <a:rPr lang="cs-CZ" dirty="0"/>
            </a:br>
            <a:r>
              <a:rPr lang="en-US" b="1" dirty="0"/>
              <a:t>ZÁKLADNÍ STATISTICKÉ POJMY, CHARAKTERISTIKY </a:t>
            </a:r>
            <a:r>
              <a:rPr lang="cs-CZ" b="1" dirty="0"/>
              <a:t>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517232"/>
            <a:ext cx="6461760" cy="1066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Deskriptivní 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661248"/>
          </a:xfrm>
        </p:spPr>
        <p:txBody>
          <a:bodyPr>
            <a:normAutofit/>
          </a:bodyPr>
          <a:lstStyle/>
          <a:p>
            <a:r>
              <a:rPr lang="cs-CZ" sz="2400" dirty="0"/>
              <a:t>Je-li k dispozici základní soubor, může být jedinou ambicí statistika tuto populaci popsat. Metody sloužící k tomuto účelu utvářejí </a:t>
            </a:r>
            <a:r>
              <a:rPr lang="cs-CZ" sz="2400" i="1" dirty="0"/>
              <a:t>deskriptivní/popisnou statistiku</a:t>
            </a:r>
            <a:r>
              <a:rPr lang="cs-CZ" sz="2400" dirty="0"/>
              <a:t>. </a:t>
            </a:r>
          </a:p>
          <a:p>
            <a:r>
              <a:rPr lang="cs-CZ" sz="2400" dirty="0"/>
              <a:t>Charakteristika je obecně údajem, který jistým způsobem shrnuje informaci o sledovaném datovém souboru.</a:t>
            </a:r>
          </a:p>
          <a:p>
            <a:r>
              <a:rPr lang="cs-CZ" sz="2400" dirty="0"/>
              <a:t>Charakteristiky využívané k popisu populace se logicky nazývají </a:t>
            </a:r>
            <a:r>
              <a:rPr lang="cs-CZ" sz="2400" i="1" dirty="0"/>
              <a:t>populační charakteristiky</a:t>
            </a:r>
            <a:r>
              <a:rPr lang="cs-CZ" sz="2400" dirty="0"/>
              <a:t>. </a:t>
            </a:r>
          </a:p>
          <a:p>
            <a:r>
              <a:rPr lang="cs-CZ" sz="2400" dirty="0"/>
              <a:t>V případě, že je k dispozici pouze výběrový soubor, užívají se k popisu tohoto výběru </a:t>
            </a:r>
            <a:r>
              <a:rPr lang="cs-CZ" sz="2400" i="1" dirty="0"/>
              <a:t>výběrové charakteristiky. </a:t>
            </a:r>
          </a:p>
          <a:p>
            <a:r>
              <a:rPr lang="cs-CZ" sz="2400" dirty="0"/>
              <a:t>Zvyklostí je užívat ke značení populačních charakteristik písmena řecké abecedy, zatímco pro výběrové charakteristiky se užívá obvykle latinka. </a:t>
            </a:r>
          </a:p>
        </p:txBody>
      </p:sp>
    </p:spTree>
    <p:extLst>
      <p:ext uri="{BB962C8B-B14F-4D97-AF65-F5344CB8AC3E}">
        <p14:creationId xmlns:p14="http://schemas.microsoft.com/office/powerpoint/2010/main" val="327494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</a:t>
            </a:r>
            <a:br>
              <a:rPr lang="cs-CZ" dirty="0"/>
            </a:br>
            <a:r>
              <a:rPr lang="en-US" dirty="0"/>
              <a:t>S JEDNÍM ZNAKEM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Nechť je </a:t>
                </a:r>
                <a:r>
                  <a:rPr lang="en-US" dirty="0" err="1"/>
                  <a:t>dán</a:t>
                </a:r>
                <a:r>
                  <a:rPr lang="en-US" dirty="0"/>
                  <a:t> </a:t>
                </a:r>
                <a:r>
                  <a:rPr lang="en-US" dirty="0" err="1"/>
                  <a:t>základní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skládající</a:t>
                </a:r>
                <a:r>
                  <a:rPr lang="en-US" dirty="0"/>
                  <a:t> se z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přirozené</a:t>
                </a:r>
                <a:r>
                  <a:rPr lang="en-US" dirty="0"/>
                  <a:t> a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(my </a:t>
                </a:r>
                <a:r>
                  <a:rPr lang="en-US" dirty="0" err="1"/>
                  <a:t>budeme</a:t>
                </a:r>
                <a:r>
                  <a:rPr lang="en-US" dirty="0"/>
                  <a:t> </a:t>
                </a:r>
                <a:r>
                  <a:rPr lang="en-US" dirty="0" err="1"/>
                  <a:t>pracovat</a:t>
                </a:r>
                <a:r>
                  <a:rPr lang="en-US" dirty="0"/>
                  <a:t> </a:t>
                </a:r>
                <a:r>
                  <a:rPr lang="en-US" dirty="0" err="1"/>
                  <a:t>zejména</a:t>
                </a:r>
                <a:r>
                  <a:rPr lang="en-US" dirty="0"/>
                  <a:t> se </a:t>
                </a:r>
                <a:r>
                  <a:rPr lang="en-US" dirty="0" err="1"/>
                  <a:t>soubory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velikosti</a:t>
                </a:r>
                <a:r>
                  <a:rPr lang="en-US" dirty="0"/>
                  <a:t>). </a:t>
                </a:r>
                <a:endParaRPr lang="cs-CZ" dirty="0"/>
              </a:p>
              <a:p>
                <a:r>
                  <a:rPr lang="en-US" dirty="0" err="1"/>
                  <a:t>Sledovaným</a:t>
                </a:r>
                <a:r>
                  <a:rPr lang="en-US" dirty="0"/>
                  <a:t> </a:t>
                </a:r>
                <a:r>
                  <a:rPr lang="en-US" dirty="0" err="1"/>
                  <a:t>statistickým</a:t>
                </a:r>
                <a:r>
                  <a:rPr lang="en-US" dirty="0"/>
                  <a:t> </a:t>
                </a:r>
                <a:r>
                  <a:rPr lang="en-US" dirty="0" err="1"/>
                  <a:t>znakem</a:t>
                </a:r>
                <a:r>
                  <a:rPr lang="en-US" dirty="0"/>
                  <a:t> </a:t>
                </a:r>
                <a:r>
                  <a:rPr lang="en-US" dirty="0" err="1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, </a:t>
                </a:r>
                <a:r>
                  <a:rPr lang="en-US" dirty="0" err="1"/>
                  <a:t>kterých</a:t>
                </a:r>
                <a:r>
                  <a:rPr lang="en-US" dirty="0"/>
                  <a:t> </a:t>
                </a:r>
                <a:r>
                  <a:rPr lang="en-US" dirty="0" err="1"/>
                  <a:t>tato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bychom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tento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aplikovali</a:t>
                </a:r>
                <a:r>
                  <a:rPr lang="en-US" dirty="0"/>
                  <a:t> </a:t>
                </a:r>
                <a:r>
                  <a:rPr lang="en-US" dirty="0" err="1"/>
                  <a:t>náhodný</a:t>
                </a:r>
                <a:r>
                  <a:rPr lang="en-US" dirty="0"/>
                  <a:t> </a:t>
                </a:r>
                <a:r>
                  <a:rPr lang="en-US" dirty="0" err="1"/>
                  <a:t>výběr</a:t>
                </a:r>
                <a:r>
                  <a:rPr lang="en-US" dirty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proměnnou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nahlížet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(</a:t>
                </a:r>
                <a:r>
                  <a:rPr lang="en-US" dirty="0" err="1"/>
                  <a:t>diskrétní</a:t>
                </a:r>
                <a:r>
                  <a:rPr lang="en-US" dirty="0"/>
                  <a:t>) </a:t>
                </a:r>
                <a:r>
                  <a:rPr lang="en-US" dirty="0" err="1"/>
                  <a:t>náhodnou</a:t>
                </a:r>
                <a:r>
                  <a:rPr lang="en-US" dirty="0"/>
                  <a:t> </a:t>
                </a:r>
                <a:r>
                  <a:rPr lang="en-US" dirty="0" err="1"/>
                  <a:t>veličinu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779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Četnosti výskytu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Přestože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obsahuje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některé</a:t>
                </a:r>
                <a:r>
                  <a:rPr lang="en-US" dirty="0"/>
                  <a:t> z </a:t>
                </a:r>
                <a:r>
                  <a:rPr lang="en-US" dirty="0" err="1"/>
                  <a:t>čísel</a:t>
                </a:r>
                <a:r>
                  <a:rPr lang="en-US" dirty="0"/>
                  <a:t> se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opakovat</a:t>
                </a:r>
                <a:r>
                  <a:rPr lang="en-US" dirty="0"/>
                  <a:t>.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pouze</a:t>
                </a:r>
                <a:r>
                  <a:rPr lang="en-US" dirty="0"/>
                  <a:t> k </a:t>
                </a:r>
                <a:r>
                  <a:rPr lang="en-US" dirty="0" err="1"/>
                  <a:t>různých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/>
                  <a:t>se </a:t>
                </a:r>
                <a:r>
                  <a:rPr lang="en-US" dirty="0" err="1"/>
                  <a:t>může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vyskytovat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/>
                  <a:t>číslo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nazýváme</a:t>
                </a:r>
                <a:r>
                  <a:rPr lang="en-US" dirty="0"/>
                  <a:t>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Obdobně</a:t>
                </a:r>
                <a:r>
                  <a:rPr lang="en-US" dirty="0"/>
                  <a:t> se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 err="1"/>
                  <a:t>vyskytuje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,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…</m:t>
                        </m:r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dále</a:t>
                </a:r>
                <a:r>
                  <a:rPr lang="en-US" dirty="0"/>
                  <a:t>, </a:t>
                </a:r>
                <a:r>
                  <a:rPr lang="en-US" dirty="0" err="1"/>
                  <a:t>až</a:t>
                </a:r>
                <a:r>
                  <a:rPr lang="en-US" dirty="0"/>
                  <a:t> </a:t>
                </a:r>
                <a:r>
                  <a:rPr lang="en-US" dirty="0" err="1"/>
                  <a:t>konečně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je </a:t>
                </a:r>
                <a:r>
                  <a:rPr lang="en-US" dirty="0" err="1"/>
                  <a:t>obsaženo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varianty</a:t>
                </a:r>
                <a:r>
                  <a:rPr lang="en-US" dirty="0"/>
                  <a:t> </a:t>
                </a:r>
                <a:r>
                  <a:rPr lang="en-US" dirty="0" err="1"/>
                  <a:t>znaku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, </a:t>
                </a:r>
                <a:r>
                  <a:rPr lang="en-US" dirty="0" err="1"/>
                  <a:t>tj</a:t>
                </a:r>
                <a:r>
                  <a:rPr lang="en-US" dirty="0"/>
                  <a:t>.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∗,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∗…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, </a:t>
                </a:r>
                <a:r>
                  <a:rPr lang="en-US" dirty="0" err="1"/>
                  <a:t>tvoří</a:t>
                </a:r>
                <a:r>
                  <a:rPr lang="en-US" dirty="0"/>
                  <a:t> </a:t>
                </a:r>
                <a:r>
                  <a:rPr lang="en-US" dirty="0" err="1"/>
                  <a:t>tzv</a:t>
                </a:r>
                <a:r>
                  <a:rPr lang="en-US" dirty="0"/>
                  <a:t>. </a:t>
                </a:r>
                <a:r>
                  <a:rPr lang="en-US" i="1" dirty="0" err="1"/>
                  <a:t>variační</a:t>
                </a:r>
                <a:r>
                  <a:rPr lang="en-US" i="1" dirty="0"/>
                  <a:t> </a:t>
                </a:r>
                <a:r>
                  <a:rPr lang="en-US" i="1" dirty="0" err="1"/>
                  <a:t>řadu</a:t>
                </a:r>
                <a:r>
                  <a:rPr lang="en-US" i="1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827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četností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Kromě </a:t>
                </a:r>
                <a:r>
                  <a:rPr lang="en-US" dirty="0" err="1"/>
                  <a:t>absolutních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pracujeme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s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: </a:t>
                </a:r>
              </a:p>
              <a:p>
                <a:r>
                  <a:rPr lang="en-US" dirty="0"/>
                  <a:t>a) s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 err="1"/>
                  <a:t>danou</a:t>
                </a:r>
                <a:r>
                  <a:rPr lang="en-US" dirty="0"/>
                  <a:t> </a:t>
                </a:r>
                <a:r>
                  <a:rPr lang="en-US" dirty="0" err="1"/>
                  <a:t>výrazem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/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rozsah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seřadíme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vzestupně</a:t>
                </a:r>
                <a:r>
                  <a:rPr lang="en-US" dirty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zavést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dirty="0" err="1"/>
                  <a:t>pojmy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b)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/>
                  <a:t>kumulativní</a:t>
                </a:r>
                <a:r>
                  <a:rPr lang="cs-CZ" i="1" dirty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/>
                  <a:t>hodnoty</a:t>
                </a:r>
                <a:endParaRPr lang="en-US" dirty="0"/>
              </a:p>
              <a:p>
                <a:r>
                  <a:rPr lang="en-US" dirty="0"/>
                  <a:t>c)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kumulativní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/>
                  <a:t>hodnoty</a:t>
                </a:r>
                <a:r>
                  <a:rPr lang="el-GR" dirty="0"/>
                  <a:t>. </a:t>
                </a:r>
              </a:p>
              <a:p>
                <a:endParaRPr lang="en-US" dirty="0"/>
              </a:p>
              <a:p>
                <a:r>
                  <a:rPr lang="en-US" dirty="0" err="1"/>
                  <a:t>Uvedené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být</a:t>
                </a:r>
                <a:r>
                  <a:rPr lang="en-US" dirty="0"/>
                  <a:t> </a:t>
                </a:r>
                <a:r>
                  <a:rPr lang="en-US" dirty="0" err="1"/>
                  <a:t>využity</a:t>
                </a:r>
                <a:r>
                  <a:rPr lang="en-US" dirty="0"/>
                  <a:t> v </a:t>
                </a:r>
                <a:r>
                  <a:rPr lang="en-US" dirty="0" err="1"/>
                  <a:t>souvislosti</a:t>
                </a:r>
                <a:r>
                  <a:rPr lang="en-US" dirty="0"/>
                  <a:t> s </a:t>
                </a:r>
                <a:r>
                  <a:rPr lang="en-US" dirty="0" err="1"/>
                  <a:t>populací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výběrovým</a:t>
                </a:r>
                <a:r>
                  <a:rPr lang="en-US" dirty="0"/>
                  <a:t> </a:t>
                </a:r>
                <a:r>
                  <a:rPr lang="en-US" dirty="0" err="1"/>
                  <a:t>souborem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090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POLOHY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/>
              <a:lstStyle/>
              <a:p>
                <a:r>
                  <a:rPr lang="cs-CZ" dirty="0"/>
                  <a:t>Populační aritmetický průměr</a:t>
                </a:r>
              </a:p>
              <a:p>
                <a:endParaRPr lang="cs-CZ" dirty="0"/>
              </a:p>
              <a:p>
                <a:r>
                  <a:rPr lang="cs-CZ" dirty="0"/>
                  <a:t>Výběrový aritmetický průměr</a:t>
                </a:r>
              </a:p>
              <a:p>
                <a:endParaRPr lang="cs-CZ" dirty="0"/>
              </a:p>
              <a:p>
                <a:r>
                  <a:rPr lang="cs-CZ" dirty="0"/>
                  <a:t>Vážený aritmetický průměr</a:t>
                </a:r>
              </a:p>
              <a:p>
                <a:endParaRPr lang="cs-CZ" dirty="0"/>
              </a:p>
              <a:p>
                <a:r>
                  <a:rPr lang="cs-CZ" dirty="0"/>
                  <a:t>M</a:t>
                </a:r>
                <a:r>
                  <a:rPr lang="en-US" i="1" dirty="0" err="1"/>
                  <a:t>odus</a:t>
                </a:r>
                <a:r>
                  <a:rPr lang="cs-CZ" i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/>
                  <a:t> </a:t>
                </a:r>
              </a:p>
              <a:p>
                <a:pPr lvl="1"/>
                <a:r>
                  <a:rPr lang="cs-CZ" dirty="0"/>
                  <a:t>hodnota, která m</a:t>
                </a:r>
                <a:r>
                  <a:rPr lang="en-US" dirty="0"/>
                  <a:t>á v </a:t>
                </a:r>
                <a:r>
                  <a:rPr lang="en-US" dirty="0" err="1"/>
                  <a:t>daném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dat</a:t>
                </a:r>
                <a:r>
                  <a:rPr lang="en-US" dirty="0"/>
                  <a:t> </a:t>
                </a:r>
                <a:r>
                  <a:rPr lang="en-US" dirty="0" err="1"/>
                  <a:t>nejvyšší</a:t>
                </a:r>
                <a:r>
                  <a:rPr lang="en-US" dirty="0"/>
                  <a:t> </a:t>
                </a:r>
                <a:r>
                  <a:rPr lang="en-US" dirty="0" err="1"/>
                  <a:t>absolutní</a:t>
                </a:r>
                <a:r>
                  <a:rPr lang="en-US" dirty="0"/>
                  <a:t> </a:t>
                </a:r>
                <a:r>
                  <a:rPr lang="en-US" dirty="0" err="1"/>
                  <a:t>četnost</a:t>
                </a:r>
                <a:r>
                  <a:rPr lang="en-US" dirty="0"/>
                  <a:t>. </a:t>
                </a:r>
                <a:r>
                  <a:rPr lang="cs-CZ" dirty="0"/>
                  <a:t> (</a:t>
                </a:r>
                <a:r>
                  <a:rPr lang="en-US" dirty="0" err="1"/>
                  <a:t>Tento</a:t>
                </a:r>
                <a:r>
                  <a:rPr lang="en-US" dirty="0"/>
                  <a:t> </a:t>
                </a:r>
                <a:r>
                  <a:rPr lang="en-US" dirty="0" err="1"/>
                  <a:t>popis</a:t>
                </a:r>
                <a:r>
                  <a:rPr lang="en-US" dirty="0"/>
                  <a:t> </a:t>
                </a:r>
                <a:r>
                  <a:rPr lang="en-US" dirty="0" err="1"/>
                  <a:t>neurčuje</a:t>
                </a:r>
                <a:r>
                  <a:rPr lang="en-US" dirty="0"/>
                  <a:t> modus </a:t>
                </a:r>
                <a:r>
                  <a:rPr lang="en-US" dirty="0" err="1"/>
                  <a:t>jednoznačně</a:t>
                </a:r>
                <a:r>
                  <a:rPr lang="en-US" dirty="0"/>
                  <a:t>, a </a:t>
                </a:r>
                <a:r>
                  <a:rPr lang="en-US" dirty="0" err="1"/>
                  <a:t>tak</a:t>
                </a:r>
                <a:r>
                  <a:rPr lang="en-US" dirty="0"/>
                  <a:t> se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stát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datový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mít</a:t>
                </a:r>
                <a:r>
                  <a:rPr lang="en-US" dirty="0"/>
                  <a:t>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/>
                  <a:t>modů</a:t>
                </a:r>
                <a:r>
                  <a:rPr lang="cs-CZ" dirty="0"/>
                  <a:t>)</a:t>
                </a:r>
                <a:r>
                  <a:rPr lang="en-US" dirty="0"/>
                  <a:t>.</a:t>
                </a:r>
                <a:endParaRPr lang="cs-CZ" dirty="0"/>
              </a:p>
              <a:p>
                <a:r>
                  <a:rPr lang="cs-CZ" dirty="0"/>
                  <a:t>Medián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cs-CZ" dirty="0"/>
              </a:p>
              <a:p>
                <a:pPr lvl="1"/>
                <a:r>
                  <a:rPr lang="cs-CZ" dirty="0"/>
                  <a:t>Prostřední hodnota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 rotWithShape="1">
                <a:blip r:embed="rId2" cstate="print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25693"/>
            <a:ext cx="20146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769" y="2348879"/>
            <a:ext cx="1677495" cy="55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768" y="3138487"/>
            <a:ext cx="2771791" cy="722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271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VARIABILITY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Populační rozptyl  </a:t>
            </a:r>
          </a:p>
          <a:p>
            <a:r>
              <a:rPr lang="cs-CZ" sz="2400" dirty="0"/>
              <a:t>Výběrový rozptyl </a:t>
            </a:r>
          </a:p>
          <a:p>
            <a:endParaRPr lang="cs-CZ" sz="2400" dirty="0"/>
          </a:p>
          <a:p>
            <a:r>
              <a:rPr lang="cs-CZ" sz="2400" dirty="0"/>
              <a:t>Populační směrodatná odchylka</a:t>
            </a:r>
          </a:p>
          <a:p>
            <a:r>
              <a:rPr lang="cs-CZ" sz="2400" dirty="0"/>
              <a:t>Výběrová směrodatná odchylka</a:t>
            </a:r>
          </a:p>
          <a:p>
            <a:r>
              <a:rPr lang="cs-CZ" sz="2400" dirty="0"/>
              <a:t>Variační rozpětí</a:t>
            </a:r>
          </a:p>
          <a:p>
            <a:r>
              <a:rPr lang="cs-CZ" sz="2400" dirty="0"/>
              <a:t>Populační variační koeficient </a:t>
            </a:r>
          </a:p>
          <a:p>
            <a:r>
              <a:rPr lang="cs-CZ" sz="2400" dirty="0"/>
              <a:t>Výběrový variační koeficient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556792"/>
            <a:ext cx="224777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930" y="2042369"/>
            <a:ext cx="2482301" cy="716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704" y="4221088"/>
            <a:ext cx="926455" cy="64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704" y="4930957"/>
            <a:ext cx="926455" cy="59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969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KONCENTRACE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Ukazatele, které v jistém slova smyslu odrážejí míru seskupení hodnot tvořících analyzovaný datový soubor</a:t>
            </a:r>
          </a:p>
          <a:p>
            <a:r>
              <a:rPr lang="cs-CZ" dirty="0"/>
              <a:t>Charakteristika šikmosti </a:t>
            </a:r>
            <a:r>
              <a:rPr lang="cs-CZ" i="1" dirty="0"/>
              <a:t>Sk </a:t>
            </a:r>
            <a:r>
              <a:rPr lang="cs-CZ" dirty="0"/>
              <a:t>(anglicky </a:t>
            </a:r>
            <a:r>
              <a:rPr lang="cs-CZ" dirty="0" err="1"/>
              <a:t>skewness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Charakteristika špičatosti </a:t>
            </a:r>
            <a:r>
              <a:rPr lang="cs-CZ" i="1" dirty="0"/>
              <a:t>Ku </a:t>
            </a:r>
            <a:r>
              <a:rPr lang="cs-CZ" dirty="0"/>
              <a:t>(z anglického </a:t>
            </a:r>
            <a:r>
              <a:rPr lang="cs-CZ" dirty="0" err="1"/>
              <a:t>kurtosis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97" y="4077072"/>
            <a:ext cx="2105775" cy="8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81" y="2838450"/>
            <a:ext cx="2094491" cy="80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647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Šikmost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Jak vyplývá z definičních vzorců, šikmost může nabývat libovolné reálné hodnoty. </a:t>
            </a:r>
          </a:p>
          <a:p>
            <a:r>
              <a:rPr lang="cs-CZ" dirty="0"/>
              <a:t>V případě, že ukazatel vychází nula, poukazuje tento výsledek na symetrické rozdělení četností hodnot v daném datovém souboru. Koncentrace malých hodnot je stejná jako koncentrace velkých hodnot v daném souboru. </a:t>
            </a:r>
          </a:p>
          <a:p>
            <a:r>
              <a:rPr lang="cs-CZ" dirty="0"/>
              <a:t>Pokud vychází šikmost kladně, má rozdělení četností hodnot z daného souboru kladné </a:t>
            </a:r>
            <a:r>
              <a:rPr lang="cs-CZ" dirty="0" err="1"/>
              <a:t>sešikmení</a:t>
            </a:r>
            <a:r>
              <a:rPr lang="cs-CZ" dirty="0"/>
              <a:t> (</a:t>
            </a:r>
            <a:r>
              <a:rPr lang="cs-CZ" dirty="0" err="1"/>
              <a:t>sešikmení</a:t>
            </a:r>
            <a:r>
              <a:rPr lang="cs-CZ" dirty="0"/>
              <a:t> doprava) a koncentrace malých hodnot je v takovém souboru vyšší než koncentrace velkých hodnot. </a:t>
            </a:r>
          </a:p>
          <a:p>
            <a:r>
              <a:rPr lang="cs-CZ" dirty="0"/>
              <a:t>Pokud vychází šikmost záporně, má rozdělení četností hodnot z daného souboru kladné </a:t>
            </a:r>
            <a:r>
              <a:rPr lang="cs-CZ" dirty="0" err="1"/>
              <a:t>sešikmení</a:t>
            </a:r>
            <a:r>
              <a:rPr lang="cs-CZ" dirty="0"/>
              <a:t> (</a:t>
            </a:r>
            <a:r>
              <a:rPr lang="cs-CZ" dirty="0" err="1"/>
              <a:t>sešikmení</a:t>
            </a:r>
            <a:r>
              <a:rPr lang="cs-CZ" dirty="0"/>
              <a:t> doleva) a koncentrace malých hodnot je v takovém souboru naopak menší než koncentrace velkých hodnot. </a:t>
            </a:r>
          </a:p>
          <a:p>
            <a:r>
              <a:rPr lang="cs-CZ" dirty="0"/>
              <a:t>V případě nenulové šikmosti hovoříme také o asymetrickém rozdělení četností. </a:t>
            </a:r>
          </a:p>
        </p:txBody>
      </p:sp>
    </p:spTree>
    <p:extLst>
      <p:ext uri="{BB962C8B-B14F-4D97-AF65-F5344CB8AC3E}">
        <p14:creationId xmlns:p14="http://schemas.microsoft.com/office/powerpoint/2010/main" val="2721709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Špičatost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661248"/>
          </a:xfrm>
        </p:spPr>
        <p:txBody>
          <a:bodyPr/>
          <a:lstStyle/>
          <a:p>
            <a:r>
              <a:rPr lang="cs-CZ" dirty="0"/>
              <a:t>Špičatost nabývá pouze nezáporných hodnot </a:t>
            </a:r>
          </a:p>
          <a:p>
            <a:r>
              <a:rPr lang="cs-CZ" dirty="0"/>
              <a:t>Vyšší hodnota tohoto ukazatele vyjadřuje vyšší špičatost, tj. vyšší koncentraci hodnot blízkých prostřední hodnotě ve srovnání s ostatními hodnotami daného statistického znaku. </a:t>
            </a:r>
          </a:p>
          <a:p>
            <a:r>
              <a:rPr lang="cs-CZ" dirty="0"/>
              <a:t>Někdy bývají vzorce pro špičatost pozměněny tak, že se od nich navíc odečítá číslo 3, čímž dochází ke srovnání špičatosti daného souboru dat se špičatostí normálního rozdělení. </a:t>
            </a:r>
          </a:p>
          <a:p>
            <a:r>
              <a:rPr lang="cs-CZ" dirty="0"/>
              <a:t>Normální rozdělení má špičatost 3 bez ohledu na své parametry. To znamená, že pokud vyjde tato modifikovaná šikmost kladně, má analyzovaný datový soubor vyšší šikmost než normální rozdělení. </a:t>
            </a:r>
          </a:p>
          <a:p>
            <a:r>
              <a:rPr lang="cs-CZ" dirty="0"/>
              <a:t>Existují ještě i další modifikace této charakteristiky. </a:t>
            </a:r>
          </a:p>
        </p:txBody>
      </p:sp>
    </p:spTree>
    <p:extLst>
      <p:ext uri="{BB962C8B-B14F-4D97-AF65-F5344CB8AC3E}">
        <p14:creationId xmlns:p14="http://schemas.microsoft.com/office/powerpoint/2010/main" val="2696891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OBECNÉ MOMENTY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momenty jsou charakteristiky, které nahlížejí na strukturu dat z trochu jiného úhlu pohledu. </a:t>
            </a:r>
          </a:p>
          <a:p>
            <a:r>
              <a:rPr lang="cs-CZ" dirty="0"/>
              <a:t>Existuje několik důvodů, proč se s nimi pracuje. </a:t>
            </a:r>
          </a:p>
          <a:p>
            <a:r>
              <a:rPr lang="cs-CZ" dirty="0"/>
              <a:t>Jedním z těchto důvodů je skutečnost, že za jistých podmínek si rozdělení četností a momenty vzájemně jednoznačně odpovídají: datové soubory se stejnými momenty budou mít stejné rozdělení četností a naopak. </a:t>
            </a:r>
          </a:p>
          <a:p>
            <a:r>
              <a:rPr lang="cs-CZ" dirty="0"/>
              <a:t>Nás nicméně zajímá zejména druhý důvod práce s momenty, a tím je jejich vhodnost pro systematičtější výpočet některých charakteristik </a:t>
            </a:r>
          </a:p>
        </p:txBody>
      </p:sp>
    </p:spTree>
    <p:extLst>
      <p:ext uri="{BB962C8B-B14F-4D97-AF65-F5344CB8AC3E}">
        <p14:creationId xmlns:p14="http://schemas.microsoft.com/office/powerpoint/2010/main" val="202526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Přednáška: středa 8:05 – 9:40 A318</a:t>
            </a:r>
          </a:p>
          <a:p>
            <a:r>
              <a:rPr lang="cs-CZ" sz="2800" dirty="0"/>
              <a:t>Seminář: středa 9:45– 10:30 A318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9684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moment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základní soubor dat definujeme </a:t>
            </a:r>
            <a:r>
              <a:rPr lang="cs-CZ" i="1" dirty="0"/>
              <a:t>k-</a:t>
            </a:r>
            <a:r>
              <a:rPr lang="cs-CZ" i="1" dirty="0" err="1"/>
              <a:t>tý</a:t>
            </a:r>
            <a:r>
              <a:rPr lang="cs-CZ" i="1" dirty="0"/>
              <a:t> obecný moment </a:t>
            </a:r>
            <a:r>
              <a:rPr lang="cs-CZ" i="1" dirty="0" err="1"/>
              <a:t>Mk</a:t>
            </a:r>
            <a:r>
              <a:rPr lang="cs-CZ" i="1" dirty="0"/>
              <a:t> </a:t>
            </a:r>
            <a:r>
              <a:rPr lang="cs-CZ" dirty="0"/>
              <a:t>předpisem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Jde tedy o průměr k-</a:t>
            </a:r>
            <a:r>
              <a:rPr lang="cs-CZ" dirty="0" err="1"/>
              <a:t>tých</a:t>
            </a:r>
            <a:r>
              <a:rPr lang="cs-CZ" dirty="0"/>
              <a:t> mocnin původních hodnot.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443163"/>
            <a:ext cx="420052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439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vztahy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155223" cy="170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267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SE DVĚMA ZNAKY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/>
                  <a:t>Máme-li </a:t>
                </a:r>
                <a:r>
                  <a:rPr lang="en-US" sz="2800" dirty="0" err="1"/>
                  <a:t>statistický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soubor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takový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že</a:t>
                </a:r>
                <a:r>
                  <a:rPr lang="en-US" sz="2800" dirty="0"/>
                  <a:t> pro </a:t>
                </a:r>
                <a:r>
                  <a:rPr lang="en-US" sz="2800" dirty="0" err="1"/>
                  <a:t>každé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přirozené</a:t>
                </a:r>
                <a:r>
                  <a:rPr lang="en-US" sz="2800" dirty="0"/>
                  <a:t> </a:t>
                </a:r>
                <a:r>
                  <a:rPr lang="en-US" sz="2800" dirty="0" err="1"/>
                  <a:t>číslo</a:t>
                </a:r>
                <a:r>
                  <a:rPr lang="en-US" sz="2800" dirty="0"/>
                  <a:t> </a:t>
                </a:r>
                <a:r>
                  <a:rPr lang="en-US" sz="2800" dirty="0" err="1"/>
                  <a:t>i</a:t>
                </a:r>
                <a:r>
                  <a:rPr lang="en-US" sz="2800" dirty="0"/>
                  <a:t> = 1, 2, …, </a:t>
                </a:r>
                <a:r>
                  <a:rPr lang="en-US" sz="2800" i="1" dirty="0"/>
                  <a:t>m </a:t>
                </a:r>
                <a:r>
                  <a:rPr lang="en-US" sz="2800" dirty="0"/>
                  <a:t>a </a:t>
                </a:r>
                <a:r>
                  <a:rPr lang="en-US" sz="2800" i="1" dirty="0"/>
                  <a:t>j </a:t>
                </a:r>
                <a:r>
                  <a:rPr lang="en-US" sz="2800" dirty="0"/>
                  <a:t>= 1, 2, …, </a:t>
                </a:r>
                <a:r>
                  <a:rPr lang="en-US" sz="2800" i="1" dirty="0"/>
                  <a:t>n </a:t>
                </a:r>
                <a:r>
                  <a:rPr lang="en-US" sz="2800" dirty="0" err="1"/>
                  <a:t>obsahuje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soubor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jistou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dvojici</a:t>
                </a:r>
                <a:r>
                  <a:rPr lang="en-US" sz="2800" dirty="0"/>
                  <a:t> </a:t>
                </a: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cs-CZ" sz="28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cs-CZ" sz="28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err="1"/>
                  <a:t>hodnot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nebo</a:t>
                </a:r>
                <a:r>
                  <a:rPr lang="en-US" sz="2800" dirty="0"/>
                  <a:t> </a:t>
                </a:r>
                <a:r>
                  <a:rPr lang="en-US" sz="2800" dirty="0" err="1"/>
                  <a:t>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více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dvojic</a:t>
                </a:r>
                <a:r>
                  <a:rPr lang="en-US" sz="2800" dirty="0"/>
                  <a:t> s </a:t>
                </a:r>
                <a:r>
                  <a:rPr lang="en-US" sz="2800" dirty="0" err="1"/>
                  <a:t>těmito</a:t>
                </a:r>
                <a:r>
                  <a:rPr lang="en-US" sz="2800" dirty="0"/>
                  <a:t> </a:t>
                </a:r>
                <a:r>
                  <a:rPr lang="en-US" sz="2800" dirty="0" err="1"/>
                  <a:t>hodnotami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hovoříme</a:t>
                </a:r>
                <a:r>
                  <a:rPr lang="en-US" sz="2800" dirty="0"/>
                  <a:t> o </a:t>
                </a:r>
                <a:r>
                  <a:rPr lang="en-US" sz="2800" i="1" dirty="0" err="1"/>
                  <a:t>statistickém</a:t>
                </a:r>
                <a:r>
                  <a:rPr lang="en-US" sz="2800" i="1" dirty="0"/>
                  <a:t> </a:t>
                </a:r>
                <a:r>
                  <a:rPr lang="en-US" sz="2800" i="1" dirty="0" err="1"/>
                  <a:t>souboru</a:t>
                </a:r>
                <a:r>
                  <a:rPr lang="en-US" sz="2800" i="1" dirty="0"/>
                  <a:t> se </a:t>
                </a:r>
                <a:r>
                  <a:rPr lang="en-US" sz="2800" i="1" dirty="0" err="1"/>
                  <a:t>dvěma</a:t>
                </a:r>
                <a:r>
                  <a:rPr lang="en-US" sz="2800" i="1" dirty="0"/>
                  <a:t> </a:t>
                </a:r>
                <a:r>
                  <a:rPr lang="en-US" sz="2800" i="1" dirty="0" err="1"/>
                  <a:t>znaky</a:t>
                </a:r>
                <a:r>
                  <a:rPr lang="en-US" sz="2800" i="1" dirty="0"/>
                  <a:t> </a:t>
                </a:r>
                <a:r>
                  <a:rPr lang="en-US" sz="2800" dirty="0"/>
                  <a:t>(</a:t>
                </a:r>
                <a:r>
                  <a:rPr lang="en-US" sz="2800" dirty="0" err="1"/>
                  <a:t>též</a:t>
                </a:r>
                <a:r>
                  <a:rPr lang="en-US" sz="2800" dirty="0"/>
                  <a:t> </a:t>
                </a:r>
                <a:r>
                  <a:rPr lang="en-US" sz="2800" i="1" dirty="0" err="1"/>
                  <a:t>argumenty</a:t>
                </a:r>
                <a:r>
                  <a:rPr lang="en-US" sz="2800" dirty="0"/>
                  <a:t>). </a:t>
                </a:r>
                <a:r>
                  <a:rPr lang="en-US" sz="2800" dirty="0" err="1"/>
                  <a:t>Počet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výskytů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dvojice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hodnot</a:t>
                </a:r>
                <a:r>
                  <a:rPr lang="en-US" sz="2800" dirty="0"/>
                  <a:t> se </a:t>
                </a:r>
                <a:r>
                  <a:rPr lang="en-US" sz="2800" dirty="0" err="1"/>
                  <a:t>nazývá</a:t>
                </a:r>
                <a:r>
                  <a:rPr lang="en-US" sz="2800" dirty="0"/>
                  <a:t> </a:t>
                </a:r>
                <a:r>
                  <a:rPr lang="en-US" sz="2800" i="1" dirty="0" err="1"/>
                  <a:t>sdruženou</a:t>
                </a:r>
                <a:r>
                  <a:rPr lang="en-US" sz="2800" i="1" dirty="0"/>
                  <a:t> </a:t>
                </a:r>
                <a:r>
                  <a:rPr lang="en-US" sz="2800" i="1" dirty="0" err="1"/>
                  <a:t>četností</a:t>
                </a:r>
                <a:r>
                  <a:rPr lang="en-US" sz="2800" i="1" dirty="0"/>
                  <a:t> </a:t>
                </a:r>
                <a:r>
                  <a:rPr lang="en-US" sz="2800" dirty="0" err="1"/>
                  <a:t>dvojice</a:t>
                </a:r>
                <a:r>
                  <a:rPr lang="en-US" sz="2800" dirty="0"/>
                  <a:t> a </a:t>
                </a:r>
                <a:r>
                  <a:rPr lang="en-US" sz="2800" dirty="0" err="1"/>
                  <a:t>značí</a:t>
                </a:r>
                <a:r>
                  <a:rPr lang="en-US" sz="2800" dirty="0"/>
                  <a:t>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800" dirty="0"/>
                  <a:t>.</a:t>
                </a:r>
                <a:r>
                  <a:rPr lang="el-GR" sz="2800" dirty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1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065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Kontingenční tabulka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Rozdělení sdružených četností se zapisuje do dvourozměrné tabulky, která se nazývá </a:t>
            </a:r>
            <a:r>
              <a:rPr lang="cs-CZ" sz="2800" i="1" dirty="0"/>
              <a:t>kontingenční tabulka </a:t>
            </a:r>
          </a:p>
          <a:p>
            <a:r>
              <a:rPr lang="cs-CZ" sz="2800" dirty="0"/>
              <a:t>Do záhlaví tabulky se zapisují různé možné obměny obou sledovaných znaků, vnitřek tabulky obsahuje sdružené četnosti výskytu různých kombinací těchto znaků. </a:t>
            </a:r>
          </a:p>
        </p:txBody>
      </p:sp>
    </p:spTree>
    <p:extLst>
      <p:ext uri="{BB962C8B-B14F-4D97-AF65-F5344CB8AC3E}">
        <p14:creationId xmlns:p14="http://schemas.microsoft.com/office/powerpoint/2010/main" val="1821964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Populační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Předpokládáme-li, že uvedená tabulka představuje celou populaci, můžeme při zavedené symbolice vypočítat základní dvě charakteristiky znaků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 </a:t>
            </a:r>
            <a:r>
              <a:rPr lang="cs-CZ" dirty="0"/>
              <a:t>– populační průměr, respektive střední hodnotu, a populační rozptyl, a to podle následujících vzorců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469107"/>
            <a:ext cx="5708269" cy="310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611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Výběrové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by tabulka reprezentovala výsledek náhodného výběru, počítali bychom výběrové průměry a výběrové rozptyly podle vzorců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22" y="3140968"/>
            <a:ext cx="7105347" cy="37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920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Pracujeme-li se dvěma znaky jako v našem případě daném výše uvedenou kontingenční tabulkou, definujeme také další důležitou charakteristiku zvanou </a:t>
            </a:r>
            <a:r>
              <a:rPr lang="cs-CZ" i="1" dirty="0"/>
              <a:t>kovariance</a:t>
            </a:r>
            <a:r>
              <a:rPr lang="cs-CZ" dirty="0"/>
              <a:t>. Populační kovarianci znaků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 </a:t>
            </a:r>
            <a:r>
              <a:rPr lang="cs-CZ" dirty="0"/>
              <a:t>definujeme vzorcem 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Pokud budeme pracovat s výběrovými daty o rozsahu větším než 2, definujeme výběrovou kovarianci vztahem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57" y="3050262"/>
            <a:ext cx="6281332" cy="86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45224"/>
            <a:ext cx="3219941" cy="95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168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49" y="1484784"/>
            <a:ext cx="8851721" cy="3531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466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– poznámky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Kovariance se využívá k vyjádření závislosti mezi znaky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 </a:t>
            </a:r>
            <a:r>
              <a:rPr lang="cs-CZ" dirty="0"/>
              <a:t>ve tvaru přímky, tj. k vyjádření jejich lineární závislosti. </a:t>
            </a:r>
          </a:p>
          <a:p>
            <a:r>
              <a:rPr lang="cs-CZ" dirty="0"/>
              <a:t>Lze říci, že pokud vychází kovariance kladně, existuje mezi oběma znaky do jisté míry závislost ve tvaru přímé úměry. Přímá úměra značí, že s růstem hodnoty jednoho znaku úměrně roste i hodnota druhého znaku. </a:t>
            </a:r>
          </a:p>
          <a:p>
            <a:r>
              <a:rPr lang="cs-CZ" dirty="0"/>
              <a:t>Vychází-li kovariance naopak záporná, signalizuje to existenci jisté míry nepřímé úměry: stoupne-li hodnota jednoho znaku, úměrně tomu klesne hodnota druhého znaku. </a:t>
            </a:r>
          </a:p>
          <a:p>
            <a:r>
              <a:rPr lang="cs-CZ" dirty="0"/>
              <a:t>Nulová kovariance naznačuje, že lineární závislost mezi oběma znaky neexistuje. Jak je vidět, u kovariance nás zajímá především její znaménko. </a:t>
            </a:r>
          </a:p>
          <a:p>
            <a:r>
              <a:rPr lang="cs-CZ" dirty="0"/>
              <a:t>Aby však tato charakteristika mohla posloužit lépe jako ukazatel lineární závislosti, převádí se její hodnota na škálu, resp. interval [-1,1], který je vhodnější referencí pro měření intenzity lineární závislosti. Výsledkem tohoto převodu je koeficient párové korelace, a to buď populační, pracujeme-li s populací, nebo výběrový, je-li k dispozici pouze výběrový soubor. </a:t>
            </a:r>
          </a:p>
        </p:txBody>
      </p:sp>
    </p:spTree>
    <p:extLst>
      <p:ext uri="{BB962C8B-B14F-4D97-AF65-F5344CB8AC3E}">
        <p14:creationId xmlns:p14="http://schemas.microsoft.com/office/powerpoint/2010/main" val="2504286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dirty="0"/>
              <a:t>Populační koeficient párové korelace </a:t>
            </a:r>
          </a:p>
          <a:p>
            <a:endParaRPr lang="cs-CZ" dirty="0"/>
          </a:p>
          <a:p>
            <a:r>
              <a:rPr lang="cs-CZ" dirty="0"/>
              <a:t>Výběrový koeficient párové korelace</a:t>
            </a:r>
          </a:p>
          <a:p>
            <a:endParaRPr lang="cs-CZ" dirty="0"/>
          </a:p>
          <a:p>
            <a:r>
              <a:rPr lang="cs-CZ" dirty="0"/>
              <a:t>Populační i výběrový koeficient korelace mohou nabývat pouze hodnot z intervalu  [-1,1]. </a:t>
            </a:r>
          </a:p>
          <a:p>
            <a:r>
              <a:rPr lang="cs-CZ" dirty="0"/>
              <a:t>Vyjde-li populační párová korelace jedna, znamená to, že mezi oběma znaky existuje přesná funkční závislost v podobě přímé úměry (rostoucí přímky). </a:t>
            </a:r>
          </a:p>
          <a:p>
            <a:r>
              <a:rPr lang="cs-CZ" dirty="0"/>
              <a:t>Vyjde-li populační korelace naopak minus jedna, existuje mezi oběma znaky přesná funkční závislost v podobě nepřímé úměry (klesající přímky). </a:t>
            </a:r>
          </a:p>
          <a:p>
            <a:r>
              <a:rPr lang="cs-CZ" dirty="0"/>
              <a:t>Pokud je populační korelace nulová, říkáme, že znaky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 </a:t>
            </a:r>
            <a:r>
              <a:rPr lang="cs-CZ" dirty="0"/>
              <a:t>jsou </a:t>
            </a:r>
            <a:r>
              <a:rPr lang="cs-CZ" dirty="0" err="1"/>
              <a:t>nezkorelované</a:t>
            </a:r>
            <a:r>
              <a:rPr lang="cs-CZ" dirty="0"/>
              <a:t> (nikoliv nezávislé!!). 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25636"/>
            <a:ext cx="1656184" cy="86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440" y="1949088"/>
            <a:ext cx="1368152" cy="82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759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3200" dirty="0"/>
              <a:t>Cíle předmětu:</a:t>
            </a:r>
          </a:p>
          <a:p>
            <a:pPr marL="114300" indent="0">
              <a:buNone/>
            </a:pPr>
            <a:r>
              <a:rPr lang="cs-CZ" sz="3200" dirty="0"/>
              <a:t>Poskytnout hlubší pohled na statistické metody vhodné ke zpracování vícerozměrných dat, ovládnout teoretický aparát vybraných metod a naučit se je aplikovat pomocí statistických programů na počítači. </a:t>
            </a:r>
          </a:p>
          <a:p>
            <a:r>
              <a:rPr lang="cs-CZ" sz="3200" dirty="0"/>
              <a:t>Materiály – IS SU</a:t>
            </a:r>
          </a:p>
          <a:p>
            <a:r>
              <a:rPr lang="cs-CZ" sz="3200" dirty="0"/>
              <a:t>Opora – IS SU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372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0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Písemná, částečně za pomoci počítače. </a:t>
            </a:r>
            <a:br>
              <a:rPr lang="cs-CZ" sz="2800" dirty="0"/>
            </a:br>
            <a:r>
              <a:rPr lang="cs-CZ" sz="2800" dirty="0"/>
              <a:t>Pro úspěšné zvládnutí předmětu musíte mít alespoň 60 bodů ze 100.</a:t>
            </a:r>
            <a:endParaRPr lang="en-US" sz="2800" dirty="0"/>
          </a:p>
          <a:p>
            <a:r>
              <a:rPr lang="cs-CZ" sz="2800" dirty="0"/>
              <a:t>Ke zkoušce si můžete přinést jakékoliv studijní materiály v papírové formě.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195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Celkem 100 bodů</a:t>
            </a:r>
            <a:endParaRPr lang="en-US" sz="3200" dirty="0"/>
          </a:p>
          <a:p>
            <a:r>
              <a:rPr lang="cs-CZ" sz="3200" dirty="0"/>
              <a:t>0 až 59: nedostatečně (F), 4</a:t>
            </a:r>
            <a:endParaRPr lang="en-US" sz="3200" dirty="0"/>
          </a:p>
          <a:p>
            <a:r>
              <a:rPr lang="cs-CZ" sz="3200" dirty="0"/>
              <a:t>60 až 64: dostatečně (E), 3</a:t>
            </a:r>
            <a:endParaRPr lang="en-US" sz="3200" dirty="0"/>
          </a:p>
          <a:p>
            <a:r>
              <a:rPr lang="cs-CZ" sz="3200" dirty="0"/>
              <a:t>65 až 69: uspokojivě (D), 2,5</a:t>
            </a:r>
            <a:endParaRPr lang="en-US" sz="3200" dirty="0"/>
          </a:p>
          <a:p>
            <a:r>
              <a:rPr lang="cs-CZ" sz="3200" dirty="0"/>
              <a:t>70 až 79: dobře (C), 2</a:t>
            </a:r>
            <a:endParaRPr lang="en-US" sz="3200" dirty="0"/>
          </a:p>
          <a:p>
            <a:r>
              <a:rPr lang="cs-CZ" sz="3200" dirty="0"/>
              <a:t>80 až 89: velmi dobře (B), 1,5</a:t>
            </a:r>
            <a:endParaRPr lang="en-US" sz="3200" dirty="0"/>
          </a:p>
          <a:p>
            <a:r>
              <a:rPr lang="cs-CZ" sz="3200" dirty="0"/>
              <a:t>90 až 100: výborně (A), 1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Alternativa zkoušky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 průběhu semestru se píšou 3 průběžné testy. </a:t>
            </a:r>
            <a:br>
              <a:rPr lang="cs-CZ" sz="2400" dirty="0"/>
            </a:br>
            <a:r>
              <a:rPr lang="cs-CZ" sz="2400" dirty="0"/>
              <a:t>Studenti, kteří za každý z testů získají alespoň 50 % bodů </a:t>
            </a:r>
            <a:br>
              <a:rPr lang="cs-CZ" sz="2400" dirty="0"/>
            </a:br>
            <a:r>
              <a:rPr lang="cs-CZ" sz="2400" dirty="0"/>
              <a:t>a současně součet bodů z průběžných testů budou mít alespoň 60, nemusí psát zkouškový test, známka bude záviset na počtu získaných bodů.</a:t>
            </a:r>
            <a:endParaRPr lang="en-US" sz="2400" dirty="0"/>
          </a:p>
          <a:p>
            <a:r>
              <a:rPr lang="cs-CZ" sz="2400" dirty="0"/>
              <a:t>Průběžný test 1 – max. 30 b</a:t>
            </a:r>
            <a:endParaRPr lang="en-US" sz="2400" dirty="0"/>
          </a:p>
          <a:p>
            <a:r>
              <a:rPr lang="cs-CZ" sz="2400" dirty="0"/>
              <a:t>Průběžný test 2 – max. 30 b</a:t>
            </a:r>
            <a:endParaRPr lang="en-US" sz="2400" dirty="0"/>
          </a:p>
          <a:p>
            <a:r>
              <a:rPr lang="cs-CZ" sz="2400" dirty="0"/>
              <a:t>Průběžný test 3 – max. 40 b</a:t>
            </a:r>
            <a:endParaRPr lang="en-US" sz="2400" dirty="0"/>
          </a:p>
          <a:p>
            <a:r>
              <a:rPr lang="cs-CZ" sz="2400" dirty="0"/>
              <a:t>Na každý z průběžných testů si můžete připravit jeden „tahák“ – pomocný papír velikosti A5 popsaný ručně z obou stran.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7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nenickova</a:t>
            </a:r>
            <a:r>
              <a:rPr lang="en-US" dirty="0">
                <a:hlinkClick r:id="rId2"/>
              </a:rPr>
              <a:t>@</a:t>
            </a:r>
            <a:r>
              <a:rPr lang="cs-CZ" dirty="0">
                <a:hlinkClick r:id="rId2"/>
              </a:rPr>
              <a:t>opf.slu.cz</a:t>
            </a:r>
            <a:endParaRPr lang="cs-CZ" dirty="0"/>
          </a:p>
          <a:p>
            <a:r>
              <a:rPr lang="cs-CZ" dirty="0"/>
              <a:t>A409</a:t>
            </a:r>
          </a:p>
        </p:txBody>
      </p:sp>
    </p:spTree>
    <p:extLst>
      <p:ext uri="{BB962C8B-B14F-4D97-AF65-F5344CB8AC3E}">
        <p14:creationId xmlns:p14="http://schemas.microsoft.com/office/powerpoint/2010/main" val="20122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statistické pojmy, charakteristiky dat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Hlavním cílem statistiky je analyzovat jisté datové soubory. </a:t>
            </a:r>
          </a:p>
          <a:p>
            <a:r>
              <a:rPr lang="cs-CZ" sz="2800" dirty="0"/>
              <a:t>Daný soubor dat je obvykle vytvořen za jistým účelem – za účelem analýzy podoby či chování nějaké veličiny, které se říká </a:t>
            </a:r>
            <a:r>
              <a:rPr lang="cs-CZ" sz="2800" i="1" dirty="0"/>
              <a:t>statistický znak</a:t>
            </a:r>
            <a:r>
              <a:rPr lang="cs-CZ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974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Populace versus výběr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Množina všech hodnot, kterých znak může nabýt, se ve statistice nazývá </a:t>
            </a:r>
            <a:r>
              <a:rPr lang="cs-CZ" i="1" dirty="0"/>
              <a:t>základní soubor </a:t>
            </a:r>
            <a:r>
              <a:rPr lang="cs-CZ" dirty="0"/>
              <a:t>nebo také </a:t>
            </a:r>
            <a:r>
              <a:rPr lang="cs-CZ" i="1" dirty="0"/>
              <a:t>populace. </a:t>
            </a:r>
            <a:r>
              <a:rPr lang="cs-CZ" dirty="0"/>
              <a:t>Populace se vztahuje k danému statistickému pojmu a je to tedy v tomto smyslu relativní pojem. </a:t>
            </a:r>
          </a:p>
          <a:p>
            <a:r>
              <a:rPr lang="cs-CZ" dirty="0"/>
              <a:t>Statistici se nicméně častěji setkávají se situací, kdy základní soubor k dispozici není. V takovém případě jim nezbývá nic jiného než provést výběr z této populace a získat tzv. </a:t>
            </a:r>
            <a:r>
              <a:rPr lang="cs-CZ" i="1" dirty="0"/>
              <a:t>výběrový soubor. </a:t>
            </a:r>
          </a:p>
          <a:p>
            <a:r>
              <a:rPr lang="cs-CZ" dirty="0"/>
              <a:t>Ve statistice se nejčastěji požaduje </a:t>
            </a:r>
            <a:r>
              <a:rPr lang="cs-CZ" i="1" dirty="0"/>
              <a:t>náhodný výběr</a:t>
            </a:r>
            <a:r>
              <a:rPr lang="cs-CZ" dirty="0"/>
              <a:t>, což je datový soubor vznikající tak, že každý jeho prvek má stejnou pravděpodobnost, že bude vybrán. </a:t>
            </a:r>
          </a:p>
        </p:txBody>
      </p:sp>
    </p:spTree>
    <p:extLst>
      <p:ext uri="{BB962C8B-B14F-4D97-AF65-F5344CB8AC3E}">
        <p14:creationId xmlns:p14="http://schemas.microsoft.com/office/powerpoint/2010/main" val="3664772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761</TotalTime>
  <Words>1695</Words>
  <Application>Microsoft Office PowerPoint</Application>
  <PresentationFormat>Předvádění na obrazovce (4:3)</PresentationFormat>
  <Paragraphs>142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</vt:lpstr>
      <vt:lpstr>Cambria Math</vt:lpstr>
      <vt:lpstr>Sousedství</vt:lpstr>
      <vt:lpstr>Přednáška 1: ZÁKLADNÍ STATISTICKÉ POJMY, CHARAKTERISTIKY DAT</vt:lpstr>
      <vt:lpstr>Informace o předmětu</vt:lpstr>
      <vt:lpstr>Informace o předmětu</vt:lpstr>
      <vt:lpstr>Zkouška</vt:lpstr>
      <vt:lpstr>Hodnocení</vt:lpstr>
      <vt:lpstr>Alternativa zkoušky</vt:lpstr>
      <vt:lpstr>Kontakt</vt:lpstr>
      <vt:lpstr>Základní statistické pojmy, charakteristiky dat</vt:lpstr>
      <vt:lpstr>Populace versus výběr</vt:lpstr>
      <vt:lpstr>Deskriptivní statistika</vt:lpstr>
      <vt:lpstr>STATISTICKÝ SOUBOR  S JEDNÍM ZNAKEM</vt:lpstr>
      <vt:lpstr>Četnosti výskytu</vt:lpstr>
      <vt:lpstr>Typy četností</vt:lpstr>
      <vt:lpstr>CHARAKTERISTIKY POLOHY</vt:lpstr>
      <vt:lpstr>CHARAKTERISTIKY VARIABILITY</vt:lpstr>
      <vt:lpstr>CHARAKTERISTIKY KONCENTRACE DAT</vt:lpstr>
      <vt:lpstr>Šikmost</vt:lpstr>
      <vt:lpstr>Špičatost</vt:lpstr>
      <vt:lpstr>OBECNÉ MOMENTY </vt:lpstr>
      <vt:lpstr>Obecný moment</vt:lpstr>
      <vt:lpstr>Užitečné vztahy</vt:lpstr>
      <vt:lpstr>STATISTICKÝ SOUBOR SE DVĚMA ZNAKY </vt:lpstr>
      <vt:lpstr>Kontingenční tabulka</vt:lpstr>
      <vt:lpstr>Populační charakteristiky</vt:lpstr>
      <vt:lpstr>Výběrové charakteristiky</vt:lpstr>
      <vt:lpstr>Kovariance</vt:lpstr>
      <vt:lpstr>Příklad</vt:lpstr>
      <vt:lpstr>Kovariance – poznámky</vt:lpstr>
      <vt:lpstr>Korelační koeficient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1: ZÁKLADNÍ STATISTICKÉ POJMY, CHARAKTERISTIKY DAT</dc:title>
  <dc:creator>mielcova</dc:creator>
  <cp:lastModifiedBy>Zuzana Neničková</cp:lastModifiedBy>
  <cp:revision>31</cp:revision>
  <dcterms:created xsi:type="dcterms:W3CDTF">2015-09-23T19:23:56Z</dcterms:created>
  <dcterms:modified xsi:type="dcterms:W3CDTF">2020-09-20T18:04:22Z</dcterms:modified>
</cp:coreProperties>
</file>