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6" r:id="rId9"/>
    <p:sldId id="263" r:id="rId10"/>
    <p:sldId id="264" r:id="rId11"/>
    <p:sldId id="265" r:id="rId12"/>
    <p:sldId id="267" r:id="rId13"/>
    <p:sldId id="268" r:id="rId14"/>
    <p:sldId id="269" r:id="rId15"/>
    <p:sldId id="270" r:id="rId16"/>
    <p:sldId id="271" r:id="rId17"/>
    <p:sldId id="272" r:id="rId18"/>
    <p:sldId id="273" r:id="rId19"/>
    <p:sldId id="274" r:id="rId20"/>
    <p:sldId id="275" r:id="rId21"/>
    <p:sldId id="278" r:id="rId22"/>
    <p:sldId id="276" r:id="rId23"/>
    <p:sldId id="277" r:id="rId2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1339" y="5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cs-CZ"/>
              <a:t>Kliknutím lze upravit styl.</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515A82DE-3383-450B-BD72-AB8A2D910762}" type="datetimeFigureOut">
              <a:rPr lang="cs-CZ" smtClean="0"/>
              <a:pPr/>
              <a:t>20.09.2020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1C2324F-81A4-4479-A7D9-7AAFB2F078BF}"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515A82DE-3383-450B-BD72-AB8A2D910762}" type="datetimeFigureOut">
              <a:rPr lang="cs-CZ" smtClean="0"/>
              <a:pPr/>
              <a:t>20.09.2020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1C2324F-81A4-4479-A7D9-7AAFB2F078BF}"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cs-CZ"/>
              <a:t>Kliknutím lze upravit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515A82DE-3383-450B-BD72-AB8A2D910762}" type="datetimeFigureOut">
              <a:rPr lang="cs-CZ" smtClean="0"/>
              <a:pPr/>
              <a:t>20.09.2020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1C2324F-81A4-4479-A7D9-7AAFB2F078BF}"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515A82DE-3383-450B-BD72-AB8A2D910762}" type="datetimeFigureOut">
              <a:rPr lang="cs-CZ" smtClean="0"/>
              <a:pPr/>
              <a:t>20.09.2020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1C2324F-81A4-4479-A7D9-7AAFB2F078BF}"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cs-CZ"/>
              <a:t>Kliknutím lze upravit styl.</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15A82DE-3383-450B-BD72-AB8A2D910762}" type="datetimeFigureOut">
              <a:rPr lang="cs-CZ" smtClean="0"/>
              <a:pPr/>
              <a:t>20.09.2020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1C2324F-81A4-4479-A7D9-7AAFB2F078BF}"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515A82DE-3383-450B-BD72-AB8A2D910762}" type="datetimeFigureOut">
              <a:rPr lang="cs-CZ" smtClean="0"/>
              <a:pPr/>
              <a:t>20.09.2020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1C2324F-81A4-4479-A7D9-7AAFB2F078BF}"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Date Placeholder 6"/>
          <p:cNvSpPr>
            <a:spLocks noGrp="1"/>
          </p:cNvSpPr>
          <p:nvPr>
            <p:ph type="dt" sz="half" idx="10"/>
          </p:nvPr>
        </p:nvSpPr>
        <p:spPr/>
        <p:txBody>
          <a:bodyPr/>
          <a:lstStyle/>
          <a:p>
            <a:fld id="{515A82DE-3383-450B-BD72-AB8A2D910762}" type="datetimeFigureOut">
              <a:rPr lang="cs-CZ" smtClean="0"/>
              <a:pPr/>
              <a:t>20.09.2020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1C2324F-81A4-4479-A7D9-7AAFB2F078BF}"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515A82DE-3383-450B-BD72-AB8A2D910762}" type="datetimeFigureOut">
              <a:rPr lang="cs-CZ" smtClean="0"/>
              <a:pPr/>
              <a:t>20.09.2020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1C2324F-81A4-4479-A7D9-7AAFB2F078BF}"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5A82DE-3383-450B-BD72-AB8A2D910762}" type="datetimeFigureOut">
              <a:rPr lang="cs-CZ" smtClean="0"/>
              <a:pPr/>
              <a:t>20.09.2020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71C2324F-81A4-4479-A7D9-7AAFB2F078BF}"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cs-CZ"/>
              <a:t>Kliknutím lze upravit styl.</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515A82DE-3383-450B-BD72-AB8A2D910762}" type="datetimeFigureOut">
              <a:rPr lang="cs-CZ" smtClean="0"/>
              <a:pPr/>
              <a:t>20.09.2020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1C2324F-81A4-4479-A7D9-7AAFB2F078BF}" type="slidenum">
              <a:rPr lang="cs-CZ" smtClean="0"/>
              <a:pPr/>
              <a:t>‹#›</a:t>
            </a:fld>
            <a:endParaRPr lang="cs-CZ"/>
          </a:p>
        </p:txBody>
      </p:sp>
      <p:sp>
        <p:nvSpPr>
          <p:cNvPr id="9" name="Content Placeholder 8"/>
          <p:cNvSpPr>
            <a:spLocks noGrp="1"/>
          </p:cNvSpPr>
          <p:nvPr>
            <p:ph sz="quarter" idx="13"/>
          </p:nvPr>
        </p:nvSpPr>
        <p:spPr>
          <a:xfrm>
            <a:off x="304800" y="381000"/>
            <a:ext cx="7772400" cy="494284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cs-CZ"/>
              <a:t>Kliknutím lze upravit styl.</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8" name="Date Placeholder 7"/>
          <p:cNvSpPr>
            <a:spLocks noGrp="1"/>
          </p:cNvSpPr>
          <p:nvPr>
            <p:ph type="dt" sz="half" idx="10"/>
          </p:nvPr>
        </p:nvSpPr>
        <p:spPr/>
        <p:txBody>
          <a:bodyPr/>
          <a:lstStyle/>
          <a:p>
            <a:fld id="{515A82DE-3383-450B-BD72-AB8A2D910762}" type="datetimeFigureOut">
              <a:rPr lang="cs-CZ" smtClean="0"/>
              <a:pPr/>
              <a:t>20.09.2020</a:t>
            </a:fld>
            <a:endParaRPr lang="cs-CZ"/>
          </a:p>
        </p:txBody>
      </p:sp>
      <p:sp>
        <p:nvSpPr>
          <p:cNvPr id="9" name="Slide Number Placeholder 8"/>
          <p:cNvSpPr>
            <a:spLocks noGrp="1"/>
          </p:cNvSpPr>
          <p:nvPr>
            <p:ph type="sldNum" sz="quarter" idx="11"/>
          </p:nvPr>
        </p:nvSpPr>
        <p:spPr/>
        <p:txBody>
          <a:bodyPr/>
          <a:lstStyle/>
          <a:p>
            <a:fld id="{71C2324F-81A4-4479-A7D9-7AAFB2F078BF}" type="slidenum">
              <a:rPr lang="cs-CZ" smtClean="0"/>
              <a:pPr/>
              <a:t>‹#›</a:t>
            </a:fld>
            <a:endParaRPr lang="cs-CZ"/>
          </a:p>
        </p:txBody>
      </p:sp>
      <p:sp>
        <p:nvSpPr>
          <p:cNvPr id="10" name="Footer Placeholder 9"/>
          <p:cNvSpPr>
            <a:spLocks noGrp="1"/>
          </p:cNvSpPr>
          <p:nvPr>
            <p:ph type="ftr" sz="quarter" idx="12"/>
          </p:nvPr>
        </p:nvSpPr>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cs-CZ"/>
              <a:t>Kliknutím lze upravit styl.</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1C2324F-81A4-4479-A7D9-7AAFB2F078BF}" type="slidenum">
              <a:rPr lang="cs-CZ" smtClean="0"/>
              <a:pPr/>
              <a:t>‹#›</a:t>
            </a:fld>
            <a:endParaRPr lang="cs-CZ"/>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cs-CZ"/>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515A82DE-3383-450B-BD72-AB8A2D910762}" type="datetimeFigureOut">
              <a:rPr lang="cs-CZ" smtClean="0"/>
              <a:pPr/>
              <a:t>20.09.2020</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5.wmf"/><Relationship Id="rId5" Type="http://schemas.openxmlformats.org/officeDocument/2006/relationships/oleObject" Target="../embeddings/oleObject4.bin"/><Relationship Id="rId4" Type="http://schemas.openxmlformats.org/officeDocument/2006/relationships/image" Target="../media/image4.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6.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a:t>TAGUCHIHO METODY: CELKOVÉ NÁKLADY KVALITY </a:t>
            </a:r>
            <a:endParaRPr lang="cs-CZ"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222733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Řešení příkladu</a:t>
            </a:r>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r>
                  <a:rPr lang="cs-CZ" i="1" dirty="0"/>
                  <a:t>Q </a:t>
                </a:r>
                <a:r>
                  <a:rPr lang="cs-CZ" dirty="0"/>
                  <a:t>= 25 000 Kč; </a:t>
                </a:r>
                <a:r>
                  <a:rPr lang="pt-BR" i="1" dirty="0"/>
                  <a:t>R </a:t>
                </a:r>
                <a:r>
                  <a:rPr lang="pt-BR" dirty="0"/>
                  <a:t>= 4 000 000 ks</a:t>
                </a:r>
                <a:r>
                  <a:rPr lang="cs-CZ" dirty="0"/>
                  <a:t>; </a:t>
                </a:r>
                <a:r>
                  <a:rPr lang="cs-CZ" i="1" dirty="0"/>
                  <a:t>d </a:t>
                </a:r>
                <a:r>
                  <a:rPr lang="cs-CZ" dirty="0"/>
                  <a:t>= 9; </a:t>
                </a:r>
                <a:r>
                  <a:rPr lang="cs-CZ" i="1" dirty="0"/>
                  <a:t>A </a:t>
                </a:r>
                <a:r>
                  <a:rPr lang="cs-CZ" dirty="0"/>
                  <a:t>= 5 Kč; </a:t>
                </a:r>
                <a14:m>
                  <m:oMath xmlns:m="http://schemas.openxmlformats.org/officeDocument/2006/math">
                    <m:sSubSup>
                      <m:sSubSupPr>
                        <m:ctrlPr>
                          <a:rPr lang="cs-CZ" b="0" i="1" smtClean="0">
                            <a:latin typeface="Cambria Math" panose="02040503050406030204" pitchFamily="18" charset="0"/>
                          </a:rPr>
                        </m:ctrlPr>
                      </m:sSubSupPr>
                      <m:e>
                        <m:r>
                          <a:rPr lang="cs-CZ" b="0" i="1" smtClean="0">
                            <a:latin typeface="Cambria Math" panose="02040503050406030204" pitchFamily="18" charset="0"/>
                          </a:rPr>
                          <m:t>𝑠</m:t>
                        </m:r>
                      </m:e>
                      <m:sub>
                        <m:r>
                          <a:rPr lang="cs-CZ" b="0" i="1" smtClean="0">
                            <a:latin typeface="Cambria Math" panose="02040503050406030204" pitchFamily="18" charset="0"/>
                          </a:rPr>
                          <m:t>0</m:t>
                        </m:r>
                      </m:sub>
                      <m:sup>
                        <m:r>
                          <a:rPr lang="cs-CZ" b="0" i="1" smtClean="0">
                            <a:latin typeface="Cambria Math" panose="02040503050406030204" pitchFamily="18" charset="0"/>
                          </a:rPr>
                          <m:t>2</m:t>
                        </m:r>
                      </m:sup>
                    </m:sSubSup>
                    <m:r>
                      <a:rPr lang="cs-CZ" b="0" i="1" smtClean="0">
                        <a:latin typeface="Cambria Math" panose="02040503050406030204" pitchFamily="18" charset="0"/>
                      </a:rPr>
                      <m:t>=1</m:t>
                    </m:r>
                  </m:oMath>
                </a14:m>
                <a:r>
                  <a:rPr lang="cs-CZ" dirty="0"/>
                  <a:t>.</a:t>
                </a:r>
              </a:p>
              <a:p>
                <a:endParaRPr lang="cs-CZ" dirty="0"/>
              </a:p>
              <a:p>
                <a:r>
                  <a:rPr lang="pt-BR" dirty="0"/>
                  <a:t>Dosadíme do vztahu a dostáváme:</a:t>
                </a:r>
                <a:endParaRPr lang="cs-CZ" dirty="0"/>
              </a:p>
              <a:p>
                <a:pPr marL="0" indent="0" algn="ctr">
                  <a:buNone/>
                </a:pPr>
                <a14:m>
                  <m:oMath xmlns:m="http://schemas.openxmlformats.org/officeDocument/2006/math">
                    <m:r>
                      <a:rPr lang="cs-CZ" b="0" i="1" smtClean="0">
                        <a:latin typeface="Cambria Math" panose="02040503050406030204" pitchFamily="18" charset="0"/>
                      </a:rPr>
                      <m:t>𝐿</m:t>
                    </m:r>
                    <m:r>
                      <a:rPr lang="cs-CZ" b="0" i="1" smtClean="0">
                        <a:latin typeface="Cambria Math" panose="02040503050406030204" pitchFamily="18" charset="0"/>
                      </a:rPr>
                      <m:t>=</m:t>
                    </m:r>
                    <m:f>
                      <m:fPr>
                        <m:ctrlPr>
                          <a:rPr lang="cs-CZ" b="0" i="1" smtClean="0">
                            <a:latin typeface="Cambria Math" panose="02040503050406030204" pitchFamily="18" charset="0"/>
                          </a:rPr>
                        </m:ctrlPr>
                      </m:fPr>
                      <m:num>
                        <m:r>
                          <a:rPr lang="cs-CZ" b="0" i="1" smtClean="0">
                            <a:latin typeface="Cambria Math" panose="02040503050406030204" pitchFamily="18" charset="0"/>
                          </a:rPr>
                          <m:t>𝑄</m:t>
                        </m:r>
                      </m:num>
                      <m:den>
                        <m:r>
                          <a:rPr lang="cs-CZ" b="0" i="1" smtClean="0">
                            <a:latin typeface="Cambria Math" panose="02040503050406030204" pitchFamily="18" charset="0"/>
                          </a:rPr>
                          <m:t>𝑅</m:t>
                        </m:r>
                      </m:den>
                    </m:f>
                    <m:r>
                      <a:rPr lang="cs-CZ" b="0" i="1" smtClean="0">
                        <a:latin typeface="Cambria Math" panose="02040503050406030204" pitchFamily="18" charset="0"/>
                      </a:rPr>
                      <m:t>+</m:t>
                    </m:r>
                    <m:f>
                      <m:fPr>
                        <m:ctrlPr>
                          <a:rPr lang="cs-CZ" b="0" i="1" smtClean="0">
                            <a:latin typeface="Cambria Math" panose="02040503050406030204" pitchFamily="18" charset="0"/>
                          </a:rPr>
                        </m:ctrlPr>
                      </m:fPr>
                      <m:num>
                        <m:r>
                          <a:rPr lang="cs-CZ" b="0" i="1" smtClean="0">
                            <a:latin typeface="Cambria Math" panose="02040503050406030204" pitchFamily="18" charset="0"/>
                          </a:rPr>
                          <m:t>𝐴</m:t>
                        </m:r>
                      </m:num>
                      <m:den>
                        <m:sSup>
                          <m:sSupPr>
                            <m:ctrlPr>
                              <a:rPr lang="cs-CZ" b="0" i="1" smtClean="0">
                                <a:latin typeface="Cambria Math" panose="02040503050406030204" pitchFamily="18" charset="0"/>
                              </a:rPr>
                            </m:ctrlPr>
                          </m:sSupPr>
                          <m:e>
                            <m:r>
                              <a:rPr lang="cs-CZ" b="0" i="1" smtClean="0">
                                <a:latin typeface="Cambria Math" panose="02040503050406030204" pitchFamily="18" charset="0"/>
                              </a:rPr>
                              <m:t>𝑑</m:t>
                            </m:r>
                          </m:e>
                          <m:sup>
                            <m:r>
                              <a:rPr lang="cs-CZ" b="0" i="1" smtClean="0">
                                <a:latin typeface="Cambria Math" panose="02040503050406030204" pitchFamily="18" charset="0"/>
                              </a:rPr>
                              <m:t>2</m:t>
                            </m:r>
                          </m:sup>
                        </m:sSup>
                      </m:den>
                    </m:f>
                    <m:sSubSup>
                      <m:sSubSupPr>
                        <m:ctrlPr>
                          <a:rPr lang="cs-CZ" b="0" i="1" smtClean="0">
                            <a:latin typeface="Cambria Math" panose="02040503050406030204" pitchFamily="18" charset="0"/>
                          </a:rPr>
                        </m:ctrlPr>
                      </m:sSubSupPr>
                      <m:e>
                        <m:r>
                          <a:rPr lang="cs-CZ" b="0" i="1" smtClean="0">
                            <a:latin typeface="Cambria Math" panose="02040503050406030204" pitchFamily="18" charset="0"/>
                          </a:rPr>
                          <m:t>𝑠</m:t>
                        </m:r>
                      </m:e>
                      <m:sub>
                        <m:r>
                          <a:rPr lang="cs-CZ" b="0" i="1" smtClean="0">
                            <a:latin typeface="Cambria Math" panose="02040503050406030204" pitchFamily="18" charset="0"/>
                          </a:rPr>
                          <m:t>0</m:t>
                        </m:r>
                      </m:sub>
                      <m:sup>
                        <m:r>
                          <a:rPr lang="cs-CZ" b="0" i="1" smtClean="0">
                            <a:latin typeface="Cambria Math" panose="02040503050406030204" pitchFamily="18" charset="0"/>
                          </a:rPr>
                          <m:t>2</m:t>
                        </m:r>
                      </m:sup>
                    </m:sSubSup>
                  </m:oMath>
                </a14:m>
                <a:r>
                  <a:rPr lang="cs-CZ" dirty="0"/>
                  <a:t>=</a:t>
                </a:r>
                <a14:m>
                  <m:oMath xmlns:m="http://schemas.openxmlformats.org/officeDocument/2006/math">
                    <m:f>
                      <m:fPr>
                        <m:ctrlPr>
                          <a:rPr lang="cs-CZ" b="0" i="1" smtClean="0">
                            <a:latin typeface="Cambria Math" panose="02040503050406030204" pitchFamily="18" charset="0"/>
                          </a:rPr>
                        </m:ctrlPr>
                      </m:fPr>
                      <m:num>
                        <m:r>
                          <a:rPr lang="cs-CZ" b="0" i="1" smtClean="0">
                            <a:latin typeface="Cambria Math" panose="02040503050406030204" pitchFamily="18" charset="0"/>
                          </a:rPr>
                          <m:t>25000</m:t>
                        </m:r>
                      </m:num>
                      <m:den>
                        <m:r>
                          <a:rPr lang="cs-CZ" b="0" i="1" smtClean="0">
                            <a:latin typeface="Cambria Math" panose="02040503050406030204" pitchFamily="18" charset="0"/>
                          </a:rPr>
                          <m:t>4000000</m:t>
                        </m:r>
                      </m:den>
                    </m:f>
                    <m:r>
                      <a:rPr lang="cs-CZ" b="0" i="1" smtClean="0">
                        <a:latin typeface="Cambria Math" panose="02040503050406030204" pitchFamily="18" charset="0"/>
                      </a:rPr>
                      <m:t>+</m:t>
                    </m:r>
                    <m:f>
                      <m:fPr>
                        <m:ctrlPr>
                          <a:rPr lang="cs-CZ" b="0" i="1" smtClean="0">
                            <a:latin typeface="Cambria Math" panose="02040503050406030204" pitchFamily="18" charset="0"/>
                          </a:rPr>
                        </m:ctrlPr>
                      </m:fPr>
                      <m:num>
                        <m:r>
                          <a:rPr lang="cs-CZ" b="0" i="1" smtClean="0">
                            <a:latin typeface="Cambria Math" panose="02040503050406030204" pitchFamily="18" charset="0"/>
                          </a:rPr>
                          <m:t>5</m:t>
                        </m:r>
                      </m:num>
                      <m:den>
                        <m:sSup>
                          <m:sSupPr>
                            <m:ctrlPr>
                              <a:rPr lang="cs-CZ" b="0" i="1" smtClean="0">
                                <a:latin typeface="Cambria Math" panose="02040503050406030204" pitchFamily="18" charset="0"/>
                              </a:rPr>
                            </m:ctrlPr>
                          </m:sSupPr>
                          <m:e>
                            <m:r>
                              <a:rPr lang="cs-CZ" b="0" i="1" smtClean="0">
                                <a:latin typeface="Cambria Math" panose="02040503050406030204" pitchFamily="18" charset="0"/>
                              </a:rPr>
                              <m:t>9</m:t>
                            </m:r>
                          </m:e>
                          <m:sup>
                            <m:r>
                              <a:rPr lang="cs-CZ" b="0" i="1" smtClean="0">
                                <a:latin typeface="Cambria Math" panose="02040503050406030204" pitchFamily="18" charset="0"/>
                              </a:rPr>
                              <m:t>2</m:t>
                            </m:r>
                          </m:sup>
                        </m:sSup>
                      </m:den>
                    </m:f>
                    <m:r>
                      <a:rPr lang="cs-CZ" b="0" i="1" smtClean="0">
                        <a:latin typeface="Cambria Math" panose="02040503050406030204" pitchFamily="18" charset="0"/>
                      </a:rPr>
                      <m:t>.1</m:t>
                    </m:r>
                  </m:oMath>
                </a14:m>
                <a:r>
                  <a:rPr lang="cs-CZ" dirty="0"/>
                  <a:t>=0,068 Kč/ks</a:t>
                </a:r>
              </a:p>
              <a:p>
                <a:pPr marL="0" indent="0" algn="ctr">
                  <a:buNone/>
                </a:pPr>
                <a:endParaRPr lang="pl-PL" dirty="0"/>
              </a:p>
              <a:p>
                <a:pPr algn="just"/>
                <a:r>
                  <a:rPr lang="pl-PL" dirty="0"/>
                  <a:t>Roční náklady na jakost jsou 4 000 000∙0,068 = 272 000 Kč. </a:t>
                </a:r>
              </a:p>
              <a:p>
                <a:pPr marL="0" indent="0" algn="ctr">
                  <a:buNone/>
                </a:pPr>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0">
                <a:blip r:embed="rId2" cstate="print"/>
                <a:stretch>
                  <a:fillRect l="-1043" t="-2101"/>
                </a:stretch>
              </a:blipFill>
            </p:spPr>
            <p:txBody>
              <a:bodyPr/>
              <a:lstStyle/>
              <a:p>
                <a:r>
                  <a:rPr lang="cs-CZ">
                    <a:noFill/>
                  </a:rPr>
                  <a:t> </a:t>
                </a:r>
              </a:p>
            </p:txBody>
          </p:sp>
        </mc:Fallback>
      </mc:AlternateContent>
    </p:spTree>
    <p:extLst>
      <p:ext uri="{BB962C8B-B14F-4D97-AF65-F5344CB8AC3E}">
        <p14:creationId xmlns:p14="http://schemas.microsoft.com/office/powerpoint/2010/main" val="1111487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KONTROLA PROCESU SE PROVÁDÍ PO N JEDNOTKÁCH </a:t>
            </a:r>
            <a:endParaRPr lang="cs-CZ" dirty="0"/>
          </a:p>
        </p:txBody>
      </p:sp>
      <p:sp>
        <p:nvSpPr>
          <p:cNvPr id="3" name="Zástupný symbol pro obsah 2"/>
          <p:cNvSpPr>
            <a:spLocks noGrp="1"/>
          </p:cNvSpPr>
          <p:nvPr>
            <p:ph idx="1"/>
          </p:nvPr>
        </p:nvSpPr>
        <p:spPr>
          <a:xfrm>
            <a:off x="628650" y="1535723"/>
            <a:ext cx="7886700" cy="5322276"/>
          </a:xfrm>
        </p:spPr>
        <p:txBody>
          <a:bodyPr>
            <a:normAutofit fontScale="92500" lnSpcReduction="10000"/>
          </a:bodyPr>
          <a:lstStyle/>
          <a:p>
            <a:r>
              <a:rPr lang="cs-CZ" dirty="0"/>
              <a:t>Pokud se neprovádí 100% kontrola a mezi dvěma kontrolami se vyrobí </a:t>
            </a:r>
            <a:r>
              <a:rPr lang="cs-CZ" i="1" dirty="0"/>
              <a:t>n </a:t>
            </a:r>
            <a:r>
              <a:rPr lang="cs-CZ" dirty="0"/>
              <a:t>výrobků, určíme celkové náklady na jakost pomocí vzorce </a:t>
            </a:r>
          </a:p>
          <a:p>
            <a:endParaRPr lang="cs-CZ" dirty="0"/>
          </a:p>
          <a:p>
            <a:endParaRPr lang="cs-CZ" dirty="0"/>
          </a:p>
          <a:p>
            <a:endParaRPr lang="cs-CZ" dirty="0"/>
          </a:p>
          <a:p>
            <a:r>
              <a:rPr lang="cs-CZ" i="1" dirty="0"/>
              <a:t>A </a:t>
            </a:r>
            <a:r>
              <a:rPr lang="cs-CZ" dirty="0"/>
              <a:t>= ztráta při překročení tolerance </a:t>
            </a:r>
            <a:r>
              <a:rPr lang="cs-CZ" i="1" dirty="0"/>
              <a:t>d</a:t>
            </a:r>
            <a:r>
              <a:rPr lang="cs-CZ" dirty="0"/>
              <a:t>, </a:t>
            </a:r>
          </a:p>
          <a:p>
            <a:r>
              <a:rPr lang="cs-CZ" i="1" dirty="0"/>
              <a:t>B </a:t>
            </a:r>
            <a:r>
              <a:rPr lang="cs-CZ" dirty="0"/>
              <a:t>= cena kontroly výrobků, </a:t>
            </a:r>
          </a:p>
          <a:p>
            <a:r>
              <a:rPr lang="cs-CZ" i="1" dirty="0"/>
              <a:t>C </a:t>
            </a:r>
            <a:r>
              <a:rPr lang="cs-CZ" dirty="0"/>
              <a:t>= cena opravy stroje (výrobní linky), </a:t>
            </a:r>
          </a:p>
          <a:p>
            <a:r>
              <a:rPr lang="cs-CZ" i="1" dirty="0"/>
              <a:t>n </a:t>
            </a:r>
            <a:r>
              <a:rPr lang="cs-CZ" dirty="0"/>
              <a:t>= kontrolní interval, </a:t>
            </a:r>
          </a:p>
          <a:p>
            <a:r>
              <a:rPr lang="cs-CZ" i="1" dirty="0"/>
              <a:t>u </a:t>
            </a:r>
            <a:r>
              <a:rPr lang="cs-CZ" dirty="0"/>
              <a:t>= průměrný počet výrobků mezi opravami (poruchami), </a:t>
            </a:r>
          </a:p>
          <a:p>
            <a:r>
              <a:rPr lang="cs-CZ" i="1" dirty="0"/>
              <a:t>d </a:t>
            </a:r>
            <a:r>
              <a:rPr lang="cs-CZ" dirty="0"/>
              <a:t>= funkční tolerance, vymezující přípustné odchylky od jisté ideální hodnoty, ve které je výrobek ještě vyhovující, </a:t>
            </a:r>
          </a:p>
          <a:p>
            <a:r>
              <a:rPr lang="cs-CZ" i="1" dirty="0"/>
              <a:t>D </a:t>
            </a:r>
            <a:r>
              <a:rPr lang="cs-CZ" dirty="0"/>
              <a:t>= výrobní tolerance, která je obvykle podnikovým zpřísněním funkční tolerance, </a:t>
            </a:r>
          </a:p>
          <a:p>
            <a:r>
              <a:rPr lang="cs-CZ" i="1" dirty="0"/>
              <a:t>z </a:t>
            </a:r>
            <a:r>
              <a:rPr lang="cs-CZ" dirty="0"/>
              <a:t>= počet výrobků zhotovených během kontroly výroby</a:t>
            </a:r>
          </a:p>
        </p:txBody>
      </p:sp>
      <p:sp>
        <p:nvSpPr>
          <p:cNvPr id="4" name="Rectangle 2"/>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kt 4"/>
          <p:cNvGraphicFramePr>
            <a:graphicFrameLocks noChangeAspect="1"/>
          </p:cNvGraphicFramePr>
          <p:nvPr>
            <p:extLst>
              <p:ext uri="{D42A27DB-BD31-4B8C-83A1-F6EECF244321}">
                <p14:modId xmlns:p14="http://schemas.microsoft.com/office/powerpoint/2010/main" val="3177386921"/>
              </p:ext>
            </p:extLst>
          </p:nvPr>
        </p:nvGraphicFramePr>
        <p:xfrm>
          <a:off x="1389185" y="2133601"/>
          <a:ext cx="4988169" cy="973301"/>
        </p:xfrm>
        <a:graphic>
          <a:graphicData uri="http://schemas.openxmlformats.org/presentationml/2006/ole">
            <mc:AlternateContent xmlns:mc="http://schemas.openxmlformats.org/markup-compatibility/2006">
              <mc:Choice xmlns:v="urn:schemas-microsoft-com:vml" Requires="v">
                <p:oleObj spid="_x0000_s1038" name="Rovnice" r:id="rId3" imgW="3048000" imgH="444500" progId="">
                  <p:embed/>
                </p:oleObj>
              </mc:Choice>
              <mc:Fallback>
                <p:oleObj name="Rovnice" r:id="rId3" imgW="3048000" imgH="444500" progId="">
                  <p:embed/>
                  <p:pic>
                    <p:nvPicPr>
                      <p:cNvPr id="0"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89185" y="2133601"/>
                        <a:ext cx="4988169" cy="9733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132200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Části vztahu – postupně</a:t>
            </a:r>
            <a:endParaRPr lang="en-US" dirty="0"/>
          </a:p>
        </p:txBody>
      </p:sp>
      <p:sp>
        <p:nvSpPr>
          <p:cNvPr id="3" name="Zástupný symbol pro obsah 2"/>
          <p:cNvSpPr>
            <a:spLocks noGrp="1"/>
          </p:cNvSpPr>
          <p:nvPr>
            <p:ph idx="1"/>
          </p:nvPr>
        </p:nvSpPr>
        <p:spPr/>
        <p:txBody>
          <a:bodyPr/>
          <a:lstStyle/>
          <a:p>
            <a:pPr marL="514350" indent="-514350">
              <a:buFont typeface="+mj-lt"/>
              <a:buAutoNum type="arabicPeriod"/>
            </a:pPr>
            <a:endParaRPr lang="cs-CZ" dirty="0"/>
          </a:p>
          <a:p>
            <a:pPr marL="514350" indent="-514350">
              <a:buFont typeface="+mj-lt"/>
              <a:buAutoNum type="arabicPeriod"/>
            </a:pPr>
            <a:endParaRPr lang="cs-CZ" dirty="0"/>
          </a:p>
          <a:p>
            <a:pPr marL="514350" indent="-514350">
              <a:buFont typeface="+mj-lt"/>
              <a:buAutoNum type="arabicPeriod"/>
            </a:pPr>
            <a:endParaRPr lang="cs-CZ" dirty="0"/>
          </a:p>
          <a:p>
            <a:pPr marL="514350" indent="-514350">
              <a:buFont typeface="+mj-lt"/>
              <a:buAutoNum type="arabicPeriod"/>
            </a:pPr>
            <a:endParaRPr lang="cs-CZ" dirty="0"/>
          </a:p>
          <a:p>
            <a:pPr marL="514350" indent="-514350">
              <a:buFont typeface="+mj-lt"/>
              <a:buAutoNum type="arabicPeriod"/>
            </a:pPr>
            <a:endParaRPr lang="cs-CZ" dirty="0"/>
          </a:p>
          <a:p>
            <a:pPr marL="514350" indent="-514350">
              <a:buFont typeface="+mj-lt"/>
              <a:buAutoNum type="arabicPeriod"/>
            </a:pPr>
            <a:r>
              <a:rPr lang="cs-CZ" dirty="0"/>
              <a:t>cena kontroly na kus, </a:t>
            </a:r>
          </a:p>
          <a:p>
            <a:pPr marL="514350" indent="-514350">
              <a:buFont typeface="+mj-lt"/>
              <a:buAutoNum type="arabicPeriod"/>
            </a:pPr>
            <a:r>
              <a:rPr lang="cs-CZ" dirty="0"/>
              <a:t>cena opravy na kus, </a:t>
            </a:r>
          </a:p>
          <a:p>
            <a:pPr marL="514350" indent="-514350">
              <a:buFont typeface="+mj-lt"/>
              <a:buAutoNum type="arabicPeriod"/>
            </a:pPr>
            <a:r>
              <a:rPr lang="cs-CZ" dirty="0"/>
              <a:t>ztráty způsobené nepřesností výroby, </a:t>
            </a:r>
          </a:p>
          <a:p>
            <a:pPr marL="514350" indent="-514350">
              <a:buFont typeface="+mj-lt"/>
              <a:buAutoNum type="arabicPeriod"/>
            </a:pPr>
            <a:r>
              <a:rPr lang="cs-CZ" dirty="0"/>
              <a:t>ztráty za zmetky, </a:t>
            </a:r>
          </a:p>
          <a:p>
            <a:pPr marL="514350" indent="-514350">
              <a:buFont typeface="+mj-lt"/>
              <a:buAutoNum type="arabicPeriod"/>
            </a:pPr>
            <a:r>
              <a:rPr lang="cs-CZ" dirty="0"/>
              <a:t>ztráty způsobené nepřesností měření. </a:t>
            </a:r>
          </a:p>
          <a:p>
            <a:pPr marL="514350" indent="-514350">
              <a:buFont typeface="+mj-lt"/>
              <a:buAutoNum type="arabicPeriod"/>
            </a:pPr>
            <a:endParaRPr lang="cs-CZ" dirty="0"/>
          </a:p>
        </p:txBody>
      </p:sp>
      <p:graphicFrame>
        <p:nvGraphicFramePr>
          <p:cNvPr id="4" name="Objekt 3"/>
          <p:cNvGraphicFramePr>
            <a:graphicFrameLocks noChangeAspect="1"/>
          </p:cNvGraphicFramePr>
          <p:nvPr>
            <p:extLst>
              <p:ext uri="{D42A27DB-BD31-4B8C-83A1-F6EECF244321}">
                <p14:modId xmlns:p14="http://schemas.microsoft.com/office/powerpoint/2010/main" val="4176441041"/>
              </p:ext>
            </p:extLst>
          </p:nvPr>
        </p:nvGraphicFramePr>
        <p:xfrm>
          <a:off x="1389460" y="2133600"/>
          <a:ext cx="5467350" cy="1066800"/>
        </p:xfrm>
        <a:graphic>
          <a:graphicData uri="http://schemas.openxmlformats.org/presentationml/2006/ole">
            <mc:AlternateContent xmlns:mc="http://schemas.openxmlformats.org/markup-compatibility/2006">
              <mc:Choice xmlns:v="urn:schemas-microsoft-com:vml" Requires="v">
                <p:oleObj spid="_x0000_s2061" name="Rovnice" r:id="rId3" imgW="3048000" imgH="444500" progId="">
                  <p:embed/>
                </p:oleObj>
              </mc:Choice>
              <mc:Fallback>
                <p:oleObj name="Rovnice" r:id="rId3" imgW="3048000" imgH="444500" progId="">
                  <p:embed/>
                  <p:pic>
                    <p:nvPicPr>
                      <p:cNvPr id="0"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89460" y="2133600"/>
                        <a:ext cx="5467350"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188220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Poznámky</a:t>
            </a:r>
            <a:endParaRPr lang="en-US" dirty="0"/>
          </a:p>
        </p:txBody>
      </p:sp>
      <p:sp>
        <p:nvSpPr>
          <p:cNvPr id="3" name="Zástupný symbol pro obsah 2"/>
          <p:cNvSpPr>
            <a:spLocks noGrp="1"/>
          </p:cNvSpPr>
          <p:nvPr>
            <p:ph idx="1"/>
          </p:nvPr>
        </p:nvSpPr>
        <p:spPr/>
        <p:txBody>
          <a:bodyPr>
            <a:normAutofit/>
          </a:bodyPr>
          <a:lstStyle/>
          <a:p>
            <a:r>
              <a:rPr lang="cs-CZ" dirty="0"/>
              <a:t>Je třeba říci, že základní vzorec nebyl </a:t>
            </a:r>
            <a:r>
              <a:rPr lang="cs-CZ" dirty="0" err="1"/>
              <a:t>Taguchim</a:t>
            </a:r>
            <a:r>
              <a:rPr lang="cs-CZ" dirty="0"/>
              <a:t> </a:t>
            </a:r>
            <a:r>
              <a:rPr lang="cs-CZ" b="1" dirty="0"/>
              <a:t>odvozen, </a:t>
            </a:r>
            <a:r>
              <a:rPr lang="cs-CZ" dirty="0"/>
              <a:t>ale </a:t>
            </a:r>
            <a:r>
              <a:rPr lang="cs-CZ" b="1" dirty="0"/>
              <a:t>navržen</a:t>
            </a:r>
            <a:r>
              <a:rPr lang="cs-CZ" dirty="0"/>
              <a:t>. </a:t>
            </a:r>
          </a:p>
          <a:p>
            <a:r>
              <a:rPr lang="cs-CZ" dirty="0"/>
              <a:t>Můžeme říci, že vzorec je matematickým vyjádřením dlouholetých zkušeností G. </a:t>
            </a:r>
            <a:r>
              <a:rPr lang="cs-CZ" dirty="0" err="1"/>
              <a:t>Taguchiho</a:t>
            </a:r>
            <a:r>
              <a:rPr lang="cs-CZ" dirty="0"/>
              <a:t>, představuje autorovy zkušenosti, vyjádřené matematickými prostředky. </a:t>
            </a:r>
          </a:p>
          <a:p>
            <a:r>
              <a:rPr lang="cs-CZ" dirty="0"/>
              <a:t>Umožňuje také po derivaci podle určité proměnné a jejím položením nule najít optimální hodnoty některých parametrů. Jeho jednotlivé části však mají matematické jádro: tři z pěti sčítanců vycházejí ze ztrátové funkce. </a:t>
            </a:r>
          </a:p>
          <a:p>
            <a:r>
              <a:rPr lang="cs-CZ" dirty="0"/>
              <a:t>Dále uváděné vzorce jsou již matematicky odvozené z výchozího vztahu a diskuse k jejich tvaru je samozřejmě bezpředmětná. </a:t>
            </a:r>
          </a:p>
        </p:txBody>
      </p:sp>
    </p:spTree>
    <p:extLst>
      <p:ext uri="{BB962C8B-B14F-4D97-AF65-F5344CB8AC3E}">
        <p14:creationId xmlns:p14="http://schemas.microsoft.com/office/powerpoint/2010/main" val="1756174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7"/>
            <a:ext cx="7620000" cy="1894131"/>
          </a:xfrm>
        </p:spPr>
        <p:txBody>
          <a:bodyPr>
            <a:normAutofit fontScale="90000"/>
          </a:bodyPr>
          <a:lstStyle/>
          <a:p>
            <a:r>
              <a:rPr lang="pl-PL" dirty="0"/>
              <a:t>Jak často provádět kontrolu tak, aby celkové náklady na jakost byly minimální? </a:t>
            </a:r>
            <a:endParaRPr lang="en-US" dirty="0"/>
          </a:p>
        </p:txBody>
      </p:sp>
      <p:sp>
        <p:nvSpPr>
          <p:cNvPr id="3" name="Zástupný symbol pro obsah 2"/>
          <p:cNvSpPr>
            <a:spLocks noGrp="1"/>
          </p:cNvSpPr>
          <p:nvPr>
            <p:ph idx="1"/>
          </p:nvPr>
        </p:nvSpPr>
        <p:spPr>
          <a:xfrm>
            <a:off x="398584" y="2057400"/>
            <a:ext cx="7620000" cy="4800600"/>
          </a:xfrm>
        </p:spPr>
        <p:txBody>
          <a:bodyPr/>
          <a:lstStyle/>
          <a:p>
            <a:r>
              <a:rPr lang="cs-CZ" dirty="0"/>
              <a:t>S jakou přesností kontrolovat tak, aby celkové náklady na jakost byly minimální? </a:t>
            </a:r>
          </a:p>
          <a:p>
            <a:r>
              <a:rPr lang="cs-CZ" dirty="0"/>
              <a:t>Odpovědi dávají vztahy, které obdržíme parciálním derivováním původní funkce podle </a:t>
            </a:r>
            <a:r>
              <a:rPr lang="cs-CZ" i="1" dirty="0"/>
              <a:t>n</a:t>
            </a:r>
            <a:r>
              <a:rPr lang="cs-CZ" dirty="0"/>
              <a:t>, resp. </a:t>
            </a:r>
            <a:r>
              <a:rPr lang="cs-CZ" i="1" dirty="0"/>
              <a:t>D</a:t>
            </a:r>
            <a:r>
              <a:rPr lang="cs-CZ" dirty="0"/>
              <a:t>. </a:t>
            </a:r>
          </a:p>
          <a:p>
            <a:r>
              <a:rPr lang="cs-CZ" dirty="0"/>
              <a:t>Derivujeme-li takto a příslušnou derivaci položíme rovnu nule, dostaneme optimální kontrolní interval </a:t>
            </a:r>
          </a:p>
          <a:p>
            <a:endParaRPr lang="cs-CZ" dirty="0"/>
          </a:p>
          <a:p>
            <a:r>
              <a:rPr lang="cs-CZ" dirty="0"/>
              <a:t>a optimální provozní toleranci </a:t>
            </a:r>
          </a:p>
        </p:txBody>
      </p:sp>
      <p:sp>
        <p:nvSpPr>
          <p:cNvPr id="4" name="Rectangle 2"/>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kt 4"/>
          <p:cNvGraphicFramePr>
            <a:graphicFrameLocks noChangeAspect="1"/>
          </p:cNvGraphicFramePr>
          <p:nvPr>
            <p:extLst>
              <p:ext uri="{D42A27DB-BD31-4B8C-83A1-F6EECF244321}">
                <p14:modId xmlns:p14="http://schemas.microsoft.com/office/powerpoint/2010/main" val="3956994570"/>
              </p:ext>
            </p:extLst>
          </p:nvPr>
        </p:nvGraphicFramePr>
        <p:xfrm>
          <a:off x="5546725" y="4173538"/>
          <a:ext cx="1365250" cy="850900"/>
        </p:xfrm>
        <a:graphic>
          <a:graphicData uri="http://schemas.openxmlformats.org/presentationml/2006/ole">
            <mc:AlternateContent xmlns:mc="http://schemas.openxmlformats.org/markup-compatibility/2006">
              <mc:Choice xmlns:v="urn:schemas-microsoft-com:vml" Requires="v">
                <p:oleObj spid="_x0000_s3095" name="Rovnice" r:id="rId3" imgW="1002960" imgH="469800" progId="">
                  <p:embed/>
                </p:oleObj>
              </mc:Choice>
              <mc:Fallback>
                <p:oleObj name="Rovnice" r:id="rId3" imgW="1002960" imgH="469800" progId="">
                  <p:embed/>
                  <p:pic>
                    <p:nvPicPr>
                      <p:cNvPr id="0" name="Picture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46725" y="4173538"/>
                        <a:ext cx="1365250" cy="850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4"/>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Objekt 8"/>
          <p:cNvGraphicFramePr>
            <a:graphicFrameLocks noChangeAspect="1"/>
          </p:cNvGraphicFramePr>
          <p:nvPr>
            <p:extLst>
              <p:ext uri="{D42A27DB-BD31-4B8C-83A1-F6EECF244321}">
                <p14:modId xmlns:p14="http://schemas.microsoft.com/office/powerpoint/2010/main" val="2152207841"/>
              </p:ext>
            </p:extLst>
          </p:nvPr>
        </p:nvGraphicFramePr>
        <p:xfrm>
          <a:off x="4302368" y="5627076"/>
          <a:ext cx="1863969" cy="896593"/>
        </p:xfrm>
        <a:graphic>
          <a:graphicData uri="http://schemas.openxmlformats.org/presentationml/2006/ole">
            <mc:AlternateContent xmlns:mc="http://schemas.openxmlformats.org/markup-compatibility/2006">
              <mc:Choice xmlns:v="urn:schemas-microsoft-com:vml" Requires="v">
                <p:oleObj spid="_x0000_s3096" name="Rovnice" r:id="rId5" imgW="1028254" imgH="495085" progId="">
                  <p:embed/>
                </p:oleObj>
              </mc:Choice>
              <mc:Fallback>
                <p:oleObj name="Rovnice" r:id="rId5" imgW="1028254" imgH="495085" progId="">
                  <p:embed/>
                  <p:pic>
                    <p:nvPicPr>
                      <p:cNvPr id="0" name="Picture 2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02368" y="5627076"/>
                        <a:ext cx="1863969" cy="89659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724869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Neměřitelné charakteristiky kvality = atributy</a:t>
            </a:r>
            <a:endParaRPr lang="en-US" dirty="0"/>
          </a:p>
        </p:txBody>
      </p:sp>
      <p:sp>
        <p:nvSpPr>
          <p:cNvPr id="3" name="Zástupný symbol pro obsah 2"/>
          <p:cNvSpPr>
            <a:spLocks noGrp="1"/>
          </p:cNvSpPr>
          <p:nvPr>
            <p:ph idx="1"/>
          </p:nvPr>
        </p:nvSpPr>
        <p:spPr/>
        <p:txBody>
          <a:bodyPr/>
          <a:lstStyle/>
          <a:p>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kt 4"/>
          <p:cNvGraphicFramePr>
            <a:graphicFrameLocks noChangeAspect="1"/>
          </p:cNvGraphicFramePr>
          <p:nvPr>
            <p:extLst>
              <p:ext uri="{D42A27DB-BD31-4B8C-83A1-F6EECF244321}">
                <p14:modId xmlns:p14="http://schemas.microsoft.com/office/powerpoint/2010/main" val="2204255093"/>
              </p:ext>
            </p:extLst>
          </p:nvPr>
        </p:nvGraphicFramePr>
        <p:xfrm>
          <a:off x="1137138" y="2192214"/>
          <a:ext cx="3344484" cy="785447"/>
        </p:xfrm>
        <a:graphic>
          <a:graphicData uri="http://schemas.openxmlformats.org/presentationml/2006/ole">
            <mc:AlternateContent xmlns:mc="http://schemas.openxmlformats.org/markup-compatibility/2006">
              <mc:Choice xmlns:v="urn:schemas-microsoft-com:vml" Requires="v">
                <p:oleObj spid="_x0000_s4106" name="Rovnice" r:id="rId3" imgW="1688367" imgH="393529" progId="">
                  <p:embed/>
                </p:oleObj>
              </mc:Choice>
              <mc:Fallback>
                <p:oleObj name="Rovnice" r:id="rId3" imgW="1688367" imgH="393529" progId="">
                  <p:embed/>
                  <p:pic>
                    <p:nvPicPr>
                      <p:cNvPr id="0"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7138" y="2192214"/>
                        <a:ext cx="3344484" cy="78544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680990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t>REGULAČNÍ DIAGRAMY </a:t>
            </a:r>
            <a:endParaRPr lang="en-US" dirty="0"/>
          </a:p>
        </p:txBody>
      </p:sp>
      <p:sp>
        <p:nvSpPr>
          <p:cNvPr id="3" name="Zástupný symbol pro obsah 2"/>
          <p:cNvSpPr>
            <a:spLocks noGrp="1"/>
          </p:cNvSpPr>
          <p:nvPr>
            <p:ph idx="1"/>
          </p:nvPr>
        </p:nvSpPr>
        <p:spPr/>
        <p:txBody>
          <a:bodyPr>
            <a:normAutofit lnSpcReduction="10000"/>
          </a:bodyPr>
          <a:lstStyle/>
          <a:p>
            <a:r>
              <a:rPr lang="cs-CZ" dirty="0"/>
              <a:t>Hlavním nástrojem statistické regulace výrobního procesu jsou tzv. regulační diagramy (RD) zavedené </a:t>
            </a:r>
            <a:r>
              <a:rPr lang="cs-CZ" dirty="0" err="1"/>
              <a:t>Walterem</a:t>
            </a:r>
            <a:r>
              <a:rPr lang="cs-CZ" dirty="0"/>
              <a:t> </a:t>
            </a:r>
            <a:r>
              <a:rPr lang="cs-CZ" dirty="0" err="1"/>
              <a:t>Shewhartem</a:t>
            </a:r>
            <a:r>
              <a:rPr lang="cs-CZ" dirty="0"/>
              <a:t> ve 20.letech 20.století. </a:t>
            </a:r>
          </a:p>
          <a:p>
            <a:r>
              <a:rPr lang="cs-CZ" dirty="0"/>
              <a:t>Nepřetržité monitorování sledovaného ukazatele jistého procesu a včasné varování v případě  na zhoršujícího se stavu tohoto procesu. </a:t>
            </a:r>
          </a:p>
          <a:p>
            <a:r>
              <a:rPr lang="cs-CZ" dirty="0"/>
              <a:t>Body (hodnoty sledovaného ukazatele) vynášené do diagramu by měly vykazovat jistý průběh a pokud tomu tak není (vybočí z mezí, které se konstruují pro tyto diagramy, nebo vykazují jistý vzor vývoje), potom je vysoce pravděpodobné, že proces podléhá jistému systematickému zásahu, který s původním procesem nemá nic společného. </a:t>
            </a:r>
          </a:p>
          <a:p>
            <a:r>
              <a:rPr lang="cs-CZ" dirty="0"/>
              <a:t>Základním požadavkem je (alespoň pro zde uváděné typy diagramů), že má normální rozdělení. </a:t>
            </a:r>
          </a:p>
        </p:txBody>
      </p:sp>
    </p:spTree>
    <p:extLst>
      <p:ext uri="{BB962C8B-B14F-4D97-AF65-F5344CB8AC3E}">
        <p14:creationId xmlns:p14="http://schemas.microsoft.com/office/powerpoint/2010/main" val="1708691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Princip regulačních diagramů </a:t>
            </a:r>
            <a:endParaRPr lang="en-US"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r>
                  <a:rPr lang="en-US" dirty="0"/>
                  <a:t>U </a:t>
                </a:r>
                <a:r>
                  <a:rPr lang="en-US" dirty="0" err="1"/>
                  <a:t>sledovaného</a:t>
                </a:r>
                <a:r>
                  <a:rPr lang="en-US" dirty="0"/>
                  <a:t> </a:t>
                </a:r>
                <a:r>
                  <a:rPr lang="en-US" dirty="0" err="1"/>
                  <a:t>technologického</a:t>
                </a:r>
                <a:r>
                  <a:rPr lang="en-US" dirty="0"/>
                  <a:t> </a:t>
                </a:r>
                <a:r>
                  <a:rPr lang="en-US" dirty="0" err="1"/>
                  <a:t>procesu</a:t>
                </a:r>
                <a:r>
                  <a:rPr lang="en-US" dirty="0"/>
                  <a:t> se </a:t>
                </a:r>
                <a:r>
                  <a:rPr lang="en-US" dirty="0" err="1"/>
                  <a:t>hodnotí</a:t>
                </a:r>
                <a:r>
                  <a:rPr lang="en-US" dirty="0"/>
                  <a:t>:</a:t>
                </a:r>
              </a:p>
              <a:p>
                <a:pPr lvl="1"/>
                <a:r>
                  <a:rPr lang="en-US" b="1" dirty="0"/>
                  <a:t>a. </a:t>
                </a:r>
                <a:r>
                  <a:rPr lang="en-US" dirty="0" err="1"/>
                  <a:t>schopnost</a:t>
                </a:r>
                <a:r>
                  <a:rPr lang="en-US" dirty="0"/>
                  <a:t> </a:t>
                </a:r>
                <a:r>
                  <a:rPr lang="en-US" dirty="0" err="1"/>
                  <a:t>ukazatele</a:t>
                </a:r>
                <a:r>
                  <a:rPr lang="en-US" dirty="0"/>
                  <a:t> </a:t>
                </a:r>
                <a:r>
                  <a:rPr lang="en-US" dirty="0" err="1"/>
                  <a:t>udržet</a:t>
                </a:r>
                <a:r>
                  <a:rPr lang="en-US" dirty="0"/>
                  <a:t> </a:t>
                </a:r>
                <a:r>
                  <a:rPr lang="en-US" dirty="0" err="1"/>
                  <a:t>předepsanou</a:t>
                </a:r>
                <a:r>
                  <a:rPr lang="en-US" dirty="0"/>
                  <a:t> (</a:t>
                </a:r>
                <a:r>
                  <a:rPr lang="en-US" dirty="0" err="1"/>
                  <a:t>cílovou</a:t>
                </a:r>
                <a:r>
                  <a:rPr lang="en-US" dirty="0"/>
                  <a:t>) </a:t>
                </a:r>
                <a:r>
                  <a:rPr lang="en-US" dirty="0" err="1"/>
                  <a:t>hodnotu</a:t>
                </a:r>
                <a:r>
                  <a:rPr lang="en-US" dirty="0"/>
                  <a:t>,</a:t>
                </a:r>
              </a:p>
              <a:p>
                <a:pPr lvl="1"/>
                <a:r>
                  <a:rPr lang="en-US" b="1" dirty="0"/>
                  <a:t>b. </a:t>
                </a:r>
                <a:r>
                  <a:rPr lang="en-US" dirty="0" err="1"/>
                  <a:t>míra</a:t>
                </a:r>
                <a:r>
                  <a:rPr lang="en-US" dirty="0"/>
                  <a:t> </a:t>
                </a:r>
                <a:r>
                  <a:rPr lang="en-US" dirty="0" err="1"/>
                  <a:t>kolísání</a:t>
                </a:r>
                <a:r>
                  <a:rPr lang="en-US" dirty="0"/>
                  <a:t> </a:t>
                </a:r>
                <a:r>
                  <a:rPr lang="en-US" dirty="0" err="1"/>
                  <a:t>ukazatele</a:t>
                </a:r>
                <a:r>
                  <a:rPr lang="en-US" dirty="0"/>
                  <a:t> (</a:t>
                </a:r>
                <a:r>
                  <a:rPr lang="en-US" dirty="0" err="1"/>
                  <a:t>variabilita</a:t>
                </a:r>
                <a:r>
                  <a:rPr lang="en-US" dirty="0"/>
                  <a:t>) </a:t>
                </a:r>
                <a:r>
                  <a:rPr lang="en-US" dirty="0" err="1"/>
                  <a:t>kolem</a:t>
                </a:r>
                <a:r>
                  <a:rPr lang="en-US" dirty="0"/>
                  <a:t> </a:t>
                </a:r>
                <a:r>
                  <a:rPr lang="en-US" dirty="0" err="1"/>
                  <a:t>cílové</a:t>
                </a:r>
                <a:r>
                  <a:rPr lang="en-US" dirty="0"/>
                  <a:t> </a:t>
                </a:r>
                <a:r>
                  <a:rPr lang="en-US" dirty="0" err="1"/>
                  <a:t>hodnoty</a:t>
                </a:r>
                <a:r>
                  <a:rPr lang="en-US" dirty="0"/>
                  <a:t>.</a:t>
                </a:r>
              </a:p>
              <a:p>
                <a:r>
                  <a:rPr lang="cs-CZ" dirty="0"/>
                  <a:t>V</a:t>
                </a:r>
                <a:r>
                  <a:rPr lang="en-US" dirty="0" err="1"/>
                  <a:t>ždy</a:t>
                </a:r>
                <a:r>
                  <a:rPr lang="cs-CZ" dirty="0"/>
                  <a:t> se</a:t>
                </a:r>
                <a:r>
                  <a:rPr lang="en-US" dirty="0"/>
                  <a:t> </a:t>
                </a:r>
                <a:r>
                  <a:rPr lang="en-US" dirty="0" err="1"/>
                  <a:t>konstruují</a:t>
                </a:r>
                <a:r>
                  <a:rPr lang="en-US" dirty="0"/>
                  <a:t> </a:t>
                </a:r>
                <a:r>
                  <a:rPr lang="en-US" dirty="0" err="1"/>
                  <a:t>dva</a:t>
                </a:r>
                <a:r>
                  <a:rPr lang="en-US" dirty="0"/>
                  <a:t> </a:t>
                </a:r>
                <a:r>
                  <a:rPr lang="en-US" dirty="0" err="1"/>
                  <a:t>regulační</a:t>
                </a:r>
                <a:r>
                  <a:rPr lang="en-US" dirty="0"/>
                  <a:t> </a:t>
                </a:r>
                <a:r>
                  <a:rPr lang="en-US" dirty="0" err="1"/>
                  <a:t>diagramy</a:t>
                </a:r>
                <a:r>
                  <a:rPr lang="en-US" dirty="0"/>
                  <a:t>, </a:t>
                </a:r>
                <a:r>
                  <a:rPr lang="en-US" dirty="0" err="1"/>
                  <a:t>každý</a:t>
                </a:r>
                <a:r>
                  <a:rPr lang="en-US" dirty="0"/>
                  <a:t> pro </a:t>
                </a:r>
                <a:r>
                  <a:rPr lang="en-US" dirty="0" err="1"/>
                  <a:t>jeden</a:t>
                </a:r>
                <a:r>
                  <a:rPr lang="en-US" dirty="0"/>
                  <a:t> z </a:t>
                </a:r>
                <a:r>
                  <a:rPr lang="en-US" dirty="0" err="1"/>
                  <a:t>uvedených</a:t>
                </a:r>
                <a:r>
                  <a:rPr lang="en-US" dirty="0"/>
                  <a:t> </a:t>
                </a:r>
                <a:r>
                  <a:rPr lang="en-US" dirty="0" err="1"/>
                  <a:t>atributů</a:t>
                </a:r>
                <a:r>
                  <a:rPr lang="en-US" dirty="0"/>
                  <a:t>.</a:t>
                </a:r>
              </a:p>
              <a:p>
                <a:r>
                  <a:rPr lang="en-US" dirty="0" err="1"/>
                  <a:t>Nejběžnější</a:t>
                </a:r>
                <a:r>
                  <a:rPr lang="en-US" dirty="0"/>
                  <a:t> </a:t>
                </a:r>
                <a:r>
                  <a:rPr lang="en-US" dirty="0" err="1"/>
                  <a:t>jsou</a:t>
                </a:r>
                <a:r>
                  <a:rPr lang="en-US" dirty="0"/>
                  <a:t> </a:t>
                </a:r>
                <a:r>
                  <a:rPr lang="cs-CZ" dirty="0"/>
                  <a:t>regulační diagramy</a:t>
                </a:r>
              </a:p>
              <a:p>
                <a:pPr lvl="1"/>
                <a:r>
                  <a:rPr lang="en-US" dirty="0"/>
                  <a:t>pro </a:t>
                </a:r>
                <a:r>
                  <a:rPr lang="en-US" dirty="0" err="1"/>
                  <a:t>dvojice</a:t>
                </a:r>
                <a:r>
                  <a:rPr lang="en-US" dirty="0"/>
                  <a:t> (</a:t>
                </a:r>
                <a:r>
                  <a:rPr lang="en-US" dirty="0" err="1"/>
                  <a:t>průměr</a:t>
                </a:r>
                <a:r>
                  <a:rPr lang="en-US" dirty="0"/>
                  <a:t> </a:t>
                </a:r>
                <a:r>
                  <a:rPr lang="en-US" i="1" dirty="0"/>
                  <a:t>x </a:t>
                </a:r>
                <a:r>
                  <a:rPr lang="en-US" dirty="0"/>
                  <a:t>, </a:t>
                </a:r>
                <a:r>
                  <a:rPr lang="en-US" dirty="0" err="1"/>
                  <a:t>rozpětí</a:t>
                </a:r>
                <a:r>
                  <a:rPr lang="en-US" dirty="0"/>
                  <a:t> </a:t>
                </a:r>
                <a:r>
                  <a:rPr lang="en-US" i="1" dirty="0"/>
                  <a:t>R</a:t>
                </a:r>
                <a:r>
                  <a:rPr lang="en-US" dirty="0"/>
                  <a:t>), </a:t>
                </a:r>
                <a:r>
                  <a:rPr lang="en-US" dirty="0" err="1"/>
                  <a:t>označovaný</a:t>
                </a:r>
                <a:r>
                  <a:rPr lang="en-US" dirty="0"/>
                  <a:t> </a:t>
                </a:r>
                <a:r>
                  <a:rPr lang="en-US" dirty="0" err="1"/>
                  <a:t>dále</a:t>
                </a:r>
                <a:r>
                  <a:rPr lang="en-US" dirty="0"/>
                  <a:t> RD</a:t>
                </a:r>
                <a:r>
                  <a:rPr lang="cs-CZ" dirty="0"/>
                  <a:t>(</a:t>
                </a:r>
                <a14:m>
                  <m:oMath xmlns:m="http://schemas.openxmlformats.org/officeDocument/2006/math">
                    <m:acc>
                      <m:accPr>
                        <m:chr m:val="̅"/>
                        <m:ctrlPr>
                          <a:rPr lang="cs-CZ" i="1" smtClean="0">
                            <a:latin typeface="Cambria Math" panose="02040503050406030204" pitchFamily="18" charset="0"/>
                          </a:rPr>
                        </m:ctrlPr>
                      </m:accPr>
                      <m:e>
                        <m:r>
                          <a:rPr lang="cs-CZ" b="0" i="1" smtClean="0">
                            <a:latin typeface="Cambria Math"/>
                          </a:rPr>
                          <m:t>𝑥</m:t>
                        </m:r>
                      </m:e>
                    </m:acc>
                    <m:r>
                      <a:rPr lang="cs-CZ" b="0" i="1" smtClean="0">
                        <a:latin typeface="Cambria Math"/>
                      </a:rPr>
                      <m:t>,</m:t>
                    </m:r>
                    <m:r>
                      <a:rPr lang="cs-CZ" b="0" i="1" smtClean="0">
                        <a:latin typeface="Cambria Math"/>
                      </a:rPr>
                      <m:t>𝑅</m:t>
                    </m:r>
                    <m:r>
                      <a:rPr lang="cs-CZ" b="0" i="1" smtClean="0">
                        <a:latin typeface="Cambria Math"/>
                      </a:rPr>
                      <m:t>)</m:t>
                    </m:r>
                  </m:oMath>
                </a14:m>
                <a:r>
                  <a:rPr lang="en-US" dirty="0"/>
                  <a:t> a</a:t>
                </a:r>
                <a:r>
                  <a:rPr lang="cs-CZ" dirty="0"/>
                  <a:t> </a:t>
                </a:r>
              </a:p>
              <a:p>
                <a:pPr lvl="1"/>
                <a:r>
                  <a:rPr lang="cs-CZ" dirty="0"/>
                  <a:t>pro dvojice </a:t>
                </a:r>
                <a:r>
                  <a:rPr lang="en-US" dirty="0"/>
                  <a:t>(</a:t>
                </a:r>
                <a:r>
                  <a:rPr lang="en-US" dirty="0" err="1"/>
                  <a:t>průměr</a:t>
                </a:r>
                <a:r>
                  <a:rPr lang="en-US" dirty="0"/>
                  <a:t> </a:t>
                </a:r>
                <a:r>
                  <a:rPr lang="en-US" i="1" dirty="0"/>
                  <a:t>x </a:t>
                </a:r>
                <a:r>
                  <a:rPr lang="en-US" dirty="0"/>
                  <a:t>, </a:t>
                </a:r>
                <a:r>
                  <a:rPr lang="en-US" dirty="0" err="1"/>
                  <a:t>směrodatná</a:t>
                </a:r>
                <a:r>
                  <a:rPr lang="en-US" dirty="0"/>
                  <a:t> </a:t>
                </a:r>
                <a:r>
                  <a:rPr lang="en-US" dirty="0" err="1"/>
                  <a:t>odchylka</a:t>
                </a:r>
                <a:r>
                  <a:rPr lang="en-US" dirty="0"/>
                  <a:t> </a:t>
                </a:r>
                <a:r>
                  <a:rPr lang="en-US" i="1" dirty="0"/>
                  <a:t>s</a:t>
                </a:r>
                <a:r>
                  <a:rPr lang="en-US" dirty="0"/>
                  <a:t>), </a:t>
                </a:r>
                <a:r>
                  <a:rPr lang="en-US" dirty="0" err="1"/>
                  <a:t>tj</a:t>
                </a:r>
                <a:r>
                  <a:rPr lang="en-US" dirty="0"/>
                  <a:t>. </a:t>
                </a:r>
                <a:r>
                  <a:rPr lang="en-US" dirty="0" err="1"/>
                  <a:t>RD</a:t>
                </a:r>
                <a:r>
                  <a:rPr lang="en-US" dirty="0"/>
                  <a:t> RD</a:t>
                </a:r>
                <a:r>
                  <a:rPr lang="cs-CZ" dirty="0"/>
                  <a:t>(</a:t>
                </a:r>
                <a14:m>
                  <m:oMath xmlns:m="http://schemas.openxmlformats.org/officeDocument/2006/math">
                    <m:acc>
                      <m:accPr>
                        <m:chr m:val="̅"/>
                        <m:ctrlPr>
                          <a:rPr lang="cs-CZ" i="1">
                            <a:latin typeface="Cambria Math" panose="02040503050406030204" pitchFamily="18" charset="0"/>
                          </a:rPr>
                        </m:ctrlPr>
                      </m:accPr>
                      <m:e>
                        <m:r>
                          <a:rPr lang="cs-CZ" i="1">
                            <a:latin typeface="Cambria Math"/>
                          </a:rPr>
                          <m:t>𝑥</m:t>
                        </m:r>
                      </m:e>
                    </m:acc>
                    <m:r>
                      <a:rPr lang="cs-CZ" i="1">
                        <a:latin typeface="Cambria Math"/>
                      </a:rPr>
                      <m:t>,</m:t>
                    </m:r>
                    <m:r>
                      <a:rPr lang="cs-CZ" b="0" i="1" smtClean="0">
                        <a:latin typeface="Cambria Math"/>
                      </a:rPr>
                      <m:t>𝑠</m:t>
                    </m:r>
                    <m:r>
                      <a:rPr lang="cs-CZ" i="1">
                        <a:latin typeface="Cambria Math"/>
                      </a:rPr>
                      <m:t>)</m:t>
                    </m:r>
                  </m:oMath>
                </a14:m>
                <a:r>
                  <a:rPr lang="en-US" dirty="0"/>
                  <a:t>. </a:t>
                </a: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cstate="print"/>
                <a:stretch>
                  <a:fillRect t="-762"/>
                </a:stretch>
              </a:blipFill>
            </p:spPr>
            <p:txBody>
              <a:bodyPr/>
              <a:lstStyle/>
              <a:p>
                <a:r>
                  <a:rPr lang="en-US">
                    <a:noFill/>
                  </a:rPr>
                  <a:t> </a:t>
                </a:r>
              </a:p>
            </p:txBody>
          </p:sp>
        </mc:Fallback>
      </mc:AlternateContent>
    </p:spTree>
    <p:extLst>
      <p:ext uri="{BB962C8B-B14F-4D97-AF65-F5344CB8AC3E}">
        <p14:creationId xmlns:p14="http://schemas.microsoft.com/office/powerpoint/2010/main" val="21660359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Nadpis 1"/>
              <p:cNvSpPr>
                <a:spLocks noGrp="1"/>
              </p:cNvSpPr>
              <p:nvPr>
                <p:ph type="title"/>
              </p:nvPr>
            </p:nvSpPr>
            <p:spPr/>
            <p:txBody>
              <a:bodyPr/>
              <a:lstStyle/>
              <a:p>
                <a:r>
                  <a:rPr lang="cs-CZ" dirty="0"/>
                  <a:t>Postup </a:t>
                </a:r>
                <a:r>
                  <a:rPr lang="en-US" dirty="0" err="1"/>
                  <a:t>konstrukc</a:t>
                </a:r>
                <a:r>
                  <a:rPr lang="cs-CZ" dirty="0"/>
                  <a:t>e</a:t>
                </a:r>
                <a:r>
                  <a:rPr lang="en-US" dirty="0"/>
                  <a:t> RD</a:t>
                </a:r>
                <a:r>
                  <a:rPr lang="cs-CZ" dirty="0"/>
                  <a:t>(</a:t>
                </a:r>
                <a14:m>
                  <m:oMath xmlns:m="http://schemas.openxmlformats.org/officeDocument/2006/math">
                    <m:acc>
                      <m:accPr>
                        <m:chr m:val="̅"/>
                        <m:ctrlPr>
                          <a:rPr lang="cs-CZ" i="1">
                            <a:latin typeface="Cambria Math" panose="02040503050406030204" pitchFamily="18" charset="0"/>
                          </a:rPr>
                        </m:ctrlPr>
                      </m:accPr>
                      <m:e>
                        <m:r>
                          <a:rPr lang="cs-CZ" i="1">
                            <a:latin typeface="Cambria Math"/>
                          </a:rPr>
                          <m:t>𝑥</m:t>
                        </m:r>
                      </m:e>
                    </m:acc>
                    <m:r>
                      <a:rPr lang="cs-CZ" i="1">
                        <a:latin typeface="Cambria Math"/>
                      </a:rPr>
                      <m:t>,</m:t>
                    </m:r>
                    <m:r>
                      <a:rPr lang="cs-CZ" i="1">
                        <a:latin typeface="Cambria Math"/>
                      </a:rPr>
                      <m:t>𝑅</m:t>
                    </m:r>
                    <m:r>
                      <a:rPr lang="cs-CZ" i="1">
                        <a:latin typeface="Cambria Math"/>
                      </a:rPr>
                      <m:t>)</m:t>
                    </m:r>
                  </m:oMath>
                </a14:m>
                <a:r>
                  <a:rPr lang="en-US" dirty="0"/>
                  <a:t> :</a:t>
                </a:r>
              </a:p>
            </p:txBody>
          </p:sp>
        </mc:Choice>
        <mc:Fallback xmlns="">
          <p:sp>
            <p:nvSpPr>
              <p:cNvPr id="2" name="Nadpis 1"/>
              <p:cNvSpPr>
                <a:spLocks noGrp="1" noRot="1" noChangeAspect="1" noMove="1" noResize="1" noEditPoints="1" noAdjustHandles="1" noChangeArrowheads="1" noChangeShapeType="1" noTextEdit="1"/>
              </p:cNvSpPr>
              <p:nvPr>
                <p:ph type="title"/>
              </p:nvPr>
            </p:nvSpPr>
            <p:spPr>
              <a:blipFill rotWithShape="1">
                <a:blip r:embed="rId2" cstate="print"/>
                <a:stretch>
                  <a:fillRect l="-3360" b="-1117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normAutofit/>
              </a:bodyPr>
              <a:lstStyle/>
              <a:p>
                <a:pPr marL="571500" indent="-457200">
                  <a:buFont typeface="+mj-lt"/>
                  <a:buAutoNum type="arabicPeriod"/>
                </a:pPr>
                <a:r>
                  <a:rPr lang="en-US" dirty="0"/>
                  <a:t>Shromažďují se data (</a:t>
                </a:r>
                <a:r>
                  <a:rPr lang="en-US" dirty="0" err="1"/>
                  <a:t>vzorky</a:t>
                </a:r>
                <a:r>
                  <a:rPr lang="en-US" dirty="0"/>
                  <a:t>) v </a:t>
                </a:r>
                <a:r>
                  <a:rPr lang="en-US" dirty="0" err="1"/>
                  <a:t>časech</a:t>
                </a:r>
                <a:r>
                  <a:rPr lang="en-US" dirty="0"/>
                  <a:t> </a:t>
                </a:r>
                <a:r>
                  <a:rPr lang="en-US" i="1" dirty="0"/>
                  <a:t>t </a:t>
                </a:r>
                <a:r>
                  <a:rPr lang="en-US" dirty="0"/>
                  <a:t>= 1,2, …, </a:t>
                </a:r>
                <a:r>
                  <a:rPr lang="en-US" i="1" dirty="0"/>
                  <a:t>m</a:t>
                </a:r>
                <a:r>
                  <a:rPr lang="en-US" dirty="0"/>
                  <a:t>.</a:t>
                </a:r>
                <a:endParaRPr lang="cs-CZ" dirty="0"/>
              </a:p>
              <a:p>
                <a:pPr marL="571500" indent="-457200">
                  <a:buFont typeface="+mj-lt"/>
                  <a:buAutoNum type="arabicPeriod"/>
                </a:pPr>
                <a:r>
                  <a:rPr lang="en-US" dirty="0"/>
                  <a:t>Z </a:t>
                </a:r>
                <a:r>
                  <a:rPr lang="en-US" dirty="0" err="1"/>
                  <a:t>každého</a:t>
                </a:r>
                <a:r>
                  <a:rPr lang="en-US" dirty="0"/>
                  <a:t> </a:t>
                </a:r>
                <a:r>
                  <a:rPr lang="en-US" dirty="0" err="1"/>
                  <a:t>vzorku</a:t>
                </a:r>
                <a:r>
                  <a:rPr lang="en-US" dirty="0"/>
                  <a:t> se </a:t>
                </a:r>
                <a:r>
                  <a:rPr lang="en-US" dirty="0" err="1"/>
                  <a:t>vypočítají</a:t>
                </a:r>
                <a:r>
                  <a:rPr lang="en-US" dirty="0"/>
                  <a:t> </a:t>
                </a:r>
                <a:r>
                  <a:rPr lang="en-US" dirty="0" err="1"/>
                  <a:t>potřebné</a:t>
                </a:r>
                <a:r>
                  <a:rPr lang="en-US" dirty="0"/>
                  <a:t> </a:t>
                </a:r>
                <a:r>
                  <a:rPr lang="en-US" dirty="0" err="1"/>
                  <a:t>charakteristiky</a:t>
                </a:r>
                <a:r>
                  <a:rPr lang="en-US" dirty="0"/>
                  <a:t>, </a:t>
                </a:r>
                <a:r>
                  <a:rPr lang="en-US" dirty="0" err="1"/>
                  <a:t>např</a:t>
                </a:r>
                <a:r>
                  <a:rPr lang="en-US" dirty="0"/>
                  <a:t>. u RD</a:t>
                </a:r>
                <a:r>
                  <a:rPr lang="cs-CZ" dirty="0"/>
                  <a:t>(</a:t>
                </a:r>
                <a14:m>
                  <m:oMath xmlns:m="http://schemas.openxmlformats.org/officeDocument/2006/math">
                    <m:acc>
                      <m:accPr>
                        <m:chr m:val="̅"/>
                        <m:ctrlPr>
                          <a:rPr lang="cs-CZ" i="1" smtClean="0">
                            <a:latin typeface="Cambria Math" panose="02040503050406030204" pitchFamily="18" charset="0"/>
                          </a:rPr>
                        </m:ctrlPr>
                      </m:accPr>
                      <m:e>
                        <m:r>
                          <a:rPr lang="cs-CZ" i="1">
                            <a:latin typeface="Cambria Math"/>
                          </a:rPr>
                          <m:t>𝑥</m:t>
                        </m:r>
                      </m:e>
                    </m:acc>
                    <m:r>
                      <a:rPr lang="cs-CZ" i="1">
                        <a:latin typeface="Cambria Math"/>
                      </a:rPr>
                      <m:t>,</m:t>
                    </m:r>
                    <m:r>
                      <a:rPr lang="cs-CZ" i="1">
                        <a:latin typeface="Cambria Math"/>
                      </a:rPr>
                      <m:t>𝑅</m:t>
                    </m:r>
                    <m:r>
                      <a:rPr lang="cs-CZ" i="1">
                        <a:latin typeface="Cambria Math"/>
                      </a:rPr>
                      <m:t>) </m:t>
                    </m:r>
                  </m:oMath>
                </a14:m>
                <a:r>
                  <a:rPr lang="en-US" dirty="0"/>
                  <a:t>to </a:t>
                </a:r>
                <a:r>
                  <a:rPr lang="en-US" dirty="0" err="1"/>
                  <a:t>bude</a:t>
                </a:r>
                <a:r>
                  <a:rPr lang="cs-CZ" dirty="0"/>
                  <a:t> </a:t>
                </a:r>
                <a:r>
                  <a:rPr lang="en-US" dirty="0" err="1"/>
                  <a:t>průměr</a:t>
                </a:r>
                <a:r>
                  <a:rPr lang="cs-CZ" dirty="0"/>
                  <a:t> </a:t>
                </a:r>
                <a14:m>
                  <m:oMath xmlns:m="http://schemas.openxmlformats.org/officeDocument/2006/math">
                    <m:acc>
                      <m:accPr>
                        <m:chr m:val="̅"/>
                        <m:ctrlPr>
                          <a:rPr lang="cs-CZ" i="1">
                            <a:latin typeface="Cambria Math" panose="02040503050406030204" pitchFamily="18" charset="0"/>
                          </a:rPr>
                        </m:ctrlPr>
                      </m:accPr>
                      <m:e>
                        <m:r>
                          <a:rPr lang="cs-CZ" i="1">
                            <a:latin typeface="Cambria Math"/>
                          </a:rPr>
                          <m:t>𝑥</m:t>
                        </m:r>
                      </m:e>
                    </m:acc>
                  </m:oMath>
                </a14:m>
                <a:r>
                  <a:rPr lang="cs-CZ" dirty="0"/>
                  <a:t> </a:t>
                </a:r>
                <a:r>
                  <a:rPr lang="en-US" dirty="0"/>
                  <a:t>a </a:t>
                </a:r>
                <a:r>
                  <a:rPr lang="en-US" dirty="0" err="1"/>
                  <a:t>rozpětí</a:t>
                </a:r>
                <a:r>
                  <a:rPr lang="en-US" dirty="0"/>
                  <a:t> </a:t>
                </a:r>
                <a:r>
                  <a:rPr lang="cs-CZ" dirty="0"/>
                  <a:t>R=x</a:t>
                </a:r>
                <a:r>
                  <a:rPr lang="en-US" baseline="-25000" dirty="0"/>
                  <a:t>max</a:t>
                </a:r>
                <a:r>
                  <a:rPr lang="en-US" dirty="0"/>
                  <a:t> </a:t>
                </a:r>
                <a:r>
                  <a:rPr lang="cs-CZ" dirty="0"/>
                  <a:t>-x</a:t>
                </a:r>
                <a:r>
                  <a:rPr lang="en-US" baseline="-25000" dirty="0"/>
                  <a:t>min</a:t>
                </a:r>
                <a:r>
                  <a:rPr lang="en-US" dirty="0"/>
                  <a:t> pro </a:t>
                </a:r>
                <a:r>
                  <a:rPr lang="en-US" dirty="0" err="1"/>
                  <a:t>každou</a:t>
                </a:r>
                <a:r>
                  <a:rPr lang="en-US" dirty="0"/>
                  <a:t> </a:t>
                </a:r>
                <a:r>
                  <a:rPr lang="en-US" dirty="0" err="1"/>
                  <a:t>časovou</a:t>
                </a:r>
                <a:r>
                  <a:rPr lang="en-US" dirty="0"/>
                  <a:t> </a:t>
                </a:r>
                <a:r>
                  <a:rPr lang="en-US" dirty="0" err="1"/>
                  <a:t>jednotku</a:t>
                </a:r>
                <a:r>
                  <a:rPr lang="en-US" dirty="0"/>
                  <a:t> </a:t>
                </a:r>
                <a:r>
                  <a:rPr lang="en-US" i="1" dirty="0"/>
                  <a:t>t</a:t>
                </a:r>
                <a:r>
                  <a:rPr lang="en-US" dirty="0"/>
                  <a:t>.</a:t>
                </a:r>
                <a:endParaRPr lang="cs-CZ" dirty="0"/>
              </a:p>
              <a:p>
                <a:pPr marL="571500" indent="-457200">
                  <a:buFont typeface="+mj-lt"/>
                  <a:buAutoNum type="arabicPeriod"/>
                </a:pPr>
                <a:r>
                  <a:rPr lang="en-US" dirty="0" err="1"/>
                  <a:t>Vypočítají</a:t>
                </a:r>
                <a:r>
                  <a:rPr lang="en-US" dirty="0"/>
                  <a:t> se a v </a:t>
                </a:r>
                <a:r>
                  <a:rPr lang="en-US" dirty="0" err="1"/>
                  <a:t>grafu</a:t>
                </a:r>
                <a:r>
                  <a:rPr lang="en-US" dirty="0"/>
                  <a:t> </a:t>
                </a:r>
                <a:r>
                  <a:rPr lang="en-US" dirty="0" err="1"/>
                  <a:t>znázorní</a:t>
                </a:r>
                <a:r>
                  <a:rPr lang="en-US" dirty="0"/>
                  <a:t> </a:t>
                </a:r>
                <a:r>
                  <a:rPr lang="en-US" dirty="0" err="1"/>
                  <a:t>tři</a:t>
                </a:r>
                <a:r>
                  <a:rPr lang="en-US" dirty="0"/>
                  <a:t> </a:t>
                </a:r>
                <a:r>
                  <a:rPr lang="en-US" dirty="0" err="1"/>
                  <a:t>údaje</a:t>
                </a:r>
                <a:r>
                  <a:rPr lang="en-US" dirty="0"/>
                  <a:t>: </a:t>
                </a:r>
                <a:r>
                  <a:rPr lang="en-US" dirty="0" err="1"/>
                  <a:t>hodnota</a:t>
                </a:r>
                <a:r>
                  <a:rPr lang="en-US" dirty="0"/>
                  <a:t>, </a:t>
                </a:r>
                <a:r>
                  <a:rPr lang="en-US" dirty="0" err="1"/>
                  <a:t>která</a:t>
                </a:r>
                <a:r>
                  <a:rPr lang="en-US" dirty="0"/>
                  <a:t> je </a:t>
                </a:r>
                <a:r>
                  <a:rPr lang="en-US" dirty="0" err="1"/>
                  <a:t>považována</a:t>
                </a:r>
                <a:r>
                  <a:rPr lang="en-US" dirty="0"/>
                  <a:t> </a:t>
                </a:r>
                <a:r>
                  <a:rPr lang="en-US" dirty="0" err="1"/>
                  <a:t>za</a:t>
                </a:r>
                <a:r>
                  <a:rPr lang="en-US" dirty="0"/>
                  <a:t> </a:t>
                </a:r>
                <a:r>
                  <a:rPr lang="en-US" dirty="0" err="1"/>
                  <a:t>optimální</a:t>
                </a:r>
                <a:r>
                  <a:rPr lang="cs-CZ" dirty="0"/>
                  <a:t> </a:t>
                </a:r>
                <a:r>
                  <a:rPr lang="en-US" dirty="0"/>
                  <a:t>pro </a:t>
                </a:r>
                <a:r>
                  <a:rPr lang="en-US" dirty="0" err="1"/>
                  <a:t>daný</a:t>
                </a:r>
                <a:r>
                  <a:rPr lang="en-US" dirty="0"/>
                  <a:t> </a:t>
                </a:r>
                <a:r>
                  <a:rPr lang="en-US" dirty="0" err="1"/>
                  <a:t>ukazatel</a:t>
                </a:r>
                <a:r>
                  <a:rPr lang="en-US" dirty="0"/>
                  <a:t> a </a:t>
                </a:r>
                <a:r>
                  <a:rPr lang="en-US" dirty="0" err="1"/>
                  <a:t>také</a:t>
                </a:r>
                <a:r>
                  <a:rPr lang="en-US" dirty="0"/>
                  <a:t> meze, </a:t>
                </a:r>
                <a:r>
                  <a:rPr lang="en-US" dirty="0" err="1"/>
                  <a:t>které</a:t>
                </a:r>
                <a:r>
                  <a:rPr lang="en-US" dirty="0"/>
                  <a:t> by </a:t>
                </a:r>
                <a:r>
                  <a:rPr lang="en-US" dirty="0" err="1"/>
                  <a:t>ukazatel</a:t>
                </a:r>
                <a:r>
                  <a:rPr lang="en-US" dirty="0"/>
                  <a:t> </a:t>
                </a:r>
                <a:r>
                  <a:rPr lang="en-US" dirty="0" err="1"/>
                  <a:t>neměl</a:t>
                </a:r>
                <a:r>
                  <a:rPr lang="en-US" dirty="0"/>
                  <a:t> </a:t>
                </a:r>
                <a:r>
                  <a:rPr lang="en-US" dirty="0" err="1"/>
                  <a:t>překročit</a:t>
                </a:r>
                <a:r>
                  <a:rPr lang="en-US" dirty="0"/>
                  <a:t>.</a:t>
                </a:r>
                <a:endParaRPr lang="cs-CZ" dirty="0"/>
              </a:p>
              <a:p>
                <a:pPr marL="571500" indent="-457200">
                  <a:buFont typeface="+mj-lt"/>
                  <a:buAutoNum type="arabicPeriod"/>
                </a:pPr>
                <a:r>
                  <a:rPr lang="en-US" dirty="0"/>
                  <a:t>V </a:t>
                </a:r>
                <a:r>
                  <a:rPr lang="en-US" dirty="0" err="1"/>
                  <a:t>grafu</a:t>
                </a:r>
                <a:r>
                  <a:rPr lang="en-US" dirty="0"/>
                  <a:t> se </a:t>
                </a:r>
                <a:r>
                  <a:rPr lang="en-US" dirty="0" err="1"/>
                  <a:t>znázorňují</a:t>
                </a:r>
                <a:r>
                  <a:rPr lang="en-US" dirty="0"/>
                  <a:t> </a:t>
                </a:r>
                <a:r>
                  <a:rPr lang="en-US" dirty="0" err="1"/>
                  <a:t>průměry</a:t>
                </a:r>
                <a:r>
                  <a:rPr lang="en-US" dirty="0"/>
                  <a:t> </a:t>
                </a:r>
                <a:r>
                  <a:rPr lang="en-US" dirty="0" err="1"/>
                  <a:t>ukazatele</a:t>
                </a:r>
                <a:r>
                  <a:rPr lang="en-US" dirty="0"/>
                  <a:t> (</a:t>
                </a:r>
                <a:r>
                  <a:rPr lang="en-US" dirty="0" err="1"/>
                  <a:t>svislá</a:t>
                </a:r>
                <a:r>
                  <a:rPr lang="en-US" dirty="0"/>
                  <a:t> </a:t>
                </a:r>
                <a:r>
                  <a:rPr lang="en-US" dirty="0" err="1"/>
                  <a:t>osa</a:t>
                </a:r>
                <a:r>
                  <a:rPr lang="en-US" dirty="0"/>
                  <a:t>) </a:t>
                </a:r>
                <a:r>
                  <a:rPr lang="en-US" dirty="0" err="1"/>
                  <a:t>odpovídající</a:t>
                </a:r>
                <a:r>
                  <a:rPr lang="en-US" dirty="0"/>
                  <a:t> </a:t>
                </a:r>
                <a:r>
                  <a:rPr lang="en-US" dirty="0" err="1"/>
                  <a:t>jednotlivým</a:t>
                </a:r>
                <a:r>
                  <a:rPr lang="cs-CZ" dirty="0"/>
                  <a:t> </a:t>
                </a:r>
                <a:r>
                  <a:rPr lang="en-US" dirty="0" err="1"/>
                  <a:t>časům</a:t>
                </a:r>
                <a:r>
                  <a:rPr lang="en-US" dirty="0"/>
                  <a:t> (</a:t>
                </a:r>
                <a:r>
                  <a:rPr lang="en-US" dirty="0" err="1"/>
                  <a:t>vodorovná</a:t>
                </a:r>
                <a:r>
                  <a:rPr lang="en-US" dirty="0"/>
                  <a:t> </a:t>
                </a:r>
                <a:r>
                  <a:rPr lang="en-US" dirty="0" err="1"/>
                  <a:t>osa</a:t>
                </a:r>
                <a:r>
                  <a:rPr lang="en-US" dirty="0"/>
                  <a:t>). </a:t>
                </a:r>
                <a:r>
                  <a:rPr lang="en-US" dirty="0" err="1"/>
                  <a:t>Tím</a:t>
                </a:r>
                <a:r>
                  <a:rPr lang="en-US" dirty="0"/>
                  <a:t> je </a:t>
                </a:r>
                <a:r>
                  <a:rPr lang="en-US" dirty="0" err="1"/>
                  <a:t>sestrojen</a:t>
                </a:r>
                <a:r>
                  <a:rPr lang="en-US" dirty="0"/>
                  <a:t> </a:t>
                </a:r>
                <a:r>
                  <a:rPr lang="en-US" dirty="0" err="1"/>
                  <a:t>RD</a:t>
                </a:r>
                <a14:m>
                  <m:oMath xmlns:m="http://schemas.openxmlformats.org/officeDocument/2006/math">
                    <m:r>
                      <a:rPr lang="cs-CZ" b="0" i="0" smtClean="0">
                        <a:latin typeface="Cambria Math"/>
                      </a:rPr>
                      <m:t>(</m:t>
                    </m:r>
                    <m:acc>
                      <m:accPr>
                        <m:chr m:val="̅"/>
                        <m:ctrlPr>
                          <a:rPr lang="cs-CZ" i="1">
                            <a:latin typeface="Cambria Math" panose="02040503050406030204" pitchFamily="18" charset="0"/>
                          </a:rPr>
                        </m:ctrlPr>
                      </m:accPr>
                      <m:e>
                        <m:r>
                          <a:rPr lang="cs-CZ" i="1">
                            <a:latin typeface="Cambria Math"/>
                          </a:rPr>
                          <m:t>𝑥</m:t>
                        </m:r>
                      </m:e>
                    </m:acc>
                    <m:r>
                      <a:rPr lang="cs-CZ" b="0" i="1" smtClean="0">
                        <a:latin typeface="Cambria Math"/>
                      </a:rPr>
                      <m:t>)</m:t>
                    </m:r>
                  </m:oMath>
                </a14:m>
                <a:r>
                  <a:rPr lang="en-US" dirty="0"/>
                  <a:t>. </a:t>
                </a:r>
                <a:endParaRPr lang="cs-CZ" dirty="0"/>
              </a:p>
              <a:p>
                <a:pPr marL="571500" indent="-457200">
                  <a:buFont typeface="+mj-lt"/>
                  <a:buAutoNum type="arabicPeriod"/>
                </a:pPr>
                <a:r>
                  <a:rPr lang="en-US" dirty="0" err="1"/>
                  <a:t>Podobně</a:t>
                </a:r>
                <a:r>
                  <a:rPr lang="en-US" dirty="0"/>
                  <a:t> se </a:t>
                </a:r>
                <a:r>
                  <a:rPr lang="en-US" dirty="0" err="1"/>
                  <a:t>sestrojí</a:t>
                </a:r>
                <a:r>
                  <a:rPr lang="en-US" dirty="0"/>
                  <a:t> RD(</a:t>
                </a:r>
                <a:r>
                  <a:rPr lang="en-US" i="1" dirty="0"/>
                  <a:t>R</a:t>
                </a:r>
                <a:r>
                  <a:rPr lang="en-US" dirty="0"/>
                  <a:t>), do</a:t>
                </a:r>
                <a:r>
                  <a:rPr lang="cs-CZ" dirty="0"/>
                  <a:t> </a:t>
                </a:r>
                <a:r>
                  <a:rPr lang="en-US" dirty="0" err="1"/>
                  <a:t>kterého</a:t>
                </a:r>
                <a:r>
                  <a:rPr lang="en-US" dirty="0"/>
                  <a:t> se </a:t>
                </a:r>
                <a:r>
                  <a:rPr lang="en-US" dirty="0" err="1"/>
                  <a:t>na</a:t>
                </a:r>
                <a:r>
                  <a:rPr lang="en-US" dirty="0"/>
                  <a:t> </a:t>
                </a:r>
                <a:r>
                  <a:rPr lang="en-US" dirty="0" err="1"/>
                  <a:t>svislou</a:t>
                </a:r>
                <a:r>
                  <a:rPr lang="en-US" dirty="0"/>
                  <a:t> </a:t>
                </a:r>
                <a:r>
                  <a:rPr lang="en-US" dirty="0" err="1"/>
                  <a:t>osu</a:t>
                </a:r>
                <a:r>
                  <a:rPr lang="en-US" dirty="0"/>
                  <a:t> </a:t>
                </a:r>
                <a:r>
                  <a:rPr lang="en-US" dirty="0" err="1"/>
                  <a:t>vynášejí</a:t>
                </a:r>
                <a:r>
                  <a:rPr lang="en-US" dirty="0"/>
                  <a:t> pro </a:t>
                </a:r>
                <a:r>
                  <a:rPr lang="en-US" dirty="0" err="1"/>
                  <a:t>každý</a:t>
                </a:r>
                <a:r>
                  <a:rPr lang="en-US" dirty="0"/>
                  <a:t> </a:t>
                </a:r>
                <a:r>
                  <a:rPr lang="en-US" dirty="0" err="1"/>
                  <a:t>časový</a:t>
                </a:r>
                <a:r>
                  <a:rPr lang="en-US" dirty="0"/>
                  <a:t> </a:t>
                </a:r>
                <a:r>
                  <a:rPr lang="en-US" dirty="0" err="1"/>
                  <a:t>okamžik</a:t>
                </a:r>
                <a:r>
                  <a:rPr lang="en-US" dirty="0"/>
                  <a:t> </a:t>
                </a:r>
                <a:r>
                  <a:rPr lang="en-US" dirty="0" err="1"/>
                  <a:t>dílčí</a:t>
                </a:r>
                <a:r>
                  <a:rPr lang="en-US" dirty="0"/>
                  <a:t> </a:t>
                </a:r>
                <a:r>
                  <a:rPr lang="en-US" dirty="0" err="1"/>
                  <a:t>rozpětí</a:t>
                </a:r>
                <a:r>
                  <a:rPr lang="en-US" dirty="0"/>
                  <a:t>.</a:t>
                </a: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3" cstate="print"/>
                <a:stretch>
                  <a:fillRect t="-1017" r="-240"/>
                </a:stretch>
              </a:blipFill>
            </p:spPr>
            <p:txBody>
              <a:bodyPr/>
              <a:lstStyle/>
              <a:p>
                <a:r>
                  <a:rPr lang="en-US">
                    <a:noFill/>
                  </a:rPr>
                  <a:t> </a:t>
                </a:r>
              </a:p>
            </p:txBody>
          </p:sp>
        </mc:Fallback>
      </mc:AlternateContent>
    </p:spTree>
    <p:extLst>
      <p:ext uri="{BB962C8B-B14F-4D97-AF65-F5344CB8AC3E}">
        <p14:creationId xmlns:p14="http://schemas.microsoft.com/office/powerpoint/2010/main" val="10158174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sp>
        <p:nvSpPr>
          <p:cNvPr id="3" name="Zástupný symbol pro obsah 2"/>
          <p:cNvSpPr>
            <a:spLocks noGrp="1"/>
          </p:cNvSpPr>
          <p:nvPr>
            <p:ph idx="1"/>
          </p:nvPr>
        </p:nvSpPr>
        <p:spPr/>
        <p:txBody>
          <a:bodyPr/>
          <a:lstStyle/>
          <a:p>
            <a:r>
              <a:rPr lang="cs-CZ" dirty="0"/>
              <a:t>Na základě sestaveného diagramu se sleduje vývoj parametru procesu a podle zásad o vyhodnocování regulačních diagramů se přijímají potřebná opatření. </a:t>
            </a:r>
          </a:p>
          <a:p>
            <a:r>
              <a:rPr lang="cs-CZ" dirty="0"/>
              <a:t>Jejich podstatu lze charakterizovat takto: parametr by měl vykazovat náhodné kolísání kolem předepsané hodnoty ve vymezených mezích. </a:t>
            </a:r>
          </a:p>
        </p:txBody>
      </p:sp>
    </p:spTree>
    <p:extLst>
      <p:ext uri="{BB962C8B-B14F-4D97-AF65-F5344CB8AC3E}">
        <p14:creationId xmlns:p14="http://schemas.microsoft.com/office/powerpoint/2010/main" val="3425756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MONITOROVÁNÍ NÁKLADŮ NA JAKOST </a:t>
            </a:r>
          </a:p>
        </p:txBody>
      </p:sp>
      <p:sp>
        <p:nvSpPr>
          <p:cNvPr id="3" name="Zástupný symbol pro obsah 2"/>
          <p:cNvSpPr>
            <a:spLocks noGrp="1"/>
          </p:cNvSpPr>
          <p:nvPr>
            <p:ph idx="1"/>
          </p:nvPr>
        </p:nvSpPr>
        <p:spPr/>
        <p:txBody>
          <a:bodyPr/>
          <a:lstStyle/>
          <a:p>
            <a:r>
              <a:rPr lang="cs-CZ" dirty="0"/>
              <a:t>Jde nicméně především o výdaje spojené přímo se zajišťováním, případně zlepšováním jakosti, např. výdaje na nákup měřící techniky, nebo také může zahrnovat neproduktivní výdaje, jakými jsou ztráty z neshodných výrobků. Z praktického hlediska je vhodné náklady na jakost rozdělit do tří skupin: </a:t>
            </a:r>
          </a:p>
          <a:p>
            <a:pPr lvl="1"/>
            <a:r>
              <a:rPr lang="pl-PL" u="sng" dirty="0"/>
              <a:t>náklady na jakost u výrobce</a:t>
            </a:r>
            <a:r>
              <a:rPr lang="pl-PL" dirty="0"/>
              <a:t>, </a:t>
            </a:r>
          </a:p>
          <a:p>
            <a:pPr lvl="1"/>
            <a:r>
              <a:rPr lang="pl-PL" dirty="0"/>
              <a:t>náklady na jakost u uživatele, </a:t>
            </a:r>
          </a:p>
          <a:p>
            <a:pPr lvl="1"/>
            <a:r>
              <a:rPr lang="cs-CZ" dirty="0"/>
              <a:t>společenské náklady na jakost. </a:t>
            </a:r>
          </a:p>
          <a:p>
            <a:endParaRPr lang="cs-CZ" dirty="0"/>
          </a:p>
        </p:txBody>
      </p:sp>
    </p:spTree>
    <p:extLst>
      <p:ext uri="{BB962C8B-B14F-4D97-AF65-F5344CB8AC3E}">
        <p14:creationId xmlns:p14="http://schemas.microsoft.com/office/powerpoint/2010/main" val="29603533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Základní meze RD(</a:t>
            </a:r>
            <a:r>
              <a:rPr lang="cs-CZ" i="1" dirty="0"/>
              <a:t>R</a:t>
            </a:r>
            <a:r>
              <a:rPr lang="cs-CZ" dirty="0"/>
              <a:t>) </a:t>
            </a:r>
          </a:p>
        </p:txBody>
      </p:sp>
      <p:sp>
        <p:nvSpPr>
          <p:cNvPr id="3" name="Zástupný symbol pro obsah 2"/>
          <p:cNvSpPr>
            <a:spLocks noGrp="1"/>
          </p:cNvSpPr>
          <p:nvPr>
            <p:ph idx="1"/>
          </p:nvPr>
        </p:nvSpPr>
        <p:spPr/>
        <p:txBody>
          <a:bodyPr/>
          <a:lstStyle/>
          <a:p>
            <a:r>
              <a:rPr lang="cs-CZ" dirty="0"/>
              <a:t>Zde je UCL = horní regulační mez (</a:t>
            </a:r>
            <a:r>
              <a:rPr lang="cs-CZ" dirty="0" err="1"/>
              <a:t>upper</a:t>
            </a:r>
            <a:r>
              <a:rPr lang="cs-CZ" dirty="0"/>
              <a:t> </a:t>
            </a:r>
            <a:r>
              <a:rPr lang="cs-CZ" dirty="0" err="1"/>
              <a:t>control</a:t>
            </a:r>
            <a:r>
              <a:rPr lang="cs-CZ" dirty="0"/>
              <a:t> limit), LCL = dolní regulační mez (</a:t>
            </a:r>
            <a:r>
              <a:rPr lang="cs-CZ" dirty="0" err="1"/>
              <a:t>lower</a:t>
            </a:r>
            <a:r>
              <a:rPr lang="cs-CZ" dirty="0"/>
              <a:t> </a:t>
            </a:r>
            <a:r>
              <a:rPr lang="cs-CZ" dirty="0" err="1"/>
              <a:t>control</a:t>
            </a:r>
            <a:r>
              <a:rPr lang="cs-CZ" dirty="0"/>
              <a:t> limit), CL = střední přímka (</a:t>
            </a:r>
            <a:r>
              <a:rPr lang="cs-CZ" dirty="0" err="1"/>
              <a:t>central</a:t>
            </a:r>
            <a:r>
              <a:rPr lang="cs-CZ" dirty="0"/>
              <a:t> line). </a:t>
            </a:r>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65995" y="2962642"/>
            <a:ext cx="4594225" cy="30178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554785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Základní meze</a:t>
            </a:r>
            <a:endParaRPr lang="en-US"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r>
                  <a:rPr lang="cs-CZ" dirty="0"/>
                  <a:t>Pro regulační diagram </a:t>
                </a:r>
                <a:r>
                  <a:rPr lang="en-US" dirty="0"/>
                  <a:t>RD</a:t>
                </a:r>
                <a14:m>
                  <m:oMath xmlns:m="http://schemas.openxmlformats.org/officeDocument/2006/math">
                    <m:r>
                      <a:rPr lang="cs-CZ">
                        <a:latin typeface="Cambria Math"/>
                      </a:rPr>
                      <m:t>(</m:t>
                    </m:r>
                    <m:acc>
                      <m:accPr>
                        <m:chr m:val="̅"/>
                        <m:ctrlPr>
                          <a:rPr lang="cs-CZ" i="1">
                            <a:latin typeface="Cambria Math" panose="02040503050406030204" pitchFamily="18" charset="0"/>
                          </a:rPr>
                        </m:ctrlPr>
                      </m:accPr>
                      <m:e>
                        <m:r>
                          <a:rPr lang="cs-CZ" i="1">
                            <a:latin typeface="Cambria Math"/>
                          </a:rPr>
                          <m:t>𝑥</m:t>
                        </m:r>
                      </m:e>
                    </m:acc>
                    <m:r>
                      <a:rPr lang="cs-CZ" i="1">
                        <a:latin typeface="Cambria Math"/>
                      </a:rPr>
                      <m:t>)</m:t>
                    </m:r>
                    <m:r>
                      <a:rPr lang="cs-CZ" i="1" smtClean="0">
                        <a:latin typeface="Cambria Math"/>
                      </a:rPr>
                      <m:t> </m:t>
                    </m:r>
                  </m:oMath>
                </a14:m>
                <a:r>
                  <a:rPr lang="cs-CZ" dirty="0"/>
                  <a:t>platí:</a:t>
                </a:r>
              </a:p>
              <a:p>
                <a:endParaRPr lang="cs-CZ" dirty="0"/>
              </a:p>
              <a:p>
                <a:endParaRPr lang="cs-CZ" dirty="0"/>
              </a:p>
              <a:p>
                <a:endParaRPr lang="cs-CZ" dirty="0"/>
              </a:p>
              <a:p>
                <a:endParaRPr lang="cs-CZ" dirty="0"/>
              </a:p>
              <a:p>
                <a:r>
                  <a:rPr lang="en-US" dirty="0" err="1"/>
                  <a:t>Dílčí</a:t>
                </a:r>
                <a:r>
                  <a:rPr lang="en-US" dirty="0"/>
                  <a:t> </a:t>
                </a:r>
                <a:r>
                  <a:rPr lang="en-US" dirty="0" err="1"/>
                  <a:t>průměr</a:t>
                </a:r>
                <a:r>
                  <a:rPr lang="en-US" dirty="0"/>
                  <a:t> se </a:t>
                </a:r>
                <a:r>
                  <a:rPr lang="en-US" dirty="0" err="1"/>
                  <a:t>vztahuje</a:t>
                </a:r>
                <a:r>
                  <a:rPr lang="en-US" dirty="0"/>
                  <a:t> k </a:t>
                </a:r>
                <a:r>
                  <a:rPr lang="en-US" dirty="0" err="1"/>
                  <a:t>danému</a:t>
                </a:r>
                <a:r>
                  <a:rPr lang="en-US" dirty="0"/>
                  <a:t> </a:t>
                </a:r>
                <a:r>
                  <a:rPr lang="en-US" dirty="0" err="1"/>
                  <a:t>časovému</a:t>
                </a:r>
                <a:r>
                  <a:rPr lang="en-US" dirty="0"/>
                  <a:t> </a:t>
                </a:r>
                <a:r>
                  <a:rPr lang="en-US" dirty="0" err="1"/>
                  <a:t>okamžiku</a:t>
                </a:r>
                <a:r>
                  <a:rPr lang="en-US" dirty="0"/>
                  <a:t>.</a:t>
                </a:r>
                <a:endParaRPr lang="cs-CZ" dirty="0"/>
              </a:p>
              <a:p>
                <a:r>
                  <a:rPr lang="pt-BR" dirty="0"/>
                  <a:t>Pro regulační diagram RD(</a:t>
                </a:r>
                <a:r>
                  <a:rPr lang="pt-BR" i="1" dirty="0"/>
                  <a:t>R</a:t>
                </a:r>
                <a:r>
                  <a:rPr lang="pt-BR" dirty="0"/>
                  <a:t>) platí:</a:t>
                </a:r>
                <a:endParaRPr lang="cs-CZ" dirty="0"/>
              </a:p>
              <a:p>
                <a:endParaRPr lang="cs-CZ" dirty="0"/>
              </a:p>
              <a:p>
                <a:endParaRPr lang="cs-CZ" dirty="0"/>
              </a:p>
              <a:p>
                <a:endParaRPr lang="cs-CZ" dirty="0"/>
              </a:p>
              <a:p>
                <a:r>
                  <a:rPr lang="en-US" dirty="0" err="1"/>
                  <a:t>Konstanty</a:t>
                </a:r>
                <a:r>
                  <a:rPr lang="en-US" dirty="0"/>
                  <a:t> </a:t>
                </a:r>
                <a:r>
                  <a:rPr lang="en-US" i="1" dirty="0"/>
                  <a:t>A</a:t>
                </a:r>
                <a:r>
                  <a:rPr lang="en-US" baseline="-25000" dirty="0"/>
                  <a:t>2</a:t>
                </a:r>
                <a:r>
                  <a:rPr lang="en-US" dirty="0"/>
                  <a:t>, </a:t>
                </a:r>
                <a:r>
                  <a:rPr lang="en-US" i="1" dirty="0"/>
                  <a:t>D</a:t>
                </a:r>
                <a:r>
                  <a:rPr lang="en-US" baseline="-25000" dirty="0"/>
                  <a:t>3</a:t>
                </a:r>
                <a:r>
                  <a:rPr lang="en-US" dirty="0"/>
                  <a:t>, </a:t>
                </a:r>
                <a:r>
                  <a:rPr lang="en-US" i="1" dirty="0"/>
                  <a:t>D</a:t>
                </a:r>
                <a:r>
                  <a:rPr lang="en-US" baseline="-25000" dirty="0"/>
                  <a:t>4</a:t>
                </a:r>
                <a:r>
                  <a:rPr lang="en-US" dirty="0"/>
                  <a:t> </a:t>
                </a:r>
                <a:r>
                  <a:rPr lang="en-US" dirty="0" err="1"/>
                  <a:t>jsou</a:t>
                </a:r>
                <a:r>
                  <a:rPr lang="en-US" dirty="0"/>
                  <a:t> </a:t>
                </a:r>
                <a:r>
                  <a:rPr lang="cs-CZ" dirty="0"/>
                  <a:t>tabelovány </a:t>
                </a:r>
                <a:r>
                  <a:rPr lang="cs-CZ" sz="2400" dirty="0"/>
                  <a:t>(viz </a:t>
                </a:r>
                <a:r>
                  <a:rPr lang="cs-CZ" sz="2400" dirty="0" err="1"/>
                  <a:t>skriptum</a:t>
                </a:r>
                <a:r>
                  <a:rPr lang="cs-CZ" sz="2400" dirty="0"/>
                  <a:t>).</a:t>
                </a:r>
                <a:endParaRPr lang="en-US" dirty="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cstate="print"/>
                <a:stretch>
                  <a:fillRect t="-762"/>
                </a:stretch>
              </a:blipFill>
            </p:spPr>
            <p:txBody>
              <a:bodyPr/>
              <a:lstStyle/>
              <a:p>
                <a:r>
                  <a:rPr lang="en-US">
                    <a:noFill/>
                  </a:rPr>
                  <a:t> </a:t>
                </a:r>
              </a:p>
            </p:txBody>
          </p:sp>
        </mc:Fallback>
      </mc:AlternateContent>
      <p:pic>
        <p:nvPicPr>
          <p:cNvPr id="614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94477" y="2151796"/>
            <a:ext cx="1760537" cy="936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19657" y="3018692"/>
            <a:ext cx="93662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8"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88573" y="2784535"/>
            <a:ext cx="1428750" cy="9255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9" name="Picture 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694477" y="4499586"/>
            <a:ext cx="2046287" cy="1235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816738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Závěr</a:t>
            </a:r>
            <a:endParaRPr lang="en-US" dirty="0"/>
          </a:p>
        </p:txBody>
      </p:sp>
      <p:sp>
        <p:nvSpPr>
          <p:cNvPr id="3" name="Zástupný symbol pro obsah 2"/>
          <p:cNvSpPr>
            <a:spLocks noGrp="1"/>
          </p:cNvSpPr>
          <p:nvPr>
            <p:ph idx="1"/>
          </p:nvPr>
        </p:nvSpPr>
        <p:spPr/>
        <p:txBody>
          <a:bodyPr>
            <a:normAutofit fontScale="92500"/>
          </a:bodyPr>
          <a:lstStyle/>
          <a:p>
            <a:r>
              <a:rPr lang="cs-CZ" dirty="0"/>
              <a:t>Oba grafy se pak vyhodnocují: základním pravidlem je, aby žádná z hodnot vynášených do grafu nevybočila z mezí LCL a UCL. </a:t>
            </a:r>
          </a:p>
          <a:p>
            <a:r>
              <a:rPr lang="cs-CZ" dirty="0"/>
              <a:t>Pokud taková situace nastane, je třeba zkontrolovat, co se přesně s procesem dělo v časovém okamžiku, kdy hodnota z mezí vybočila. Je totiž vysoce pravděpodobné, že do procesu zasáhlo něco „nepřirozeného“. </a:t>
            </a:r>
          </a:p>
          <a:p>
            <a:r>
              <a:rPr lang="cs-CZ" dirty="0"/>
              <a:t>Existují také další pravidla založená na počtu hodnot, které po sobě rostou, klesají apod. Takový „vzor“ vývoje grafu je natolik nepravděpodobný, že zřejmě není dílem náhody, ale systematického zásahu do procesu. </a:t>
            </a:r>
          </a:p>
          <a:p>
            <a:r>
              <a:rPr lang="cs-CZ" dirty="0"/>
              <a:t>Obecně, regulační diagramy jsou hlavním nástrojem statistické regulace výrobního procesu. Jejich hlavním úkolem je sledovat dané ukazatele a včas upozornit na případné problémy či zhoršující se stav výrobního procesu. </a:t>
            </a:r>
          </a:p>
        </p:txBody>
      </p:sp>
    </p:spTree>
    <p:extLst>
      <p:ext uri="{BB962C8B-B14F-4D97-AF65-F5344CB8AC3E}">
        <p14:creationId xmlns:p14="http://schemas.microsoft.com/office/powerpoint/2010/main" val="29985046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424708"/>
            <a:ext cx="7620000" cy="1143000"/>
          </a:xfrm>
        </p:spPr>
        <p:txBody>
          <a:bodyPr/>
          <a:lstStyle/>
          <a:p>
            <a:r>
              <a:rPr lang="cs-CZ" dirty="0"/>
              <a:t>Děkuji za pozornost</a:t>
            </a:r>
            <a:endParaRPr lang="en-US" dirty="0"/>
          </a:p>
        </p:txBody>
      </p:sp>
    </p:spTree>
    <p:extLst>
      <p:ext uri="{BB962C8B-B14F-4D97-AF65-F5344CB8AC3E}">
        <p14:creationId xmlns:p14="http://schemas.microsoft.com/office/powerpoint/2010/main" val="1233964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Náklady na jakost u výrobce</a:t>
            </a:r>
          </a:p>
        </p:txBody>
      </p:sp>
      <p:sp>
        <p:nvSpPr>
          <p:cNvPr id="3" name="Zástupný symbol pro obsah 2"/>
          <p:cNvSpPr>
            <a:spLocks noGrp="1"/>
          </p:cNvSpPr>
          <p:nvPr>
            <p:ph idx="1"/>
          </p:nvPr>
        </p:nvSpPr>
        <p:spPr/>
        <p:txBody>
          <a:bodyPr>
            <a:normAutofit/>
          </a:bodyPr>
          <a:lstStyle/>
          <a:p>
            <a:r>
              <a:rPr lang="cs-CZ" i="1" dirty="0"/>
              <a:t>Náklady na jakost u výrobce </a:t>
            </a:r>
            <a:r>
              <a:rPr lang="cs-CZ" dirty="0"/>
              <a:t>jsou výdaje vynaložené výrobcem a spojené s prevencí, hodnocením výroby a vadami tak, aby bylo dosaženo požadavků jakosti v průběhu vývoje, výroby, instalace a užití produktu. </a:t>
            </a:r>
          </a:p>
          <a:p>
            <a:r>
              <a:rPr lang="cs-CZ" dirty="0"/>
              <a:t>Monitoring těchto výdajů představuje účinný nástroj managementu jakosti, protože dává možnost odkrývat příležitosti ke zlepšování produktu. </a:t>
            </a:r>
          </a:p>
          <a:p>
            <a:r>
              <a:rPr lang="cs-CZ" dirty="0"/>
              <a:t>Popišme nyní způsoby tohoto monitoringu nákladů na jakost s využitím </a:t>
            </a:r>
          </a:p>
          <a:p>
            <a:pPr marL="457200" lvl="1" indent="0">
              <a:buNone/>
            </a:pPr>
            <a:r>
              <a:rPr lang="cs-CZ" dirty="0"/>
              <a:t>1) tzv. PAF modelů, </a:t>
            </a:r>
          </a:p>
          <a:p>
            <a:pPr marL="457200" lvl="1" indent="0">
              <a:buNone/>
            </a:pPr>
            <a:r>
              <a:rPr lang="cs-CZ" dirty="0"/>
              <a:t>2) modelu procesních nákladů, </a:t>
            </a:r>
          </a:p>
          <a:p>
            <a:pPr marL="457200" lvl="1" indent="0">
              <a:buNone/>
            </a:pPr>
            <a:r>
              <a:rPr lang="cs-CZ" dirty="0"/>
              <a:t>3) </a:t>
            </a:r>
            <a:r>
              <a:rPr lang="cs-CZ" dirty="0" err="1"/>
              <a:t>Taguchiho</a:t>
            </a:r>
            <a:r>
              <a:rPr lang="cs-CZ" dirty="0"/>
              <a:t> přístupu. </a:t>
            </a:r>
          </a:p>
        </p:txBody>
      </p:sp>
    </p:spTree>
    <p:extLst>
      <p:ext uri="{BB962C8B-B14F-4D97-AF65-F5344CB8AC3E}">
        <p14:creationId xmlns:p14="http://schemas.microsoft.com/office/powerpoint/2010/main" val="4058321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t>PAF </a:t>
            </a:r>
            <a:r>
              <a:rPr lang="en-US" dirty="0" err="1"/>
              <a:t>modely</a:t>
            </a:r>
            <a:r>
              <a:rPr lang="en-US" b="1" dirty="0"/>
              <a:t> </a:t>
            </a:r>
            <a:r>
              <a:rPr lang="en-US" dirty="0"/>
              <a:t>(</a:t>
            </a:r>
            <a:r>
              <a:rPr lang="en-US" b="1" dirty="0"/>
              <a:t>P</a:t>
            </a:r>
            <a:r>
              <a:rPr lang="en-US" dirty="0"/>
              <a:t>revention, </a:t>
            </a:r>
            <a:r>
              <a:rPr lang="en-US" b="1" dirty="0"/>
              <a:t>A</a:t>
            </a:r>
            <a:r>
              <a:rPr lang="en-US" dirty="0"/>
              <a:t>ppraisal, </a:t>
            </a:r>
            <a:r>
              <a:rPr lang="en-US" b="1" dirty="0"/>
              <a:t>F</a:t>
            </a:r>
            <a:r>
              <a:rPr lang="en-US" dirty="0"/>
              <a:t>ailure) </a:t>
            </a:r>
            <a:endParaRPr lang="cs-CZ" dirty="0"/>
          </a:p>
        </p:txBody>
      </p:sp>
      <p:sp>
        <p:nvSpPr>
          <p:cNvPr id="3" name="Zástupný symbol pro obsah 2"/>
          <p:cNvSpPr>
            <a:spLocks noGrp="1"/>
          </p:cNvSpPr>
          <p:nvPr>
            <p:ph idx="1"/>
          </p:nvPr>
        </p:nvSpPr>
        <p:spPr>
          <a:xfrm>
            <a:off x="628650" y="1825625"/>
            <a:ext cx="7886700" cy="4789359"/>
          </a:xfrm>
        </p:spPr>
        <p:txBody>
          <a:bodyPr>
            <a:normAutofit fontScale="92500" lnSpcReduction="10000"/>
          </a:bodyPr>
          <a:lstStyle/>
          <a:p>
            <a:r>
              <a:rPr lang="cs-CZ" dirty="0"/>
              <a:t>Tento model je založený na tom, že se v podniku všechny nákladové položky spojené s jakostí rozdělují do čtyř skupin: </a:t>
            </a:r>
          </a:p>
          <a:p>
            <a:pPr lvl="1"/>
            <a:r>
              <a:rPr lang="cs-CZ" i="1" dirty="0"/>
              <a:t>Náklady na interní vady </a:t>
            </a:r>
            <a:r>
              <a:rPr lang="cs-CZ" dirty="0"/>
              <a:t>(vznikají uvnitř firmy v důsledku vad při plnění požadavků na jakost, nedostatky jsou odhaleny ještě před odesláním produktu k zákazníkovi), </a:t>
            </a:r>
          </a:p>
          <a:p>
            <a:pPr lvl="1"/>
            <a:r>
              <a:rPr lang="cs-CZ" i="1" dirty="0"/>
              <a:t>Náklady na externí vady </a:t>
            </a:r>
            <a:r>
              <a:rPr lang="cs-CZ" dirty="0"/>
              <a:t>(zde patří reklamace, garanční servis, manipulační náklady, slevy z ceny, soudní spory, ztráta trhu a důvěry zákazníků), </a:t>
            </a:r>
          </a:p>
          <a:p>
            <a:pPr lvl="1"/>
            <a:r>
              <a:rPr lang="cs-CZ" i="1" dirty="0"/>
              <a:t>Náklady na hodnocení </a:t>
            </a:r>
            <a:r>
              <a:rPr lang="cs-CZ" dirty="0"/>
              <a:t>(jsou to zejména náklady na měření spokojenosti zákazníků, na měřící techniku, software, certifikace, náklady na provoz podnikových i externích zkušeben a laboratoří pro testování produktu apod.) </a:t>
            </a:r>
          </a:p>
          <a:p>
            <a:pPr lvl="1"/>
            <a:r>
              <a:rPr lang="cs-CZ" i="1" dirty="0"/>
              <a:t>Náklady na prevenci </a:t>
            </a:r>
            <a:r>
              <a:rPr lang="cs-CZ" dirty="0"/>
              <a:t>(tato skupina nákladů na jakost by měla vykazovat trvalý růst, patří sem zjišťování požadavků zákazníka, rozvoj systému jakosti, školení, kontakt s poradenskými firmami, plánování jakosti a další). </a:t>
            </a:r>
          </a:p>
        </p:txBody>
      </p:sp>
    </p:spTree>
    <p:extLst>
      <p:ext uri="{BB962C8B-B14F-4D97-AF65-F5344CB8AC3E}">
        <p14:creationId xmlns:p14="http://schemas.microsoft.com/office/powerpoint/2010/main" val="2627610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Model procesích nákladů </a:t>
            </a:r>
          </a:p>
        </p:txBody>
      </p:sp>
      <p:sp>
        <p:nvSpPr>
          <p:cNvPr id="3" name="Zástupný symbol pro obsah 2"/>
          <p:cNvSpPr>
            <a:spLocks noGrp="1"/>
          </p:cNvSpPr>
          <p:nvPr>
            <p:ph idx="1"/>
          </p:nvPr>
        </p:nvSpPr>
        <p:spPr/>
        <p:txBody>
          <a:bodyPr>
            <a:normAutofit/>
          </a:bodyPr>
          <a:lstStyle/>
          <a:p>
            <a:r>
              <a:rPr lang="cs-CZ" dirty="0"/>
              <a:t>Jde o vyšší stupeň monitoringu, který je založen na tom, že se jednotlivé skupiny nákladů nesledují podle konkrétních výrobků, ale výhradně pro určité procesy. </a:t>
            </a:r>
          </a:p>
          <a:p>
            <a:r>
              <a:rPr lang="cs-CZ" dirty="0"/>
              <a:t>Za proces se považuje soubor činností, které transformují hmotné resp. informační vstupy na hmotné a informační výstupy. </a:t>
            </a:r>
          </a:p>
          <a:p>
            <a:r>
              <a:rPr lang="cs-CZ" dirty="0"/>
              <a:t>Rozdělení nákladů:</a:t>
            </a:r>
          </a:p>
          <a:p>
            <a:pPr lvl="1"/>
            <a:r>
              <a:rPr lang="cs-CZ" i="1" dirty="0"/>
              <a:t>náklady na shodu</a:t>
            </a:r>
            <a:r>
              <a:rPr lang="cs-CZ" dirty="0"/>
              <a:t>, což jsou skutečné náklady na přeměnu vstupů na výstupy, </a:t>
            </a:r>
          </a:p>
          <a:p>
            <a:pPr lvl="1"/>
            <a:r>
              <a:rPr lang="cs-CZ" i="1" dirty="0"/>
              <a:t>náklady na neshodu </a:t>
            </a:r>
            <a:r>
              <a:rPr lang="cs-CZ" dirty="0"/>
              <a:t>jako náklady na nevyužitý čas, materiál a kapacity spojené se vznikem neshod uvnitř procesu. </a:t>
            </a:r>
          </a:p>
        </p:txBody>
      </p:sp>
    </p:spTree>
    <p:extLst>
      <p:ext uri="{BB962C8B-B14F-4D97-AF65-F5344CB8AC3E}">
        <p14:creationId xmlns:p14="http://schemas.microsoft.com/office/powerpoint/2010/main" val="1063353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Taguchiho</a:t>
            </a:r>
            <a:r>
              <a:rPr lang="cs-CZ" dirty="0"/>
              <a:t> metoda </a:t>
            </a:r>
          </a:p>
        </p:txBody>
      </p:sp>
      <p:sp>
        <p:nvSpPr>
          <p:cNvPr id="3" name="Zástupný symbol pro obsah 2"/>
          <p:cNvSpPr>
            <a:spLocks noGrp="1"/>
          </p:cNvSpPr>
          <p:nvPr>
            <p:ph idx="1"/>
          </p:nvPr>
        </p:nvSpPr>
        <p:spPr/>
        <p:txBody>
          <a:bodyPr/>
          <a:lstStyle/>
          <a:p>
            <a:r>
              <a:rPr lang="cs-CZ" dirty="0"/>
              <a:t>Tento přístup využívá matematických nástrojů k popisu vztahů mezi celkovými náklady na jakost a různými faktory, které se na těchto nákladech podílejí. Matematický přístup má tu výhodu, že umožňuje minimalizovat (optimalizovat) náklady spojené s jakostí a ukazuje, kterým směrem se daný podnik má ubírat, pokud chce této optimalizace dosáhnout. </a:t>
            </a:r>
          </a:p>
        </p:txBody>
      </p:sp>
    </p:spTree>
    <p:extLst>
      <p:ext uri="{BB962C8B-B14F-4D97-AF65-F5344CB8AC3E}">
        <p14:creationId xmlns:p14="http://schemas.microsoft.com/office/powerpoint/2010/main" val="3949514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Taguchiho</a:t>
            </a:r>
            <a:r>
              <a:rPr lang="cs-CZ" dirty="0"/>
              <a:t> přístup –100% kontrola procesu</a:t>
            </a:r>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normAutofit/>
              </a:bodyPr>
              <a:lstStyle/>
              <a:p>
                <a:r>
                  <a:rPr lang="cs-CZ" dirty="0"/>
                  <a:t>Provádí-li se 100 % kontrola výrobního procesu, pak celkové náklady na jakost:</a:t>
                </a:r>
              </a:p>
              <a:p>
                <a:pPr marL="0" indent="0">
                  <a:buNone/>
                </a:pPr>
                <a14:m>
                  <m:oMathPara xmlns:m="http://schemas.openxmlformats.org/officeDocument/2006/math">
                    <m:oMathParaPr>
                      <m:jc m:val="center"/>
                    </m:oMathParaPr>
                    <m:oMath xmlns:m="http://schemas.openxmlformats.org/officeDocument/2006/math">
                      <m:r>
                        <a:rPr lang="cs-CZ" b="0" i="1" smtClean="0">
                          <a:latin typeface="Cambria Math" panose="02040503050406030204" pitchFamily="18" charset="0"/>
                        </a:rPr>
                        <m:t>𝐿</m:t>
                      </m:r>
                      <m:r>
                        <a:rPr lang="cs-CZ" b="0" i="1" smtClean="0">
                          <a:latin typeface="Cambria Math" panose="02040503050406030204" pitchFamily="18" charset="0"/>
                        </a:rPr>
                        <m:t>=</m:t>
                      </m:r>
                      <m:f>
                        <m:fPr>
                          <m:ctrlPr>
                            <a:rPr lang="cs-CZ" b="0" i="1" smtClean="0">
                              <a:latin typeface="Cambria Math" panose="02040503050406030204" pitchFamily="18" charset="0"/>
                            </a:rPr>
                          </m:ctrlPr>
                        </m:fPr>
                        <m:num>
                          <m:r>
                            <a:rPr lang="cs-CZ" b="0" i="1" smtClean="0">
                              <a:latin typeface="Cambria Math" panose="02040503050406030204" pitchFamily="18" charset="0"/>
                            </a:rPr>
                            <m:t>𝑄</m:t>
                          </m:r>
                        </m:num>
                        <m:den>
                          <m:r>
                            <a:rPr lang="cs-CZ" b="0" i="1" smtClean="0">
                              <a:latin typeface="Cambria Math" panose="02040503050406030204" pitchFamily="18" charset="0"/>
                            </a:rPr>
                            <m:t>𝑅</m:t>
                          </m:r>
                        </m:den>
                      </m:f>
                      <m:r>
                        <a:rPr lang="cs-CZ" b="0" i="1" smtClean="0">
                          <a:latin typeface="Cambria Math" panose="02040503050406030204" pitchFamily="18" charset="0"/>
                        </a:rPr>
                        <m:t>+</m:t>
                      </m:r>
                      <m:f>
                        <m:fPr>
                          <m:ctrlPr>
                            <a:rPr lang="cs-CZ" b="0" i="1" smtClean="0">
                              <a:latin typeface="Cambria Math" panose="02040503050406030204" pitchFamily="18" charset="0"/>
                            </a:rPr>
                          </m:ctrlPr>
                        </m:fPr>
                        <m:num>
                          <m:r>
                            <a:rPr lang="cs-CZ" b="0" i="1" smtClean="0">
                              <a:latin typeface="Cambria Math" panose="02040503050406030204" pitchFamily="18" charset="0"/>
                            </a:rPr>
                            <m:t>𝐴</m:t>
                          </m:r>
                        </m:num>
                        <m:den>
                          <m:sSup>
                            <m:sSupPr>
                              <m:ctrlPr>
                                <a:rPr lang="cs-CZ" b="0" i="1" smtClean="0">
                                  <a:latin typeface="Cambria Math" panose="02040503050406030204" pitchFamily="18" charset="0"/>
                                </a:rPr>
                              </m:ctrlPr>
                            </m:sSupPr>
                            <m:e>
                              <m:r>
                                <a:rPr lang="cs-CZ" b="0" i="1" smtClean="0">
                                  <a:latin typeface="Cambria Math" panose="02040503050406030204" pitchFamily="18" charset="0"/>
                                </a:rPr>
                                <m:t>𝑑</m:t>
                              </m:r>
                            </m:e>
                            <m:sup>
                              <m:r>
                                <a:rPr lang="cs-CZ" b="0" i="1" smtClean="0">
                                  <a:latin typeface="Cambria Math" panose="02040503050406030204" pitchFamily="18" charset="0"/>
                                </a:rPr>
                                <m:t>2</m:t>
                              </m:r>
                            </m:sup>
                          </m:sSup>
                        </m:den>
                      </m:f>
                      <m:sSubSup>
                        <m:sSubSupPr>
                          <m:ctrlPr>
                            <a:rPr lang="cs-CZ" b="0" i="1" smtClean="0">
                              <a:latin typeface="Cambria Math" panose="02040503050406030204" pitchFamily="18" charset="0"/>
                            </a:rPr>
                          </m:ctrlPr>
                        </m:sSubSupPr>
                        <m:e>
                          <m:r>
                            <a:rPr lang="cs-CZ" b="0" i="1" smtClean="0">
                              <a:latin typeface="Cambria Math" panose="02040503050406030204" pitchFamily="18" charset="0"/>
                            </a:rPr>
                            <m:t>𝑠</m:t>
                          </m:r>
                        </m:e>
                        <m:sub>
                          <m:r>
                            <a:rPr lang="cs-CZ" b="0" i="1" smtClean="0">
                              <a:latin typeface="Cambria Math" panose="02040503050406030204" pitchFamily="18" charset="0"/>
                            </a:rPr>
                            <m:t>0</m:t>
                          </m:r>
                        </m:sub>
                        <m:sup>
                          <m:r>
                            <a:rPr lang="cs-CZ" b="0" i="1" smtClean="0">
                              <a:latin typeface="Cambria Math" panose="02040503050406030204" pitchFamily="18" charset="0"/>
                            </a:rPr>
                            <m:t>2</m:t>
                          </m:r>
                        </m:sup>
                      </m:sSubSup>
                    </m:oMath>
                  </m:oMathPara>
                </a14:m>
                <a:endParaRPr lang="cs-CZ" dirty="0"/>
              </a:p>
              <a:p>
                <a:r>
                  <a:rPr lang="pl-PL" i="1" dirty="0"/>
                  <a:t>Q </a:t>
                </a:r>
                <a:r>
                  <a:rPr lang="pl-PL" dirty="0"/>
                  <a:t>= roční náklady na 100 % kontrolu, </a:t>
                </a:r>
              </a:p>
              <a:p>
                <a:r>
                  <a:rPr lang="pl-PL" i="1" dirty="0"/>
                  <a:t>R </a:t>
                </a:r>
                <a:r>
                  <a:rPr lang="pl-PL" dirty="0"/>
                  <a:t>= roční produkce v kusech, </a:t>
                </a:r>
              </a:p>
              <a:p>
                <a:r>
                  <a:rPr lang="cs-CZ" i="1" dirty="0"/>
                  <a:t>d </a:t>
                </a:r>
                <a:r>
                  <a:rPr lang="cs-CZ" dirty="0"/>
                  <a:t>= funkční tolerance vymezující přípustné odchylky od jisté ideální hodnoty, ve které je </a:t>
                </a:r>
              </a:p>
              <a:p>
                <a:r>
                  <a:rPr lang="cs-CZ" dirty="0"/>
                  <a:t>výrobek ještě vyhovující, </a:t>
                </a:r>
              </a:p>
              <a:p>
                <a:r>
                  <a:rPr lang="cs-CZ" i="1" dirty="0"/>
                  <a:t>A </a:t>
                </a:r>
                <a:r>
                  <a:rPr lang="cs-CZ" dirty="0"/>
                  <a:t>= ztráta při překročení tolerance </a:t>
                </a:r>
                <a:r>
                  <a:rPr lang="cs-CZ" i="1" dirty="0"/>
                  <a:t>d</a:t>
                </a:r>
                <a:r>
                  <a:rPr lang="cs-CZ" dirty="0"/>
                  <a:t>, </a:t>
                </a:r>
              </a:p>
              <a:p>
                <a14:m>
                  <m:oMath xmlns:m="http://schemas.openxmlformats.org/officeDocument/2006/math">
                    <m:sSubSup>
                      <m:sSubSupPr>
                        <m:ctrlPr>
                          <a:rPr lang="cs-CZ" b="0" i="1" smtClean="0">
                            <a:latin typeface="Cambria Math" panose="02040503050406030204" pitchFamily="18" charset="0"/>
                          </a:rPr>
                        </m:ctrlPr>
                      </m:sSubSupPr>
                      <m:e>
                        <m:r>
                          <a:rPr lang="cs-CZ" b="0" i="1" smtClean="0">
                            <a:latin typeface="Cambria Math" panose="02040503050406030204" pitchFamily="18" charset="0"/>
                          </a:rPr>
                          <m:t>𝑠</m:t>
                        </m:r>
                      </m:e>
                      <m:sub>
                        <m:r>
                          <a:rPr lang="cs-CZ" b="0" i="1" smtClean="0">
                            <a:latin typeface="Cambria Math" panose="02040503050406030204" pitchFamily="18" charset="0"/>
                          </a:rPr>
                          <m:t>0</m:t>
                        </m:r>
                      </m:sub>
                      <m:sup>
                        <m:r>
                          <a:rPr lang="cs-CZ" b="0" i="1" smtClean="0">
                            <a:latin typeface="Cambria Math" panose="02040503050406030204" pitchFamily="18" charset="0"/>
                          </a:rPr>
                          <m:t>2</m:t>
                        </m:r>
                      </m:sup>
                    </m:sSubSup>
                    <m:r>
                      <a:rPr lang="cs-CZ" b="0" i="1" smtClean="0">
                        <a:latin typeface="Cambria Math" panose="02040503050406030204" pitchFamily="18" charset="0"/>
                      </a:rPr>
                      <m:t>=</m:t>
                    </m:r>
                    <m:f>
                      <m:fPr>
                        <m:ctrlPr>
                          <a:rPr lang="cs-CZ" b="0" i="1" smtClean="0">
                            <a:latin typeface="Cambria Math" panose="02040503050406030204" pitchFamily="18" charset="0"/>
                          </a:rPr>
                        </m:ctrlPr>
                      </m:fPr>
                      <m:num>
                        <m:r>
                          <a:rPr lang="cs-CZ" b="0" i="1" smtClean="0">
                            <a:latin typeface="Cambria Math" panose="02040503050406030204" pitchFamily="18" charset="0"/>
                          </a:rPr>
                          <m:t>1</m:t>
                        </m:r>
                      </m:num>
                      <m:den>
                        <m:r>
                          <a:rPr lang="cs-CZ" b="0" i="1" smtClean="0">
                            <a:latin typeface="Cambria Math" panose="02040503050406030204" pitchFamily="18" charset="0"/>
                          </a:rPr>
                          <m:t>𝑛</m:t>
                        </m:r>
                        <m:r>
                          <a:rPr lang="cs-CZ" b="0" i="1" smtClean="0">
                            <a:latin typeface="Cambria Math" panose="02040503050406030204" pitchFamily="18" charset="0"/>
                          </a:rPr>
                          <m:t>−1</m:t>
                        </m:r>
                      </m:den>
                    </m:f>
                    <m:d>
                      <m:dPr>
                        <m:begChr m:val="["/>
                        <m:endChr m:val="]"/>
                        <m:ctrlPr>
                          <a:rPr lang="cs-CZ" b="0" i="1" smtClean="0">
                            <a:latin typeface="Cambria Math" panose="02040503050406030204" pitchFamily="18" charset="0"/>
                          </a:rPr>
                        </m:ctrlPr>
                      </m:dPr>
                      <m:e>
                        <m:sSup>
                          <m:sSupPr>
                            <m:ctrlPr>
                              <a:rPr lang="cs-CZ" b="0" i="1" smtClean="0">
                                <a:latin typeface="Cambria Math" panose="02040503050406030204" pitchFamily="18" charset="0"/>
                              </a:rPr>
                            </m:ctrlPr>
                          </m:sSupPr>
                          <m:e>
                            <m:d>
                              <m:dPr>
                                <m:ctrlPr>
                                  <a:rPr lang="cs-CZ" b="0" i="1" smtClean="0">
                                    <a:latin typeface="Cambria Math" panose="02040503050406030204" pitchFamily="18" charset="0"/>
                                  </a:rPr>
                                </m:ctrlPr>
                              </m:dPr>
                              <m:e>
                                <m:sSub>
                                  <m:sSubPr>
                                    <m:ctrlPr>
                                      <a:rPr lang="cs-CZ" b="0" i="1" smtClean="0">
                                        <a:latin typeface="Cambria Math" panose="02040503050406030204" pitchFamily="18" charset="0"/>
                                      </a:rPr>
                                    </m:ctrlPr>
                                  </m:sSubPr>
                                  <m:e>
                                    <m:r>
                                      <a:rPr lang="cs-CZ" b="0" i="1" smtClean="0">
                                        <a:latin typeface="Cambria Math" panose="02040503050406030204" pitchFamily="18" charset="0"/>
                                      </a:rPr>
                                      <m:t>𝑦</m:t>
                                    </m:r>
                                  </m:e>
                                  <m:sub>
                                    <m:r>
                                      <a:rPr lang="cs-CZ" b="0" i="1" smtClean="0">
                                        <a:latin typeface="Cambria Math" panose="02040503050406030204" pitchFamily="18" charset="0"/>
                                      </a:rPr>
                                      <m:t>2</m:t>
                                    </m:r>
                                  </m:sub>
                                </m:sSub>
                                <m:r>
                                  <a:rPr lang="cs-CZ" b="0" i="1" smtClean="0">
                                    <a:latin typeface="Cambria Math" panose="02040503050406030204" pitchFamily="18" charset="0"/>
                                  </a:rPr>
                                  <m:t>−</m:t>
                                </m:r>
                                <m:sSub>
                                  <m:sSubPr>
                                    <m:ctrlPr>
                                      <a:rPr lang="cs-CZ" b="0" i="1" smtClean="0">
                                        <a:latin typeface="Cambria Math" panose="02040503050406030204" pitchFamily="18" charset="0"/>
                                      </a:rPr>
                                    </m:ctrlPr>
                                  </m:sSubPr>
                                  <m:e>
                                    <m:r>
                                      <a:rPr lang="cs-CZ" b="0" i="1" smtClean="0">
                                        <a:latin typeface="Cambria Math" panose="02040503050406030204" pitchFamily="18" charset="0"/>
                                      </a:rPr>
                                      <m:t>𝑦</m:t>
                                    </m:r>
                                  </m:e>
                                  <m:sub>
                                    <m:r>
                                      <a:rPr lang="cs-CZ" b="0" i="1" smtClean="0">
                                        <a:latin typeface="Cambria Math" panose="02040503050406030204" pitchFamily="18" charset="0"/>
                                      </a:rPr>
                                      <m:t>1</m:t>
                                    </m:r>
                                  </m:sub>
                                </m:sSub>
                              </m:e>
                            </m:d>
                          </m:e>
                          <m:sup>
                            <m:r>
                              <a:rPr lang="cs-CZ" b="0" i="1" smtClean="0">
                                <a:latin typeface="Cambria Math" panose="02040503050406030204" pitchFamily="18" charset="0"/>
                              </a:rPr>
                              <m:t>2</m:t>
                            </m:r>
                          </m:sup>
                        </m:sSup>
                        <m:r>
                          <a:rPr lang="cs-CZ" b="0" i="1" smtClean="0">
                            <a:latin typeface="Cambria Math" panose="02040503050406030204" pitchFamily="18" charset="0"/>
                          </a:rPr>
                          <m:t>+</m:t>
                        </m:r>
                        <m:sSup>
                          <m:sSupPr>
                            <m:ctrlPr>
                              <a:rPr lang="cs-CZ" b="0" i="1" smtClean="0">
                                <a:latin typeface="Cambria Math" panose="02040503050406030204" pitchFamily="18" charset="0"/>
                              </a:rPr>
                            </m:ctrlPr>
                          </m:sSupPr>
                          <m:e>
                            <m:d>
                              <m:dPr>
                                <m:ctrlPr>
                                  <a:rPr lang="cs-CZ" b="0" i="1" smtClean="0">
                                    <a:latin typeface="Cambria Math" panose="02040503050406030204" pitchFamily="18" charset="0"/>
                                  </a:rPr>
                                </m:ctrlPr>
                              </m:dPr>
                              <m:e>
                                <m:sSub>
                                  <m:sSubPr>
                                    <m:ctrlPr>
                                      <a:rPr lang="cs-CZ" b="0" i="1" smtClean="0">
                                        <a:latin typeface="Cambria Math" panose="02040503050406030204" pitchFamily="18" charset="0"/>
                                      </a:rPr>
                                    </m:ctrlPr>
                                  </m:sSubPr>
                                  <m:e>
                                    <m:r>
                                      <a:rPr lang="cs-CZ" b="0" i="1" smtClean="0">
                                        <a:latin typeface="Cambria Math" panose="02040503050406030204" pitchFamily="18" charset="0"/>
                                      </a:rPr>
                                      <m:t>𝑦</m:t>
                                    </m:r>
                                  </m:e>
                                  <m:sub>
                                    <m:r>
                                      <a:rPr lang="cs-CZ" b="0" i="1" smtClean="0">
                                        <a:latin typeface="Cambria Math" panose="02040503050406030204" pitchFamily="18" charset="0"/>
                                      </a:rPr>
                                      <m:t>3</m:t>
                                    </m:r>
                                  </m:sub>
                                </m:sSub>
                                <m:r>
                                  <a:rPr lang="cs-CZ" b="0" i="1" smtClean="0">
                                    <a:latin typeface="Cambria Math" panose="02040503050406030204" pitchFamily="18" charset="0"/>
                                  </a:rPr>
                                  <m:t>−</m:t>
                                </m:r>
                                <m:sSub>
                                  <m:sSubPr>
                                    <m:ctrlPr>
                                      <a:rPr lang="cs-CZ" b="0" i="1" smtClean="0">
                                        <a:latin typeface="Cambria Math" panose="02040503050406030204" pitchFamily="18" charset="0"/>
                                      </a:rPr>
                                    </m:ctrlPr>
                                  </m:sSubPr>
                                  <m:e>
                                    <m:r>
                                      <a:rPr lang="cs-CZ" b="0" i="1" smtClean="0">
                                        <a:latin typeface="Cambria Math" panose="02040503050406030204" pitchFamily="18" charset="0"/>
                                      </a:rPr>
                                      <m:t>𝑦</m:t>
                                    </m:r>
                                  </m:e>
                                  <m:sub>
                                    <m:r>
                                      <a:rPr lang="cs-CZ" b="0" i="1" smtClean="0">
                                        <a:latin typeface="Cambria Math" panose="02040503050406030204" pitchFamily="18" charset="0"/>
                                      </a:rPr>
                                      <m:t>2</m:t>
                                    </m:r>
                                  </m:sub>
                                </m:sSub>
                              </m:e>
                            </m:d>
                          </m:e>
                          <m:sup>
                            <m:r>
                              <a:rPr lang="cs-CZ" b="0" i="1" smtClean="0">
                                <a:latin typeface="Cambria Math" panose="02040503050406030204" pitchFamily="18" charset="0"/>
                              </a:rPr>
                              <m:t>2</m:t>
                            </m:r>
                          </m:sup>
                        </m:sSup>
                        <m:r>
                          <a:rPr lang="cs-CZ" b="0" i="1" smtClean="0">
                            <a:latin typeface="Cambria Math" panose="02040503050406030204" pitchFamily="18" charset="0"/>
                          </a:rPr>
                          <m:t>+…+</m:t>
                        </m:r>
                        <m:sSup>
                          <m:sSupPr>
                            <m:ctrlPr>
                              <a:rPr lang="cs-CZ" b="0" i="1" smtClean="0">
                                <a:latin typeface="Cambria Math" panose="02040503050406030204" pitchFamily="18" charset="0"/>
                              </a:rPr>
                            </m:ctrlPr>
                          </m:sSupPr>
                          <m:e>
                            <m:d>
                              <m:dPr>
                                <m:ctrlPr>
                                  <a:rPr lang="cs-CZ" b="0" i="1" smtClean="0">
                                    <a:latin typeface="Cambria Math" panose="02040503050406030204" pitchFamily="18" charset="0"/>
                                  </a:rPr>
                                </m:ctrlPr>
                              </m:dPr>
                              <m:e>
                                <m:sSub>
                                  <m:sSubPr>
                                    <m:ctrlPr>
                                      <a:rPr lang="cs-CZ" b="0" i="1" smtClean="0">
                                        <a:latin typeface="Cambria Math" panose="02040503050406030204" pitchFamily="18" charset="0"/>
                                      </a:rPr>
                                    </m:ctrlPr>
                                  </m:sSubPr>
                                  <m:e>
                                    <m:r>
                                      <a:rPr lang="cs-CZ" b="0" i="1" smtClean="0">
                                        <a:latin typeface="Cambria Math" panose="02040503050406030204" pitchFamily="18" charset="0"/>
                                      </a:rPr>
                                      <m:t>𝑦</m:t>
                                    </m:r>
                                  </m:e>
                                  <m:sub>
                                    <m:r>
                                      <a:rPr lang="cs-CZ" b="0" i="1" smtClean="0">
                                        <a:latin typeface="Cambria Math" panose="02040503050406030204" pitchFamily="18" charset="0"/>
                                      </a:rPr>
                                      <m:t>𝑛</m:t>
                                    </m:r>
                                  </m:sub>
                                </m:sSub>
                                <m:r>
                                  <a:rPr lang="cs-CZ" b="0" i="1" smtClean="0">
                                    <a:latin typeface="Cambria Math" panose="02040503050406030204" pitchFamily="18" charset="0"/>
                                  </a:rPr>
                                  <m:t>−</m:t>
                                </m:r>
                                <m:sSub>
                                  <m:sSubPr>
                                    <m:ctrlPr>
                                      <a:rPr lang="cs-CZ" b="0" i="1" smtClean="0">
                                        <a:latin typeface="Cambria Math" panose="02040503050406030204" pitchFamily="18" charset="0"/>
                                      </a:rPr>
                                    </m:ctrlPr>
                                  </m:sSubPr>
                                  <m:e>
                                    <m:r>
                                      <a:rPr lang="cs-CZ" b="0" i="1" smtClean="0">
                                        <a:latin typeface="Cambria Math" panose="02040503050406030204" pitchFamily="18" charset="0"/>
                                      </a:rPr>
                                      <m:t>𝑦</m:t>
                                    </m:r>
                                  </m:e>
                                  <m:sub>
                                    <m:r>
                                      <a:rPr lang="cs-CZ" b="0" i="1" smtClean="0">
                                        <a:latin typeface="Cambria Math" panose="02040503050406030204" pitchFamily="18" charset="0"/>
                                      </a:rPr>
                                      <m:t>𝑛</m:t>
                                    </m:r>
                                    <m:r>
                                      <a:rPr lang="cs-CZ" b="0" i="1" smtClean="0">
                                        <a:latin typeface="Cambria Math" panose="02040503050406030204" pitchFamily="18" charset="0"/>
                                      </a:rPr>
                                      <m:t>−1</m:t>
                                    </m:r>
                                  </m:sub>
                                </m:sSub>
                              </m:e>
                            </m:d>
                          </m:e>
                          <m:sup>
                            <m:r>
                              <a:rPr lang="cs-CZ" b="0" i="1" smtClean="0">
                                <a:latin typeface="Cambria Math" panose="02040503050406030204" pitchFamily="18" charset="0"/>
                              </a:rPr>
                              <m:t>2</m:t>
                            </m:r>
                          </m:sup>
                        </m:sSup>
                      </m:e>
                    </m:d>
                  </m:oMath>
                </a14:m>
                <a:r>
                  <a:rPr lang="en-US" dirty="0"/>
                  <a:t>, </a:t>
                </a:r>
                <a:r>
                  <a:rPr lang="en-US" dirty="0" err="1"/>
                  <a:t>kde</a:t>
                </a:r>
                <a:r>
                  <a:rPr lang="en-US" dirty="0"/>
                  <a:t> </a:t>
                </a:r>
                <a:endParaRPr lang="cs-CZ" dirty="0"/>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cstate="print"/>
                <a:stretch>
                  <a:fillRect t="-762" r="-480"/>
                </a:stretch>
              </a:blipFill>
            </p:spPr>
            <p:txBody>
              <a:bodyPr/>
              <a:lstStyle/>
              <a:p>
                <a:r>
                  <a:rPr lang="en-US">
                    <a:noFill/>
                  </a:rPr>
                  <a:t> </a:t>
                </a:r>
              </a:p>
            </p:txBody>
          </p:sp>
        </mc:Fallback>
      </mc:AlternateContent>
    </p:spTree>
    <p:extLst>
      <p:ext uri="{BB962C8B-B14F-4D97-AF65-F5344CB8AC3E}">
        <p14:creationId xmlns:p14="http://schemas.microsoft.com/office/powerpoint/2010/main" val="1619502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Celkový rozptyl</a:t>
            </a:r>
          </a:p>
        </p:txBody>
      </p:sp>
      <p:sp>
        <p:nvSpPr>
          <p:cNvPr id="3" name="Zástupný symbol pro obsah 2"/>
          <p:cNvSpPr>
            <a:spLocks noGrp="1"/>
          </p:cNvSpPr>
          <p:nvPr>
            <p:ph idx="1"/>
          </p:nvPr>
        </p:nvSpPr>
        <p:spPr/>
        <p:txBody>
          <a:bodyPr/>
          <a:lstStyle/>
          <a:p>
            <a:r>
              <a:rPr lang="cs-CZ" dirty="0"/>
              <a:t>Hodnota</a:t>
            </a:r>
            <a:r>
              <a:rPr lang="en-US" dirty="0"/>
              <a:t> s</a:t>
            </a:r>
            <a:r>
              <a:rPr lang="en-US" baseline="-25000" dirty="0"/>
              <a:t>0</a:t>
            </a:r>
            <a:r>
              <a:rPr lang="en-US" baseline="30000" dirty="0"/>
              <a:t>2</a:t>
            </a:r>
            <a:r>
              <a:rPr lang="en-US" dirty="0"/>
              <a:t> </a:t>
            </a:r>
            <a:r>
              <a:rPr lang="cs-CZ" dirty="0"/>
              <a:t>zahrnuje</a:t>
            </a:r>
            <a:r>
              <a:rPr lang="en-US" dirty="0"/>
              <a:t>:</a:t>
            </a:r>
          </a:p>
          <a:p>
            <a:pPr lvl="0"/>
            <a:r>
              <a:rPr lang="cs-CZ" dirty="0"/>
              <a:t>Rozptyl v produkci</a:t>
            </a:r>
            <a:r>
              <a:rPr lang="en-US" dirty="0"/>
              <a:t> s</a:t>
            </a:r>
            <a:r>
              <a:rPr lang="en-US" baseline="-25000" dirty="0"/>
              <a:t>v</a:t>
            </a:r>
            <a:r>
              <a:rPr lang="en-US" baseline="30000" dirty="0"/>
              <a:t>2</a:t>
            </a:r>
            <a:endParaRPr lang="en-US" dirty="0"/>
          </a:p>
          <a:p>
            <a:pPr lvl="0"/>
            <a:r>
              <a:rPr lang="cs-CZ" dirty="0"/>
              <a:t>Rozptyl měření</a:t>
            </a:r>
            <a:r>
              <a:rPr lang="en-US" dirty="0"/>
              <a:t> s</a:t>
            </a:r>
            <a:r>
              <a:rPr lang="en-US" baseline="-25000" dirty="0"/>
              <a:t>m</a:t>
            </a:r>
            <a:r>
              <a:rPr lang="en-US" baseline="30000" dirty="0"/>
              <a:t>2</a:t>
            </a:r>
            <a:endParaRPr lang="en-US" dirty="0"/>
          </a:p>
          <a:p>
            <a:r>
              <a:rPr lang="cs-CZ" dirty="0"/>
              <a:t>A tedy</a:t>
            </a:r>
            <a:r>
              <a:rPr lang="en-US" dirty="0"/>
              <a:t>:</a:t>
            </a:r>
          </a:p>
          <a:p>
            <a:r>
              <a:rPr lang="en-US" dirty="0"/>
              <a:t>s</a:t>
            </a:r>
            <a:r>
              <a:rPr lang="en-US" baseline="-25000" dirty="0"/>
              <a:t>0</a:t>
            </a:r>
            <a:r>
              <a:rPr lang="en-US" baseline="30000" dirty="0"/>
              <a:t>2</a:t>
            </a:r>
            <a:r>
              <a:rPr lang="en-US" dirty="0"/>
              <a:t>  = s</a:t>
            </a:r>
            <a:r>
              <a:rPr lang="en-US" baseline="-25000" dirty="0"/>
              <a:t>v</a:t>
            </a:r>
            <a:r>
              <a:rPr lang="en-US" baseline="30000" dirty="0"/>
              <a:t>2</a:t>
            </a:r>
            <a:r>
              <a:rPr lang="en-US" dirty="0"/>
              <a:t>  + s</a:t>
            </a:r>
            <a:r>
              <a:rPr lang="en-US" baseline="-25000" dirty="0"/>
              <a:t>m</a:t>
            </a:r>
            <a:r>
              <a:rPr lang="en-US" baseline="30000" dirty="0"/>
              <a:t>2</a:t>
            </a:r>
            <a:endParaRPr lang="en-US" dirty="0"/>
          </a:p>
          <a:p>
            <a:endParaRPr lang="en-US" dirty="0"/>
          </a:p>
        </p:txBody>
      </p:sp>
    </p:spTree>
    <p:extLst>
      <p:ext uri="{BB962C8B-B14F-4D97-AF65-F5344CB8AC3E}">
        <p14:creationId xmlns:p14="http://schemas.microsoft.com/office/powerpoint/2010/main" val="477340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a:t>
            </a:r>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r>
                  <a:rPr lang="cs-CZ" dirty="0"/>
                  <a:t>Náklady na stoprocentní automatickou kontrolu jsou 25 000 Kč za rok. Roční produkce je čtyři milióny jednotek daného výrobku, tolerance je 9 a její překročení stojí 5 Kč. Určete celkové náklady na jakost, jestliže z výsledků kontroly vyplynulo, že </a:t>
                </a:r>
                <a14:m>
                  <m:oMath xmlns:m="http://schemas.openxmlformats.org/officeDocument/2006/math">
                    <m:sSubSup>
                      <m:sSubSupPr>
                        <m:ctrlPr>
                          <a:rPr lang="cs-CZ" b="0" i="1" smtClean="0">
                            <a:latin typeface="Cambria Math" panose="02040503050406030204" pitchFamily="18" charset="0"/>
                          </a:rPr>
                        </m:ctrlPr>
                      </m:sSubSupPr>
                      <m:e>
                        <m:r>
                          <a:rPr lang="cs-CZ" b="0" i="1" smtClean="0">
                            <a:latin typeface="Cambria Math" panose="02040503050406030204" pitchFamily="18" charset="0"/>
                          </a:rPr>
                          <m:t>𝑠</m:t>
                        </m:r>
                      </m:e>
                      <m:sub>
                        <m:r>
                          <a:rPr lang="cs-CZ" b="0" i="1" smtClean="0">
                            <a:latin typeface="Cambria Math" panose="02040503050406030204" pitchFamily="18" charset="0"/>
                          </a:rPr>
                          <m:t>0</m:t>
                        </m:r>
                      </m:sub>
                      <m:sup>
                        <m:r>
                          <a:rPr lang="cs-CZ" b="0" i="1" smtClean="0">
                            <a:latin typeface="Cambria Math" panose="02040503050406030204" pitchFamily="18" charset="0"/>
                          </a:rPr>
                          <m:t>2</m:t>
                        </m:r>
                      </m:sup>
                    </m:sSubSup>
                    <m:r>
                      <a:rPr lang="cs-CZ" b="0" i="1" smtClean="0">
                        <a:latin typeface="Cambria Math" panose="02040503050406030204" pitchFamily="18" charset="0"/>
                      </a:rPr>
                      <m:t>=1</m:t>
                    </m:r>
                  </m:oMath>
                </a14:m>
                <a:r>
                  <a:rPr lang="cs-CZ" dirty="0"/>
                  <a:t>.</a:t>
                </a: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0">
                <a:blip r:embed="rId2" cstate="print"/>
                <a:stretch>
                  <a:fillRect l="-1043" t="-2241" r="-1623"/>
                </a:stretch>
              </a:blipFill>
            </p:spPr>
            <p:txBody>
              <a:bodyPr/>
              <a:lstStyle/>
              <a:p>
                <a:r>
                  <a:rPr lang="cs-CZ">
                    <a:noFill/>
                  </a:rPr>
                  <a:t> </a:t>
                </a:r>
              </a:p>
            </p:txBody>
          </p:sp>
        </mc:Fallback>
      </mc:AlternateContent>
    </p:spTree>
    <p:extLst>
      <p:ext uri="{BB962C8B-B14F-4D97-AF65-F5344CB8AC3E}">
        <p14:creationId xmlns:p14="http://schemas.microsoft.com/office/powerpoint/2010/main" val="1949412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usedství">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Kancelář">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ousedství">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71</TotalTime>
  <Words>1568</Words>
  <Application>Microsoft Office PowerPoint</Application>
  <PresentationFormat>Předvádění na obrazovce (4:3)</PresentationFormat>
  <Paragraphs>128</Paragraphs>
  <Slides>23</Slides>
  <Notes>0</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1</vt:i4>
      </vt:variant>
      <vt:variant>
        <vt:lpstr>Nadpisy snímků</vt:lpstr>
      </vt:variant>
      <vt:variant>
        <vt:i4>23</vt:i4>
      </vt:variant>
    </vt:vector>
  </HeadingPairs>
  <TitlesOfParts>
    <vt:vector size="29" baseType="lpstr">
      <vt:lpstr>Arial</vt:lpstr>
      <vt:lpstr>Calibri</vt:lpstr>
      <vt:lpstr>Cambria</vt:lpstr>
      <vt:lpstr>Cambria Math</vt:lpstr>
      <vt:lpstr>Sousedství</vt:lpstr>
      <vt:lpstr>Rovnice</vt:lpstr>
      <vt:lpstr>TAGUCHIHO METODY: CELKOVÉ NÁKLADY KVALITY </vt:lpstr>
      <vt:lpstr>MONITOROVÁNÍ NÁKLADŮ NA JAKOST </vt:lpstr>
      <vt:lpstr>Náklady na jakost u výrobce</vt:lpstr>
      <vt:lpstr>PAF modely (Prevention, Appraisal, Failure) </vt:lpstr>
      <vt:lpstr>Model procesích nákladů </vt:lpstr>
      <vt:lpstr>Taguchiho metoda </vt:lpstr>
      <vt:lpstr>Taguchiho přístup –100% kontrola procesu</vt:lpstr>
      <vt:lpstr>Celkový rozptyl</vt:lpstr>
      <vt:lpstr>Příklad</vt:lpstr>
      <vt:lpstr>Řešení příkladu</vt:lpstr>
      <vt:lpstr>KONTROLA PROCESU SE PROVÁDÍ PO N JEDNOTKÁCH </vt:lpstr>
      <vt:lpstr>Části vztahu – postupně</vt:lpstr>
      <vt:lpstr>Poznámky</vt:lpstr>
      <vt:lpstr>Jak často provádět kontrolu tak, aby celkové náklady na jakost byly minimální? </vt:lpstr>
      <vt:lpstr>Neměřitelné charakteristiky kvality = atributy</vt:lpstr>
      <vt:lpstr>REGULAČNÍ DIAGRAMY </vt:lpstr>
      <vt:lpstr>Princip regulačních diagramů </vt:lpstr>
      <vt:lpstr>Postup konstrukce RD(x ̅,R) :</vt:lpstr>
      <vt:lpstr>Prezentace aplikace PowerPoint</vt:lpstr>
      <vt:lpstr>Základní meze RD(R) </vt:lpstr>
      <vt:lpstr>Základní meze</vt:lpstr>
      <vt:lpstr>Závěr</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TAGUCHIHO METODY: CELKOVÉ NÁKLADY KVALITY</dc:title>
  <dc:creator>student</dc:creator>
  <cp:lastModifiedBy>Zuzana Neničková</cp:lastModifiedBy>
  <cp:revision>22</cp:revision>
  <dcterms:created xsi:type="dcterms:W3CDTF">2015-12-03T09:47:29Z</dcterms:created>
  <dcterms:modified xsi:type="dcterms:W3CDTF">2020-09-20T18:07:19Z</dcterms:modified>
</cp:coreProperties>
</file>