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4" r:id="rId9"/>
    <p:sldId id="262" r:id="rId10"/>
    <p:sldId id="265" r:id="rId11"/>
    <p:sldId id="266" r:id="rId12"/>
    <p:sldId id="268" r:id="rId13"/>
    <p:sldId id="271" r:id="rId14"/>
    <p:sldId id="272" r:id="rId15"/>
    <p:sldId id="273" r:id="rId16"/>
    <p:sldId id="267" r:id="rId17"/>
    <p:sldId id="270" r:id="rId18"/>
    <p:sldId id="269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76DA-5B1F-4DF5-833A-6ED7B00934A8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61838-0D50-466C-8DE4-3956E6CFC1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76DA-5B1F-4DF5-833A-6ED7B00934A8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61838-0D50-466C-8DE4-3956E6CFC1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76DA-5B1F-4DF5-833A-6ED7B00934A8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61838-0D50-466C-8DE4-3956E6CFC1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76DA-5B1F-4DF5-833A-6ED7B00934A8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61838-0D50-466C-8DE4-3956E6CFC1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76DA-5B1F-4DF5-833A-6ED7B00934A8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61838-0D50-466C-8DE4-3956E6CFC1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76DA-5B1F-4DF5-833A-6ED7B00934A8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61838-0D50-466C-8DE4-3956E6CFC1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76DA-5B1F-4DF5-833A-6ED7B00934A8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61838-0D50-466C-8DE4-3956E6CFC1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76DA-5B1F-4DF5-833A-6ED7B00934A8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61838-0D50-466C-8DE4-3956E6CFC1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76DA-5B1F-4DF5-833A-6ED7B00934A8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61838-0D50-466C-8DE4-3956E6CFC1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76DA-5B1F-4DF5-833A-6ED7B00934A8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61838-0D50-466C-8DE4-3956E6CFC1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76DA-5B1F-4DF5-833A-6ED7B00934A8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E61838-0D50-466C-8DE4-3956E6CFC1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7E61838-0D50-466C-8DE4-3956E6CFC1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F7B76DA-5B1F-4DF5-833A-6ED7B00934A8}" type="datetimeFigureOut">
              <a:rPr lang="en-US" smtClean="0"/>
              <a:pPr/>
              <a:t>9/20/2020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8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1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METODY PROGNÓZOVÁNÍ 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0191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Trend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7620000" cy="5328592"/>
          </a:xfrm>
        </p:spPr>
        <p:txBody>
          <a:bodyPr>
            <a:normAutofit/>
          </a:bodyPr>
          <a:lstStyle/>
          <a:p>
            <a:r>
              <a:rPr lang="cs-CZ" sz="2400" dirty="0"/>
              <a:t>Trend se popisuje nejčastěji lineární funkcí, polynomem druhého stupně, exponenciální funkcí, modifikovanou exponenciální funkcí nebo logistickou, případně </a:t>
            </a:r>
            <a:r>
              <a:rPr lang="cs-CZ" sz="2400" dirty="0" err="1"/>
              <a:t>Gompertzovou</a:t>
            </a:r>
            <a:r>
              <a:rPr lang="cs-CZ" sz="2400" dirty="0"/>
              <a:t> křivkou. </a:t>
            </a:r>
          </a:p>
          <a:p>
            <a:r>
              <a:rPr lang="cs-CZ" sz="2400" dirty="0"/>
              <a:t>V případě lineární funkce a polynomu druhého stupně jde o regresní funkce lineární z hlediska parametrů, takže pro odhad neznámých parametrů můžeme v jejich případě aplikovat obyčejnou metodu nejmenších čtverců tak</a:t>
            </a:r>
          </a:p>
          <a:p>
            <a:r>
              <a:rPr lang="cs-CZ" sz="2400" dirty="0"/>
              <a:t>V případě ostatních křivek je situace složitější, protože tyto funkce nejsou lineární z hlediska parametrů, takže pro odhad jejich parametrů se musí postupovat jinak.</a:t>
            </a:r>
          </a:p>
        </p:txBody>
      </p:sp>
    </p:spTree>
    <p:extLst>
      <p:ext uri="{BB962C8B-B14F-4D97-AF65-F5344CB8AC3E}">
        <p14:creationId xmlns:p14="http://schemas.microsoft.com/office/powerpoint/2010/main" val="2208072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Trendy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Kromě lineárního trendu se vyskytují také: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43163"/>
            <a:ext cx="8410575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47444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/>
              <a:t>Syntetické modely trendu časových řad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en-US" sz="2800" b="1" i="1" dirty="0"/>
              <a:t>Nejsou</a:t>
            </a:r>
            <a:r>
              <a:rPr lang="cs-CZ" altLang="en-US" sz="2800" dirty="0"/>
              <a:t> zadány explicitně vzorcem</a:t>
            </a:r>
          </a:p>
          <a:p>
            <a:r>
              <a:rPr lang="cs-CZ" altLang="en-US" sz="2800" b="1" i="1" dirty="0"/>
              <a:t>Jsou</a:t>
            </a:r>
            <a:r>
              <a:rPr lang="cs-CZ" altLang="en-US" sz="2800" dirty="0"/>
              <a:t> zadány hodnotami nové časové řady (syntetického trendu)</a:t>
            </a:r>
          </a:p>
          <a:p>
            <a:r>
              <a:rPr lang="cs-CZ" altLang="en-US" sz="2800" b="1" dirty="0"/>
              <a:t>Klouzavé průměry</a:t>
            </a:r>
            <a:r>
              <a:rPr lang="cs-CZ" altLang="en-US" sz="2800" dirty="0"/>
              <a:t> – časové řady posouvaných průměrů (mediánů) několika hodnot „okolo“ </a:t>
            </a:r>
            <a:r>
              <a:rPr lang="cs-CZ" altLang="en-US" sz="2800" i="1" dirty="0"/>
              <a:t>t</a:t>
            </a:r>
            <a:endParaRPr lang="cs-CZ" altLang="en-US" sz="2800" dirty="0"/>
          </a:p>
          <a:p>
            <a:r>
              <a:rPr lang="cs-CZ" altLang="en-US" sz="2800" b="1" dirty="0"/>
              <a:t>Exponenciální vyrovnání</a:t>
            </a:r>
            <a:r>
              <a:rPr lang="cs-CZ" altLang="en-US" sz="2800" dirty="0"/>
              <a:t> – časové řady posouvaných vážených průměrů hodnot „před“ </a:t>
            </a:r>
            <a:r>
              <a:rPr lang="cs-CZ" altLang="en-US" sz="2800" i="1" dirty="0"/>
              <a:t>t </a:t>
            </a:r>
            <a:r>
              <a:rPr lang="cs-CZ" altLang="en-US" sz="2800" dirty="0"/>
              <a:t>(váhy exponenciálně ubývají)</a:t>
            </a:r>
          </a:p>
        </p:txBody>
      </p:sp>
    </p:spTree>
    <p:extLst>
      <p:ext uri="{BB962C8B-B14F-4D97-AF65-F5344CB8AC3E}">
        <p14:creationId xmlns:p14="http://schemas.microsoft.com/office/powerpoint/2010/main" val="1297607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Prosté klouzavé průměry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Pokud chceme použít klouzavé průměry, musíme především zvolit tzv. </a:t>
            </a:r>
            <a:r>
              <a:rPr lang="cs-CZ" b="1" dirty="0"/>
              <a:t>délku klouzavé části </a:t>
            </a:r>
            <a:r>
              <a:rPr lang="cs-CZ" i="1" dirty="0"/>
              <a:t>a </a:t>
            </a:r>
            <a:r>
              <a:rPr lang="cs-CZ" dirty="0"/>
              <a:t>dále tzv</a:t>
            </a:r>
            <a:r>
              <a:rPr lang="cs-CZ" b="1" dirty="0"/>
              <a:t>. řád klouzavého průměru</a:t>
            </a:r>
            <a:r>
              <a:rPr lang="cs-CZ" dirty="0"/>
              <a:t>. Řád je dán stupněm polynomu, kterým se části řady vyrovnávají. </a:t>
            </a:r>
          </a:p>
          <a:p>
            <a:r>
              <a:rPr lang="cs-CZ" dirty="0"/>
              <a:t>V případě prostého klouzavého průměru používáme k vyrovnávání lineární funkci, takže pracujeme s řádem jedna. </a:t>
            </a:r>
          </a:p>
          <a:p>
            <a:r>
              <a:rPr lang="cs-CZ" dirty="0"/>
              <a:t>Délka klouzavého průměru se obvykle volí jako liché číslo obecně zapsané ve tvaru , kde je celé kladné číslo. Každá část řady, která je vyrovnávána, má svůj střed. </a:t>
            </a:r>
          </a:p>
        </p:txBody>
      </p:sp>
    </p:spTree>
    <p:extLst>
      <p:ext uri="{BB962C8B-B14F-4D97-AF65-F5344CB8AC3E}">
        <p14:creationId xmlns:p14="http://schemas.microsoft.com/office/powerpoint/2010/main" val="28247501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sz="3200" b="1"/>
              <a:t>Klouzavé průměry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en-US" dirty="0"/>
          </a:p>
          <a:p>
            <a:endParaRPr lang="cs-CZ" altLang="en-US" dirty="0"/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2960688" y="3192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6963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4096459"/>
              </p:ext>
            </p:extLst>
          </p:nvPr>
        </p:nvGraphicFramePr>
        <p:xfrm>
          <a:off x="533400" y="2154809"/>
          <a:ext cx="7040563" cy="1033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2" name="Rovnice" r:id="rId3" imgW="3136900" imgH="457200" progId="">
                  <p:embed/>
                </p:oleObj>
              </mc:Choice>
              <mc:Fallback>
                <p:oleObj name="Rovnice" r:id="rId3" imgW="3136900" imgH="457200" progId="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154809"/>
                        <a:ext cx="7040563" cy="1033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323528" y="3475471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en-US" sz="2400" dirty="0">
                <a:latin typeface="Times New Roman" pitchFamily="18" charset="0"/>
                <a:cs typeface="Times New Roman" pitchFamily="18" charset="0"/>
              </a:rPr>
              <a:t>o délce </a:t>
            </a:r>
            <a:r>
              <a:rPr lang="cs-CZ" altLang="en-US" sz="2400" i="1" dirty="0">
                <a:latin typeface="Times New Roman" pitchFamily="18" charset="0"/>
              </a:rPr>
              <a:t>m </a:t>
            </a:r>
            <a:r>
              <a:rPr lang="cs-CZ" altLang="en-US" sz="2400" dirty="0">
                <a:latin typeface="Times New Roman" pitchFamily="18" charset="0"/>
              </a:rPr>
              <a:t>= 2</a:t>
            </a:r>
            <a:r>
              <a:rPr lang="cs-CZ" altLang="en-US" sz="2400" i="1" dirty="0">
                <a:latin typeface="Times New Roman" pitchFamily="18" charset="0"/>
              </a:rPr>
              <a:t>p</a:t>
            </a:r>
            <a:r>
              <a:rPr lang="cs-CZ" altLang="en-US" sz="2400" dirty="0">
                <a:latin typeface="Times New Roman" pitchFamily="18" charset="0"/>
              </a:rPr>
              <a:t>+1</a:t>
            </a:r>
            <a:r>
              <a:rPr lang="cs-CZ" alt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altLang="en-US" sz="2400" dirty="0">
                <a:latin typeface="Times New Roman" pitchFamily="18" charset="0"/>
              </a:rPr>
              <a:t>kde </a:t>
            </a:r>
            <a:endParaRPr lang="cs-CZ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963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368356"/>
              </p:ext>
            </p:extLst>
          </p:nvPr>
        </p:nvGraphicFramePr>
        <p:xfrm>
          <a:off x="3276181" y="3511190"/>
          <a:ext cx="3124200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3" r:id="rId5" imgW="1536700" imgH="190500" progId="">
                  <p:embed/>
                </p:oleObj>
              </mc:Choice>
              <mc:Fallback>
                <p:oleObj r:id="rId5" imgW="1536700" imgH="190500" progId="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181" y="3511190"/>
                        <a:ext cx="3124200" cy="385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41" name="Text Box 9"/>
          <p:cNvSpPr txBox="1">
            <a:spLocks noChangeArrowheads="1"/>
          </p:cNvSpPr>
          <p:nvPr/>
        </p:nvSpPr>
        <p:spPr bwMode="auto">
          <a:xfrm>
            <a:off x="497663" y="1484784"/>
            <a:ext cx="632859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en-US" sz="2400" b="1" dirty="0"/>
              <a:t>Prosté klouzavé průměry </a:t>
            </a:r>
            <a:r>
              <a:rPr lang="cs-CZ" altLang="en-US" sz="2400" dirty="0"/>
              <a:t>(lichá délka „kolem“ </a:t>
            </a:r>
            <a:r>
              <a:rPr lang="cs-CZ" altLang="en-US" sz="2400" i="1" dirty="0"/>
              <a:t>t </a:t>
            </a:r>
            <a:r>
              <a:rPr lang="cs-CZ" altLang="en-US" sz="2400" dirty="0"/>
              <a:t>):</a:t>
            </a:r>
          </a:p>
        </p:txBody>
      </p:sp>
      <p:sp>
        <p:nvSpPr>
          <p:cNvPr id="69642" name="Text Box 10"/>
          <p:cNvSpPr txBox="1">
            <a:spLocks noChangeArrowheads="1"/>
          </p:cNvSpPr>
          <p:nvPr/>
        </p:nvSpPr>
        <p:spPr bwMode="auto">
          <a:xfrm>
            <a:off x="497663" y="4384964"/>
            <a:ext cx="56782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en-US" sz="2400" b="1" dirty="0"/>
              <a:t>Centrované klouzavé průměry</a:t>
            </a:r>
            <a:r>
              <a:rPr lang="cs-CZ" altLang="en-US" sz="2400" dirty="0"/>
              <a:t> (sudá délka):</a:t>
            </a:r>
          </a:p>
        </p:txBody>
      </p:sp>
      <p:graphicFrame>
        <p:nvGraphicFramePr>
          <p:cNvPr id="6964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8816412"/>
              </p:ext>
            </p:extLst>
          </p:nvPr>
        </p:nvGraphicFramePr>
        <p:xfrm>
          <a:off x="683568" y="5022850"/>
          <a:ext cx="6526213" cy="137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name="Rovnice" r:id="rId7" imgW="2908300" imgH="609600" progId="">
                  <p:embed/>
                </p:oleObj>
              </mc:Choice>
              <mc:Fallback>
                <p:oleObj name="Rovnice" r:id="rId7" imgW="2908300" imgH="609600" progId="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5022850"/>
                        <a:ext cx="6526213" cy="1377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44" name="Text Box 12"/>
          <p:cNvSpPr txBox="1">
            <a:spLocks noChangeArrowheads="1"/>
          </p:cNvSpPr>
          <p:nvPr/>
        </p:nvSpPr>
        <p:spPr bwMode="auto">
          <a:xfrm>
            <a:off x="497663" y="6400800"/>
            <a:ext cx="1979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en-US" sz="2400" dirty="0">
                <a:latin typeface="Times New Roman" pitchFamily="18" charset="0"/>
                <a:cs typeface="Times New Roman" pitchFamily="18" charset="0"/>
              </a:rPr>
              <a:t>o délce </a:t>
            </a:r>
            <a:r>
              <a:rPr lang="cs-CZ" altLang="en-US" sz="2400" i="1" dirty="0">
                <a:latin typeface="Times New Roman" pitchFamily="18" charset="0"/>
              </a:rPr>
              <a:t>m </a:t>
            </a:r>
            <a:r>
              <a:rPr lang="cs-CZ" altLang="en-US" sz="2400" dirty="0">
                <a:latin typeface="Times New Roman" pitchFamily="18" charset="0"/>
              </a:rPr>
              <a:t>= 2</a:t>
            </a:r>
            <a:r>
              <a:rPr lang="cs-CZ" altLang="en-US" sz="2400" i="1" dirty="0">
                <a:latin typeface="Times New Roman" pitchFamily="18" charset="0"/>
              </a:rPr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3380314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sz="2400" b="1"/>
              <a:t>Příklad: centrovaný 4-členný klouzavý průměr</a:t>
            </a:r>
          </a:p>
        </p:txBody>
      </p:sp>
      <p:graphicFrame>
        <p:nvGraphicFramePr>
          <p:cNvPr id="91139" name="Object 3"/>
          <p:cNvGraphicFramePr>
            <a:graphicFrameLocks noGrp="1" noChangeAspect="1"/>
          </p:cNvGraphicFramePr>
          <p:nvPr>
            <p:ph type="body" idx="1"/>
            <p:extLst>
              <p:ext uri="{D42A27DB-BD31-4B8C-83A1-F6EECF244321}">
                <p14:modId xmlns:p14="http://schemas.microsoft.com/office/powerpoint/2010/main" val="2961795752"/>
              </p:ext>
            </p:extLst>
          </p:nvPr>
        </p:nvGraphicFramePr>
        <p:xfrm>
          <a:off x="395536" y="1268760"/>
          <a:ext cx="7927975" cy="4611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Graf" r:id="rId3" imgW="5523840" imgH="3206160" progId="Excel.Chart.8">
                  <p:embed/>
                </p:oleObj>
              </mc:Choice>
              <mc:Fallback>
                <p:oleObj name="Graf" r:id="rId3" imgW="5523840" imgH="3206160" progId="Excel.Chart.8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1268760"/>
                        <a:ext cx="7927975" cy="4611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465335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2794322"/>
          </a:xfrm>
        </p:spPr>
        <p:txBody>
          <a:bodyPr/>
          <a:lstStyle/>
          <a:p>
            <a:r>
              <a:rPr lang="en-US" b="1" i="1" dirty="0"/>
              <a:t>VLASTNOSTI NÁHODNÉ SLOŽKY MODELU A JEJICH OVĚŘENÍ 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140968"/>
            <a:ext cx="8229485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91600" y="5157192"/>
            <a:ext cx="82809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Platí-li bod 2, hovoříme o </a:t>
            </a:r>
            <a:r>
              <a:rPr lang="cs-CZ" sz="2400" b="1" dirty="0" err="1"/>
              <a:t>homoskedasticitě</a:t>
            </a:r>
            <a:r>
              <a:rPr lang="cs-CZ" sz="2400" b="1" dirty="0"/>
              <a:t> </a:t>
            </a:r>
            <a:r>
              <a:rPr lang="cs-CZ" sz="2400" dirty="0"/>
              <a:t>(v opačném případě o </a:t>
            </a:r>
            <a:r>
              <a:rPr lang="cs-CZ" sz="2400" dirty="0" err="1"/>
              <a:t>heteroskedasticitě</a:t>
            </a:r>
            <a:r>
              <a:rPr lang="cs-CZ" sz="2400" dirty="0"/>
              <a:t>). </a:t>
            </a:r>
          </a:p>
          <a:p>
            <a:r>
              <a:rPr lang="cs-CZ" sz="2400" dirty="0"/>
              <a:t>Platí-li bod 3, mluvíme o </a:t>
            </a:r>
            <a:r>
              <a:rPr lang="cs-CZ" sz="2400" b="1" dirty="0" err="1"/>
              <a:t>nezkorelovanosti</a:t>
            </a:r>
            <a:r>
              <a:rPr lang="cs-CZ" sz="2400" b="1" dirty="0"/>
              <a:t> </a:t>
            </a:r>
            <a:r>
              <a:rPr lang="cs-CZ" sz="2400" dirty="0"/>
              <a:t>náhodných složek modelu. </a:t>
            </a:r>
          </a:p>
        </p:txBody>
      </p:sp>
    </p:spTree>
    <p:extLst>
      <p:ext uri="{BB962C8B-B14F-4D97-AF65-F5344CB8AC3E}">
        <p14:creationId xmlns:p14="http://schemas.microsoft.com/office/powerpoint/2010/main" val="10903921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Testování vlastností pro rezidua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Uvedené podmínky by měly být ověřeny vhodnou statistickou metodou. </a:t>
            </a:r>
          </a:p>
          <a:p>
            <a:r>
              <a:rPr lang="cs-CZ" dirty="0"/>
              <a:t>Podmínka 1 se neověřuje a je brána za danou.</a:t>
            </a:r>
          </a:p>
          <a:p>
            <a:r>
              <a:rPr lang="cs-CZ" dirty="0"/>
              <a:t> Jsou-li splněny  všechny podmínky, potom odhady získané metodou nejmenších čtverců budou nejlepší v rámci všech nestranných odhadů. </a:t>
            </a:r>
          </a:p>
          <a:p>
            <a:r>
              <a:rPr lang="cs-CZ" dirty="0"/>
              <a:t>Jsou-li splněny jen podmínky 1-3, budou odhady parametrů nejlepší „pouze“ v rámci tzv. lineárních nestranných odhadů. </a:t>
            </a:r>
          </a:p>
          <a:p>
            <a:r>
              <a:rPr lang="cs-CZ" dirty="0"/>
              <a:t>Tedy, i když podmínka 4 splněna není, pořád nám popsané postupy poskytují odhady parametrů, které jsou „rozumně“ kvalitní. </a:t>
            </a:r>
          </a:p>
          <a:p>
            <a:r>
              <a:rPr lang="cs-CZ" dirty="0"/>
              <a:t>Pokud jde o podmínku 2, existuje např. statistický test </a:t>
            </a:r>
            <a:r>
              <a:rPr lang="cs-CZ" dirty="0" err="1"/>
              <a:t>Goldfeld</a:t>
            </a:r>
            <a:r>
              <a:rPr lang="cs-CZ" dirty="0"/>
              <a:t>-</a:t>
            </a:r>
            <a:r>
              <a:rPr lang="cs-CZ" dirty="0" err="1"/>
              <a:t>Quandtův</a:t>
            </a:r>
            <a:r>
              <a:rPr lang="cs-CZ" dirty="0"/>
              <a:t>, který je konkrétnější, pokud jde o formulaci podoby případné testované </a:t>
            </a:r>
            <a:r>
              <a:rPr lang="cs-CZ" dirty="0" err="1"/>
              <a:t>heteroskedasticity</a:t>
            </a:r>
            <a:r>
              <a:rPr lang="cs-CZ" dirty="0"/>
              <a:t>, a také existují testy obecnější, pokud jde o tuto formulaci. Mezi obecnější testy patří např. </a:t>
            </a:r>
            <a:r>
              <a:rPr lang="cs-CZ" dirty="0" err="1"/>
              <a:t>Whiteův</a:t>
            </a:r>
            <a:r>
              <a:rPr lang="cs-CZ" dirty="0"/>
              <a:t> test. Problém </a:t>
            </a:r>
            <a:r>
              <a:rPr lang="cs-CZ" dirty="0" err="1"/>
              <a:t>heteroskedasticity</a:t>
            </a:r>
            <a:r>
              <a:rPr lang="cs-CZ" dirty="0"/>
              <a:t> je ale typický pro </a:t>
            </a:r>
            <a:r>
              <a:rPr lang="cs-CZ" dirty="0" err="1"/>
              <a:t>průřezovaná</a:t>
            </a:r>
            <a:r>
              <a:rPr lang="cs-CZ" dirty="0"/>
              <a:t> data, nikoliv pro modely časových řad, pro které je typické nedodržení podmínky 3. </a:t>
            </a:r>
          </a:p>
          <a:p>
            <a:r>
              <a:rPr lang="cs-CZ" dirty="0"/>
              <a:t>My: testování </a:t>
            </a:r>
            <a:r>
              <a:rPr lang="cs-CZ" dirty="0" err="1"/>
              <a:t>podminky</a:t>
            </a:r>
            <a:r>
              <a:rPr lang="cs-CZ" dirty="0"/>
              <a:t> pro autokorelaci reziduí.</a:t>
            </a:r>
          </a:p>
        </p:txBody>
      </p:sp>
    </p:spTree>
    <p:extLst>
      <p:ext uri="{BB962C8B-B14F-4D97-AF65-F5344CB8AC3E}">
        <p14:creationId xmlns:p14="http://schemas.microsoft.com/office/powerpoint/2010/main" val="16326692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Durbin-</a:t>
            </a:r>
            <a:r>
              <a:rPr lang="en-US" dirty="0" err="1"/>
              <a:t>Watsonův</a:t>
            </a:r>
            <a:r>
              <a:rPr lang="en-US" dirty="0"/>
              <a:t> test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K ověřování autokorelace se využívá zejména </a:t>
            </a:r>
            <a:r>
              <a:rPr lang="cs-CZ" sz="2400" dirty="0" err="1"/>
              <a:t>Durbinův</a:t>
            </a:r>
            <a:r>
              <a:rPr lang="cs-CZ" sz="2400" dirty="0"/>
              <a:t>-</a:t>
            </a:r>
            <a:r>
              <a:rPr lang="cs-CZ" sz="2400" dirty="0" err="1"/>
              <a:t>Watsonův</a:t>
            </a:r>
            <a:r>
              <a:rPr lang="cs-CZ" sz="2400" dirty="0"/>
              <a:t> test. </a:t>
            </a:r>
          </a:p>
          <a:p>
            <a:r>
              <a:rPr lang="cs-CZ" sz="2400" dirty="0"/>
              <a:t>Test zkoumá platnost nulové hypotézy, že model není zatížen autokorelací, proti alternativní hypotéze, že v modelu je autokorelace ve tvaru AR(1). </a:t>
            </a:r>
          </a:p>
          <a:p>
            <a:r>
              <a:rPr lang="cs-CZ" sz="2400" dirty="0"/>
              <a:t>Nejprve se najdou odhady parametrů původního regresního modelu časové řady metodou nejmenších čtverců a ze získaných vyrovnaných hodnot se vypočtou reziduální odchylky . Na základě těchto reziduí se pak počítá testové kritérium 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5773332"/>
            <a:ext cx="24003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38741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Durbin-</a:t>
            </a:r>
            <a:r>
              <a:rPr lang="en-US" dirty="0" err="1"/>
              <a:t>Watsonův</a:t>
            </a:r>
            <a:r>
              <a:rPr lang="en-US" dirty="0"/>
              <a:t> test</a:t>
            </a:r>
            <a:r>
              <a:rPr lang="cs-CZ" dirty="0"/>
              <a:t>- </a:t>
            </a:r>
            <a:r>
              <a:rPr lang="cs-CZ" dirty="0" err="1"/>
              <a:t>pokr</a:t>
            </a:r>
            <a:r>
              <a:rPr lang="en-US" dirty="0"/>
              <a:t>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68760"/>
                <a:ext cx="7620000" cy="558924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Pro </a:t>
                </a:r>
                <a:r>
                  <a:rPr lang="en-US" dirty="0" err="1"/>
                  <a:t>toto</a:t>
                </a:r>
                <a:r>
                  <a:rPr lang="en-US" dirty="0"/>
                  <a:t> </a:t>
                </a:r>
                <a:r>
                  <a:rPr lang="en-US" dirty="0" err="1"/>
                  <a:t>kritérium</a:t>
                </a:r>
                <a:r>
                  <a:rPr lang="en-US" dirty="0"/>
                  <a:t> </a:t>
                </a:r>
                <a:r>
                  <a:rPr lang="en-US" dirty="0" err="1"/>
                  <a:t>jsou</a:t>
                </a:r>
                <a:r>
                  <a:rPr lang="en-US" dirty="0"/>
                  <a:t> </a:t>
                </a:r>
                <a:r>
                  <a:rPr lang="en-US" dirty="0" err="1"/>
                  <a:t>určeny</a:t>
                </a:r>
                <a:r>
                  <a:rPr lang="en-US" dirty="0"/>
                  <a:t> </a:t>
                </a:r>
                <a:r>
                  <a:rPr lang="en-US" dirty="0" err="1"/>
                  <a:t>speciální</a:t>
                </a:r>
                <a:r>
                  <a:rPr lang="en-US" dirty="0"/>
                  <a:t> </a:t>
                </a:r>
                <a:r>
                  <a:rPr lang="en-US" dirty="0" err="1"/>
                  <a:t>statistické</a:t>
                </a:r>
                <a:r>
                  <a:rPr lang="en-US" dirty="0"/>
                  <a:t> </a:t>
                </a:r>
                <a:r>
                  <a:rPr lang="en-US" dirty="0" err="1"/>
                  <a:t>tabulky</a:t>
                </a:r>
                <a:r>
                  <a:rPr lang="cs-CZ" dirty="0"/>
                  <a:t>.</a:t>
                </a:r>
              </a:p>
              <a:p>
                <a:r>
                  <a:rPr lang="en-US" dirty="0"/>
                  <a:t>V </a:t>
                </a:r>
                <a:r>
                  <a:rPr lang="en-US" dirty="0" err="1"/>
                  <a:t>těchto</a:t>
                </a:r>
                <a:r>
                  <a:rPr lang="en-US" dirty="0"/>
                  <a:t> </a:t>
                </a:r>
                <a:r>
                  <a:rPr lang="en-US" dirty="0" err="1"/>
                  <a:t>tabulkách</a:t>
                </a:r>
                <a:r>
                  <a:rPr lang="en-US" dirty="0"/>
                  <a:t> se pro </a:t>
                </a:r>
                <a:r>
                  <a:rPr lang="en-US" dirty="0" err="1"/>
                  <a:t>daný</a:t>
                </a:r>
                <a:r>
                  <a:rPr lang="en-US" dirty="0"/>
                  <a:t> </a:t>
                </a:r>
                <a:r>
                  <a:rPr lang="en-US" dirty="0" err="1"/>
                  <a:t>počet</a:t>
                </a:r>
                <a:r>
                  <a:rPr lang="en-US" dirty="0"/>
                  <a:t> </a:t>
                </a:r>
                <a:r>
                  <a:rPr lang="en-US" dirty="0" err="1"/>
                  <a:t>pozorování</a:t>
                </a:r>
                <a:r>
                  <a:rPr lang="en-US" dirty="0"/>
                  <a:t> , </a:t>
                </a:r>
                <a:r>
                  <a:rPr lang="en-US" dirty="0" err="1"/>
                  <a:t>hladinu</a:t>
                </a:r>
                <a:r>
                  <a:rPr lang="en-US" dirty="0"/>
                  <a:t> </a:t>
                </a:r>
                <a:r>
                  <a:rPr lang="en-US" dirty="0" err="1"/>
                  <a:t>významnosti</a:t>
                </a:r>
                <a:r>
                  <a:rPr lang="en-US" dirty="0"/>
                  <a:t> a </a:t>
                </a:r>
                <a:r>
                  <a:rPr lang="en-US" dirty="0" err="1"/>
                  <a:t>počet</a:t>
                </a:r>
                <a:r>
                  <a:rPr lang="en-US" dirty="0"/>
                  <a:t> </a:t>
                </a:r>
                <a:r>
                  <a:rPr lang="en-US" dirty="0" err="1"/>
                  <a:t>parametrů</a:t>
                </a:r>
                <a:r>
                  <a:rPr lang="en-US" dirty="0"/>
                  <a:t> </a:t>
                </a:r>
                <a:r>
                  <a:rPr lang="en-US" dirty="0" err="1"/>
                  <a:t>modelu</a:t>
                </a:r>
                <a:r>
                  <a:rPr lang="en-US" dirty="0"/>
                  <a:t> bez </a:t>
                </a:r>
                <a:r>
                  <a:rPr lang="en-US" dirty="0" err="1"/>
                  <a:t>absolutního</a:t>
                </a:r>
                <a:r>
                  <a:rPr lang="en-US" dirty="0"/>
                  <a:t> </a:t>
                </a:r>
                <a:r>
                  <a:rPr lang="en-US" dirty="0" err="1"/>
                  <a:t>členu</a:t>
                </a:r>
                <a:r>
                  <a:rPr lang="en-US" dirty="0"/>
                  <a:t> </a:t>
                </a:r>
                <a:r>
                  <a:rPr lang="en-US" dirty="0" err="1"/>
                  <a:t>najde</a:t>
                </a:r>
                <a:r>
                  <a:rPr lang="en-US" dirty="0"/>
                  <a:t> </a:t>
                </a:r>
                <a:r>
                  <a:rPr lang="en-US" dirty="0" err="1"/>
                  <a:t>dolní</a:t>
                </a:r>
                <a:r>
                  <a:rPr lang="en-US" dirty="0"/>
                  <a:t> </a:t>
                </a:r>
                <a:r>
                  <a:rPr lang="en-US" dirty="0" err="1"/>
                  <a:t>hodnota</a:t>
                </a:r>
                <a:r>
                  <a:rPr lang="cs-CZ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𝐿</m:t>
                        </m:r>
                      </m:sub>
                    </m:sSub>
                  </m:oMath>
                </a14:m>
                <a:r>
                  <a:rPr lang="en-US" dirty="0"/>
                  <a:t> a </a:t>
                </a:r>
                <a:r>
                  <a:rPr lang="en-US" dirty="0" err="1"/>
                  <a:t>horní</a:t>
                </a:r>
                <a:r>
                  <a:rPr lang="en-US" dirty="0"/>
                  <a:t> </a:t>
                </a:r>
                <a:r>
                  <a:rPr lang="en-US" dirty="0" err="1"/>
                  <a:t>hodnota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𝐻</m:t>
                        </m:r>
                      </m:sub>
                    </m:sSub>
                  </m:oMath>
                </a14:m>
                <a:r>
                  <a:rPr lang="en-US" dirty="0"/>
                  <a:t> . </a:t>
                </a:r>
                <a:endParaRPr lang="cs-CZ" dirty="0"/>
              </a:p>
              <a:p>
                <a:r>
                  <a:rPr lang="en-US" dirty="0" err="1"/>
                  <a:t>Dále</a:t>
                </a:r>
                <a:r>
                  <a:rPr lang="en-US" dirty="0"/>
                  <a:t> je </a:t>
                </a:r>
                <a:r>
                  <a:rPr lang="en-US" dirty="0" err="1"/>
                  <a:t>třeba</a:t>
                </a:r>
                <a:r>
                  <a:rPr lang="en-US" dirty="0"/>
                  <a:t> </a:t>
                </a:r>
                <a:r>
                  <a:rPr lang="en-US" dirty="0" err="1"/>
                  <a:t>vypočítat</a:t>
                </a:r>
                <a:r>
                  <a:rPr lang="en-US" dirty="0"/>
                  <a:t> </a:t>
                </a:r>
                <a:r>
                  <a:rPr lang="en-US" dirty="0" err="1"/>
                  <a:t>odhad</a:t>
                </a:r>
                <a:r>
                  <a:rPr lang="en-US" dirty="0"/>
                  <a:t> </a:t>
                </a:r>
                <a:r>
                  <a:rPr lang="en-US" dirty="0" err="1"/>
                  <a:t>párové</a:t>
                </a:r>
                <a:r>
                  <a:rPr lang="en-US" dirty="0"/>
                  <a:t> </a:t>
                </a:r>
                <a:r>
                  <a:rPr lang="en-US" dirty="0" err="1"/>
                  <a:t>korelace</a:t>
                </a:r>
                <a:r>
                  <a:rPr lang="en-US" dirty="0"/>
                  <a:t> </a:t>
                </a:r>
                <a:r>
                  <a:rPr lang="en-US" dirty="0" err="1"/>
                  <a:t>mezi</a:t>
                </a:r>
                <a:r>
                  <a:rPr lang="en-US" dirty="0"/>
                  <a:t> </a:t>
                </a:r>
                <a:r>
                  <a:rPr lang="en-US" dirty="0" err="1"/>
                  <a:t>reziduí</a:t>
                </a:r>
                <a:r>
                  <a:rPr lang="en-US" dirty="0"/>
                  <a:t> </a:t>
                </a:r>
                <a:r>
                  <a:rPr lang="en-US" dirty="0" err="1"/>
                  <a:t>regresního</a:t>
                </a:r>
                <a:r>
                  <a:rPr lang="en-US" dirty="0"/>
                  <a:t> </a:t>
                </a:r>
                <a:r>
                  <a:rPr lang="en-US" dirty="0" err="1"/>
                  <a:t>modelu</a:t>
                </a:r>
                <a:r>
                  <a:rPr lang="cs-CZ" dirty="0"/>
                  <a:t>:</a:t>
                </a:r>
              </a:p>
              <a:p>
                <a:endParaRPr lang="cs-CZ" dirty="0"/>
              </a:p>
              <a:p>
                <a:endParaRPr lang="cs-CZ" dirty="0"/>
              </a:p>
              <a:p>
                <a:r>
                  <a:rPr lang="cs-CZ" dirty="0"/>
                  <a:t>Pro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𝑟</m:t>
                    </m:r>
                    <m:r>
                      <a:rPr lang="en-US" b="0" i="1" smtClean="0">
                        <a:latin typeface="Cambria Math"/>
                      </a:rPr>
                      <m:t>&gt;0</m:t>
                    </m:r>
                  </m:oMath>
                </a14:m>
                <a:r>
                  <a:rPr lang="cs-CZ" dirty="0"/>
                  <a:t>  když T je </a:t>
                </a:r>
                <a:r>
                  <a:rPr lang="en-US" dirty="0" err="1"/>
                  <a:t>větší</a:t>
                </a:r>
                <a:r>
                  <a:rPr lang="en-US" dirty="0"/>
                  <a:t> </a:t>
                </a:r>
                <a:r>
                  <a:rPr lang="en-US" dirty="0" err="1"/>
                  <a:t>než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𝐻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:r>
                  <a:rPr lang="en-US" dirty="0" err="1"/>
                  <a:t>nulová</a:t>
                </a:r>
                <a:r>
                  <a:rPr lang="en-US" dirty="0"/>
                  <a:t> </a:t>
                </a:r>
                <a:r>
                  <a:rPr lang="en-US" dirty="0" err="1"/>
                  <a:t>hypotéza</a:t>
                </a:r>
                <a:r>
                  <a:rPr lang="en-US" dirty="0"/>
                  <a:t> o </a:t>
                </a:r>
                <a:r>
                  <a:rPr lang="en-US" dirty="0" err="1"/>
                  <a:t>absenci</a:t>
                </a:r>
                <a:r>
                  <a:rPr lang="en-US" dirty="0"/>
                  <a:t> </a:t>
                </a:r>
                <a:r>
                  <a:rPr lang="en-US" dirty="0" err="1"/>
                  <a:t>autokorelace</a:t>
                </a:r>
                <a:r>
                  <a:rPr lang="en-US" dirty="0"/>
                  <a:t> se </a:t>
                </a:r>
                <a:r>
                  <a:rPr lang="en-US" dirty="0" err="1"/>
                  <a:t>přijímá</a:t>
                </a:r>
                <a:r>
                  <a:rPr lang="en-US" dirty="0"/>
                  <a:t>, </a:t>
                </a:r>
                <a:r>
                  <a:rPr lang="en-US" dirty="0" err="1"/>
                  <a:t>zatímco</a:t>
                </a:r>
                <a:r>
                  <a:rPr lang="en-US" dirty="0"/>
                  <a:t> je-li </a:t>
                </a:r>
                <a:r>
                  <a:rPr lang="en-US" dirty="0" err="1"/>
                  <a:t>kritérium</a:t>
                </a:r>
                <a:r>
                  <a:rPr lang="en-US" dirty="0"/>
                  <a:t> </a:t>
                </a:r>
                <a:r>
                  <a:rPr lang="en-US" dirty="0" err="1"/>
                  <a:t>menší</a:t>
                </a:r>
                <a:r>
                  <a:rPr lang="en-US" dirty="0"/>
                  <a:t> </a:t>
                </a:r>
                <a:r>
                  <a:rPr lang="en-US" dirty="0" err="1"/>
                  <a:t>než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𝐿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:r>
                  <a:rPr lang="en-US" dirty="0" err="1"/>
                  <a:t>hypotéza</a:t>
                </a:r>
                <a:r>
                  <a:rPr lang="en-US" dirty="0"/>
                  <a:t> se </a:t>
                </a:r>
                <a:r>
                  <a:rPr lang="en-US" dirty="0" err="1"/>
                  <a:t>zamítá</a:t>
                </a:r>
                <a:r>
                  <a:rPr lang="en-US" dirty="0"/>
                  <a:t>. </a:t>
                </a:r>
                <a:endParaRPr lang="cs-CZ" dirty="0"/>
              </a:p>
              <a:p>
                <a:r>
                  <a:rPr lang="cs-CZ" dirty="0"/>
                  <a:t>Pro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𝑟</m:t>
                    </m:r>
                    <m:r>
                      <a:rPr lang="en-US" b="0" i="1" smtClean="0">
                        <a:latin typeface="Cambria Math"/>
                      </a:rPr>
                      <m:t>&lt;</m:t>
                    </m:r>
                    <m:r>
                      <a:rPr lang="en-US" i="1">
                        <a:latin typeface="Cambria Math"/>
                      </a:rPr>
                      <m:t>0</m:t>
                    </m:r>
                  </m:oMath>
                </a14:m>
                <a:r>
                  <a:rPr lang="cs-CZ" dirty="0"/>
                  <a:t> </a:t>
                </a:r>
                <a:r>
                  <a:rPr lang="en-US" dirty="0"/>
                  <a:t>se </a:t>
                </a:r>
                <a:r>
                  <a:rPr lang="en-US" dirty="0" err="1"/>
                  <a:t>vypočte</a:t>
                </a:r>
                <a:r>
                  <a:rPr lang="en-US" dirty="0"/>
                  <a:t> </a:t>
                </a:r>
                <a:r>
                  <a:rPr lang="en-US" dirty="0" err="1"/>
                  <a:t>statistika</a:t>
                </a:r>
                <a:r>
                  <a:rPr lang="en-US" dirty="0"/>
                  <a:t> </a:t>
                </a:r>
                <a:r>
                  <a:rPr lang="cs-CZ" dirty="0"/>
                  <a:t>T*=4-T pro kterou platí to, co v předchozím </a:t>
                </a:r>
                <a:r>
                  <a:rPr lang="en-US" dirty="0"/>
                  <a:t>p</a:t>
                </a:r>
                <a:r>
                  <a:rPr lang="cs-CZ" dirty="0" err="1"/>
                  <a:t>řípadě</a:t>
                </a:r>
                <a:r>
                  <a:rPr lang="cs-CZ" dirty="0"/>
                  <a:t>.</a:t>
                </a:r>
              </a:p>
              <a:p>
                <a:r>
                  <a:rPr lang="en-US" dirty="0" err="1"/>
                  <a:t>Pokud</a:t>
                </a:r>
                <a:r>
                  <a:rPr lang="en-US" dirty="0"/>
                  <a:t> se </a:t>
                </a:r>
                <a:r>
                  <a:rPr lang="en-US" dirty="0" err="1"/>
                  <a:t>kterékoliv</a:t>
                </a:r>
                <a:r>
                  <a:rPr lang="en-US" dirty="0"/>
                  <a:t> z </a:t>
                </a:r>
                <a:r>
                  <a:rPr lang="en-US" dirty="0" err="1"/>
                  <a:t>testovacích</a:t>
                </a:r>
                <a:r>
                  <a:rPr lang="en-US" dirty="0"/>
                  <a:t> </a:t>
                </a:r>
                <a:r>
                  <a:rPr lang="en-US" dirty="0" err="1"/>
                  <a:t>kritérií</a:t>
                </a:r>
                <a:r>
                  <a:rPr lang="en-US" dirty="0"/>
                  <a:t> </a:t>
                </a:r>
                <a:r>
                  <a:rPr lang="en-US" dirty="0" err="1"/>
                  <a:t>dostane</a:t>
                </a:r>
                <a:r>
                  <a:rPr lang="en-US" dirty="0"/>
                  <a:t> </a:t>
                </a:r>
                <a:r>
                  <a:rPr lang="en-US" dirty="0" err="1"/>
                  <a:t>mezi</a:t>
                </a:r>
                <a:r>
                  <a:rPr lang="en-US" dirty="0"/>
                  <a:t> </a:t>
                </a:r>
                <a:r>
                  <a:rPr lang="en-US" dirty="0" err="1"/>
                  <a:t>hodnoty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𝐿</m:t>
                        </m:r>
                      </m:sub>
                    </m:sSub>
                  </m:oMath>
                </a14:m>
                <a:r>
                  <a:rPr lang="cs-CZ" dirty="0"/>
                  <a:t>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𝐻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:r>
                  <a:rPr lang="en-US" dirty="0" err="1"/>
                  <a:t>nelze</a:t>
                </a:r>
                <a:r>
                  <a:rPr lang="en-US" dirty="0"/>
                  <a:t> </a:t>
                </a:r>
                <a:r>
                  <a:rPr lang="en-US" dirty="0" err="1"/>
                  <a:t>na</a:t>
                </a:r>
                <a:r>
                  <a:rPr lang="en-US" dirty="0"/>
                  <a:t> </a:t>
                </a:r>
                <a:r>
                  <a:rPr lang="en-US" dirty="0" err="1"/>
                  <a:t>základě</a:t>
                </a:r>
                <a:r>
                  <a:rPr lang="en-US" dirty="0"/>
                  <a:t> </a:t>
                </a:r>
                <a:r>
                  <a:rPr lang="en-US" dirty="0" err="1"/>
                  <a:t>testu</a:t>
                </a:r>
                <a:r>
                  <a:rPr lang="en-US" dirty="0"/>
                  <a:t> </a:t>
                </a:r>
                <a:r>
                  <a:rPr lang="en-US" dirty="0" err="1"/>
                  <a:t>rozhodnout</a:t>
                </a:r>
                <a:r>
                  <a:rPr lang="en-US" dirty="0"/>
                  <a:t> o </a:t>
                </a:r>
                <a:r>
                  <a:rPr lang="en-US" dirty="0" err="1"/>
                  <a:t>platnosti</a:t>
                </a:r>
                <a:r>
                  <a:rPr lang="en-US" dirty="0"/>
                  <a:t> </a:t>
                </a:r>
                <a:r>
                  <a:rPr lang="en-US" dirty="0" err="1"/>
                  <a:t>či</a:t>
                </a:r>
                <a:r>
                  <a:rPr lang="en-US" dirty="0"/>
                  <a:t> </a:t>
                </a:r>
                <a:r>
                  <a:rPr lang="en-US" dirty="0" err="1"/>
                  <a:t>neplatnosti</a:t>
                </a:r>
                <a:r>
                  <a:rPr lang="cs-CZ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68760"/>
                <a:ext cx="7620000" cy="5589240"/>
              </a:xfrm>
              <a:blipFill rotWithShape="1">
                <a:blip r:embed="rId2" cstate="print"/>
                <a:stretch>
                  <a:fillRect t="-1309" r="-9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996952"/>
            <a:ext cx="186690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7749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časových řad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Analýza časových řad představuje v současnosti velmi důležitou součást ekonometrie, neboť umožňuje popisovat systémy, které mění v čase svůj charakter. </a:t>
            </a:r>
          </a:p>
          <a:p>
            <a:r>
              <a:rPr lang="cs-CZ" dirty="0"/>
              <a:t>Cílem analýzy časových řad je především porozumět mechanismu, který vygeneroval hodnoty dané časové řady, neboť to umožňuje alespoň do jisté míry „ovládat“ fungování systému, o jehož chování vypovídají naměřené hodnoty. </a:t>
            </a:r>
          </a:p>
          <a:p>
            <a:r>
              <a:rPr lang="cs-CZ" dirty="0"/>
              <a:t>Umožňuje to provádět předpovědi budoucího chování takového systému. Systém, který řadu vytvořil, je popisován matematickým modelem.</a:t>
            </a:r>
          </a:p>
        </p:txBody>
      </p:sp>
    </p:spTree>
    <p:extLst>
      <p:ext uri="{BB962C8B-B14F-4D97-AF65-F5344CB8AC3E}">
        <p14:creationId xmlns:p14="http://schemas.microsoft.com/office/powerpoint/2010/main" val="2998014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Prognózování pomocí časových řad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/>
              <a:t>Prognózování v ČŘ se někdy nazývá predikování, předpovídání, předvídání, extrapolace, apod. </a:t>
            </a:r>
          </a:p>
          <a:p>
            <a:r>
              <a:rPr lang="cs-CZ" sz="2400" dirty="0"/>
              <a:t>Mezi prognostickými metodami hrají významnou roli statistické prognostické metody. Do této skupiny patří také metody používající při konstrukci prognóz extrapolaci časových řad využívající regresní analýzy. </a:t>
            </a:r>
          </a:p>
          <a:p>
            <a:r>
              <a:rPr lang="cs-CZ" sz="2400" dirty="0"/>
              <a:t>Podstata extrapolačních metod spočívá ve studiu minulosti prognózovaného jevu a v přenosu zákonitostí vývoje z minulosti a přítomnosti do budoucnosti.</a:t>
            </a:r>
          </a:p>
          <a:p>
            <a:r>
              <a:rPr lang="cs-CZ" sz="2400" dirty="0"/>
              <a:t>U procesů, které jsou v čase stabilní, lze tento princip s úspěchem použít. Naopak v případě, kdy během prognózovaného období probíhají podstatné kvalitativní změny, je použití extrapolačních modelů problematické.</a:t>
            </a:r>
          </a:p>
        </p:txBody>
      </p:sp>
    </p:spTree>
    <p:extLst>
      <p:ext uri="{BB962C8B-B14F-4D97-AF65-F5344CB8AC3E}">
        <p14:creationId xmlns:p14="http://schemas.microsoft.com/office/powerpoint/2010/main" val="13581467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Bodový odhad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Uvažujme model </a:t>
                </a:r>
                <a:r>
                  <a:rPr lang="en-US" dirty="0" err="1"/>
                  <a:t>časové</a:t>
                </a:r>
                <a:r>
                  <a:rPr lang="en-US" dirty="0"/>
                  <a:t> </a:t>
                </a:r>
                <a:r>
                  <a:rPr lang="en-US" dirty="0" err="1"/>
                  <a:t>řady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𝜀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:r>
                  <a:rPr lang="en-US" i="1" dirty="0"/>
                  <a:t>t </a:t>
                </a:r>
                <a:r>
                  <a:rPr lang="en-US" dirty="0"/>
                  <a:t>= 1, 2,…, </a:t>
                </a:r>
                <a:r>
                  <a:rPr lang="en-US" i="1" dirty="0"/>
                  <a:t>n</a:t>
                </a:r>
                <a:r>
                  <a:rPr lang="en-US" dirty="0"/>
                  <a:t>, </a:t>
                </a:r>
                <a:r>
                  <a:rPr lang="en-US" dirty="0" err="1"/>
                  <a:t>kde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cs-CZ" dirty="0"/>
                  <a:t> </a:t>
                </a:r>
                <a:r>
                  <a:rPr lang="en-US" dirty="0" err="1"/>
                  <a:t>odráží</a:t>
                </a:r>
                <a:r>
                  <a:rPr lang="en-US" dirty="0"/>
                  <a:t> </a:t>
                </a:r>
                <a:r>
                  <a:rPr lang="en-US" dirty="0" err="1"/>
                  <a:t>lineární</a:t>
                </a:r>
                <a:r>
                  <a:rPr lang="en-US" dirty="0"/>
                  <a:t> </a:t>
                </a:r>
                <a:r>
                  <a:rPr lang="en-US" dirty="0" err="1"/>
                  <a:t>nebo</a:t>
                </a:r>
                <a:r>
                  <a:rPr lang="en-US" dirty="0"/>
                  <a:t> </a:t>
                </a:r>
                <a:r>
                  <a:rPr lang="en-US" dirty="0" err="1"/>
                  <a:t>kvadratický</a:t>
                </a:r>
                <a:r>
                  <a:rPr lang="en-US" dirty="0"/>
                  <a:t> trend a </a:t>
                </a:r>
                <a:r>
                  <a:rPr lang="en-US" i="1" dirty="0"/>
                  <a:t>n </a:t>
                </a:r>
                <a:r>
                  <a:rPr lang="en-US" dirty="0"/>
                  <a:t>je </a:t>
                </a:r>
                <a:r>
                  <a:rPr lang="en-US" dirty="0" err="1"/>
                  <a:t>časový</a:t>
                </a:r>
                <a:r>
                  <a:rPr lang="en-US" dirty="0"/>
                  <a:t> </a:t>
                </a:r>
                <a:r>
                  <a:rPr lang="en-US" dirty="0" err="1"/>
                  <a:t>okamžik</a:t>
                </a:r>
                <a:r>
                  <a:rPr lang="en-US" dirty="0"/>
                  <a:t> </a:t>
                </a:r>
                <a:r>
                  <a:rPr lang="en-US" dirty="0" err="1"/>
                  <a:t>přítomnosti</a:t>
                </a:r>
                <a:r>
                  <a:rPr lang="en-US" dirty="0"/>
                  <a:t>. </a:t>
                </a:r>
                <a:endParaRPr lang="cs-CZ" dirty="0"/>
              </a:p>
              <a:p>
                <a:r>
                  <a:rPr lang="en-US" dirty="0" err="1"/>
                  <a:t>Bodový</a:t>
                </a:r>
                <a:r>
                  <a:rPr lang="en-US" dirty="0"/>
                  <a:t> </a:t>
                </a:r>
                <a:r>
                  <a:rPr lang="en-US" dirty="0" err="1"/>
                  <a:t>odhad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𝑌</m:t>
                            </m:r>
                          </m:e>
                        </m:acc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</m:t>
                        </m:r>
                        <m:r>
                          <a:rPr lang="cs-CZ" b="0" i="1" smtClean="0">
                            <a:latin typeface="Cambria Math"/>
                          </a:rPr>
                          <m:t>h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err="1"/>
                  <a:t>neznámé</a:t>
                </a:r>
                <a:r>
                  <a:rPr lang="en-US" dirty="0"/>
                  <a:t> </a:t>
                </a:r>
                <a:r>
                  <a:rPr lang="en-US" dirty="0" err="1"/>
                  <a:t>veličiny</a:t>
                </a:r>
                <a:r>
                  <a:rPr lang="en-US" dirty="0"/>
                  <a:t> </a:t>
                </a:r>
                <a:r>
                  <a:rPr lang="en-US" dirty="0" err="1"/>
                  <a:t>časové</a:t>
                </a:r>
                <a:r>
                  <a:rPr lang="en-US" dirty="0"/>
                  <a:t> </a:t>
                </a:r>
                <a:r>
                  <a:rPr lang="en-US" dirty="0" err="1"/>
                  <a:t>řady</a:t>
                </a:r>
                <a:r>
                  <a:rPr lang="en-US" dirty="0"/>
                  <a:t> v </a:t>
                </a:r>
                <a:r>
                  <a:rPr lang="en-US" dirty="0" err="1"/>
                  <a:t>čase</a:t>
                </a:r>
                <a:r>
                  <a:rPr lang="en-US" dirty="0"/>
                  <a:t> </a:t>
                </a:r>
                <a:r>
                  <a:rPr lang="en-US" i="1" dirty="0"/>
                  <a:t>n + h</a:t>
                </a:r>
                <a:r>
                  <a:rPr lang="en-US" dirty="0"/>
                  <a:t>, </a:t>
                </a:r>
                <a:r>
                  <a:rPr lang="en-US" dirty="0" err="1"/>
                  <a:t>kde</a:t>
                </a:r>
                <a:r>
                  <a:rPr lang="en-US" dirty="0"/>
                  <a:t> </a:t>
                </a:r>
                <a:r>
                  <a:rPr lang="en-US" i="1" dirty="0"/>
                  <a:t>h </a:t>
                </a:r>
                <a:r>
                  <a:rPr lang="en-US" dirty="0"/>
                  <a:t>je </a:t>
                </a:r>
                <a:r>
                  <a:rPr lang="en-US" dirty="0" err="1"/>
                  <a:t>zadaný</a:t>
                </a:r>
                <a:r>
                  <a:rPr lang="en-US" dirty="0"/>
                  <a:t> </a:t>
                </a:r>
                <a:r>
                  <a:rPr lang="en-US" b="1" dirty="0" err="1"/>
                  <a:t>horizont</a:t>
                </a:r>
                <a:r>
                  <a:rPr lang="en-US" b="1" dirty="0"/>
                  <a:t> </a:t>
                </a:r>
                <a:r>
                  <a:rPr lang="en-US" b="1" dirty="0" err="1"/>
                  <a:t>bodové</a:t>
                </a:r>
                <a:r>
                  <a:rPr lang="en-US" b="1" dirty="0"/>
                  <a:t> </a:t>
                </a:r>
                <a:r>
                  <a:rPr lang="en-US" b="1" dirty="0" err="1"/>
                  <a:t>prognózy</a:t>
                </a:r>
                <a:r>
                  <a:rPr lang="en-US" dirty="0"/>
                  <a:t>, </a:t>
                </a:r>
                <a:r>
                  <a:rPr lang="en-US" dirty="0" err="1"/>
                  <a:t>lze</a:t>
                </a:r>
                <a:r>
                  <a:rPr lang="en-US" dirty="0"/>
                  <a:t> </a:t>
                </a:r>
                <a:r>
                  <a:rPr lang="en-US" dirty="0" err="1"/>
                  <a:t>stanovit</a:t>
                </a:r>
                <a:r>
                  <a:rPr lang="en-US" dirty="0"/>
                  <a:t> </a:t>
                </a:r>
                <a:r>
                  <a:rPr lang="en-US" dirty="0" err="1"/>
                  <a:t>takto</a:t>
                </a:r>
                <a:r>
                  <a:rPr lang="en-US" dirty="0"/>
                  <a:t>:</a:t>
                </a:r>
                <a:endParaRPr lang="cs-CZ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i="1">
                                <a:latin typeface="Cambria Math"/>
                              </a:rPr>
                              <m:t>𝑌</m:t>
                            </m:r>
                          </m:e>
                        </m:acc>
                      </m:e>
                      <m:sub>
                        <m:r>
                          <a:rPr lang="cs-CZ" i="1">
                            <a:latin typeface="Cambria Math"/>
                          </a:rPr>
                          <m:t>𝑛</m:t>
                        </m:r>
                        <m:r>
                          <a:rPr lang="cs-CZ" i="1">
                            <a:latin typeface="Cambria Math"/>
                          </a:rPr>
                          <m:t>+</m:t>
                        </m:r>
                        <m:r>
                          <a:rPr lang="cs-CZ" i="1">
                            <a:latin typeface="Cambria Math"/>
                          </a:rPr>
                          <m:t>h</m:t>
                        </m:r>
                      </m:sub>
                    </m:sSub>
                  </m:oMath>
                </a14:m>
                <a:r>
                  <a:rPr lang="cs-CZ" dirty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</m:t>
                        </m:r>
                        <m:r>
                          <a:rPr lang="cs-CZ" b="0" i="1" smtClean="0">
                            <a:latin typeface="Cambria Math"/>
                          </a:rPr>
                          <m:t>h</m:t>
                        </m:r>
                      </m:sub>
                    </m:sSub>
                  </m:oMath>
                </a14:m>
                <a:endParaRPr lang="cs-CZ" dirty="0"/>
              </a:p>
              <a:p>
                <a:r>
                  <a:rPr lang="en-US" dirty="0" err="1"/>
                  <a:t>Zde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𝑛</m:t>
                        </m:r>
                        <m:r>
                          <a:rPr lang="cs-CZ" i="1">
                            <a:latin typeface="Cambria Math"/>
                          </a:rPr>
                          <m:t>+</m:t>
                        </m:r>
                        <m:r>
                          <a:rPr lang="cs-CZ" i="1">
                            <a:latin typeface="Cambria Math"/>
                          </a:rPr>
                          <m:t>h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 </m:t>
                    </m:r>
                  </m:oMath>
                </a14:m>
                <a:r>
                  <a:rPr lang="en-US" dirty="0"/>
                  <a:t>je </a:t>
                </a:r>
                <a:r>
                  <a:rPr lang="en-US" dirty="0" err="1"/>
                  <a:t>trendová</a:t>
                </a:r>
                <a:r>
                  <a:rPr lang="en-US" dirty="0"/>
                  <a:t> </a:t>
                </a:r>
                <a:r>
                  <a:rPr lang="en-US" dirty="0" err="1"/>
                  <a:t>funkce</a:t>
                </a:r>
                <a:r>
                  <a:rPr lang="en-US" dirty="0"/>
                  <a:t> </a:t>
                </a:r>
                <a:r>
                  <a:rPr lang="en-US" dirty="0" err="1"/>
                  <a:t>vyčíslená</a:t>
                </a:r>
                <a:r>
                  <a:rPr lang="en-US" dirty="0"/>
                  <a:t> v </a:t>
                </a:r>
                <a:r>
                  <a:rPr lang="en-US" dirty="0" err="1"/>
                  <a:t>čase</a:t>
                </a:r>
                <a:r>
                  <a:rPr lang="en-US" dirty="0"/>
                  <a:t> </a:t>
                </a:r>
                <a:r>
                  <a:rPr lang="en-US" i="1" dirty="0"/>
                  <a:t>n + h</a:t>
                </a:r>
                <a:r>
                  <a:rPr lang="en-US" dirty="0"/>
                  <a:t>. </a:t>
                </a:r>
                <a:endParaRPr lang="cs-CZ" dirty="0"/>
              </a:p>
              <a:p>
                <a:r>
                  <a:rPr lang="en-US" dirty="0" err="1"/>
                  <a:t>Bodová</a:t>
                </a:r>
                <a:r>
                  <a:rPr lang="en-US" dirty="0"/>
                  <a:t> </a:t>
                </a:r>
                <a:r>
                  <a:rPr lang="en-US" dirty="0" err="1"/>
                  <a:t>předpověď</a:t>
                </a:r>
                <a:r>
                  <a:rPr lang="en-US" dirty="0"/>
                  <a:t> </a:t>
                </a:r>
                <a:r>
                  <a:rPr lang="en-US" dirty="0" err="1"/>
                  <a:t>umožňuje</a:t>
                </a:r>
                <a:r>
                  <a:rPr lang="en-US" dirty="0"/>
                  <a:t> </a:t>
                </a:r>
                <a:r>
                  <a:rPr lang="en-US" dirty="0" err="1"/>
                  <a:t>pomocí</a:t>
                </a:r>
                <a:r>
                  <a:rPr lang="en-US" dirty="0"/>
                  <a:t> </a:t>
                </a:r>
                <a:r>
                  <a:rPr lang="en-US" dirty="0" err="1"/>
                  <a:t>jednoho</a:t>
                </a:r>
                <a:r>
                  <a:rPr lang="en-US" dirty="0"/>
                  <a:t> </a:t>
                </a:r>
                <a:r>
                  <a:rPr lang="en-US" dirty="0" err="1"/>
                  <a:t>čísla</a:t>
                </a:r>
                <a:r>
                  <a:rPr lang="en-US" dirty="0"/>
                  <a:t> </a:t>
                </a:r>
                <a:r>
                  <a:rPr lang="en-US" dirty="0" err="1"/>
                  <a:t>odhadnout</a:t>
                </a:r>
                <a:r>
                  <a:rPr lang="en-US" dirty="0"/>
                  <a:t> </a:t>
                </a:r>
                <a:r>
                  <a:rPr lang="en-US" dirty="0" err="1"/>
                  <a:t>hodnotu</a:t>
                </a:r>
                <a:r>
                  <a:rPr lang="en-US" dirty="0"/>
                  <a:t> </a:t>
                </a:r>
                <a:r>
                  <a:rPr lang="en-US" dirty="0" err="1"/>
                  <a:t>předvídané</a:t>
                </a:r>
                <a:r>
                  <a:rPr lang="en-US" dirty="0"/>
                  <a:t> </a:t>
                </a:r>
                <a:r>
                  <a:rPr lang="en-US" dirty="0" err="1"/>
                  <a:t>veličiny</a:t>
                </a:r>
                <a:r>
                  <a:rPr lang="en-US" dirty="0"/>
                  <a:t>. </a:t>
                </a:r>
                <a:r>
                  <a:rPr lang="en-US" dirty="0" err="1"/>
                  <a:t>Spočívá</a:t>
                </a:r>
                <a:r>
                  <a:rPr lang="en-US" dirty="0"/>
                  <a:t> </a:t>
                </a:r>
                <a:r>
                  <a:rPr lang="en-US" dirty="0" err="1"/>
                  <a:t>jednoduše</a:t>
                </a:r>
                <a:r>
                  <a:rPr lang="en-US" dirty="0"/>
                  <a:t> v tom, </a:t>
                </a:r>
                <a:r>
                  <a:rPr lang="en-US" dirty="0" err="1"/>
                  <a:t>že</a:t>
                </a:r>
                <a:r>
                  <a:rPr lang="en-US" dirty="0"/>
                  <a:t> do </a:t>
                </a:r>
                <a:r>
                  <a:rPr lang="en-US" dirty="0" err="1"/>
                  <a:t>odhadnuté</a:t>
                </a:r>
                <a:r>
                  <a:rPr lang="en-US" dirty="0"/>
                  <a:t> </a:t>
                </a:r>
                <a:r>
                  <a:rPr lang="en-US" dirty="0" err="1"/>
                  <a:t>regresní</a:t>
                </a:r>
                <a:r>
                  <a:rPr lang="en-US" dirty="0"/>
                  <a:t> </a:t>
                </a:r>
                <a:r>
                  <a:rPr lang="en-US" dirty="0" err="1"/>
                  <a:t>funkce</a:t>
                </a:r>
                <a:r>
                  <a:rPr lang="en-US" dirty="0"/>
                  <a:t>/do </a:t>
                </a:r>
                <a:r>
                  <a:rPr lang="en-US" dirty="0" err="1"/>
                  <a:t>odhadnutého</a:t>
                </a:r>
                <a:r>
                  <a:rPr lang="en-US" dirty="0"/>
                  <a:t> </a:t>
                </a:r>
                <a:r>
                  <a:rPr lang="en-US" dirty="0" err="1"/>
                  <a:t>trendu</a:t>
                </a:r>
                <a:r>
                  <a:rPr lang="en-US" dirty="0"/>
                  <a:t> </a:t>
                </a:r>
                <a:r>
                  <a:rPr lang="en-US" dirty="0" err="1"/>
                  <a:t>dosadím</a:t>
                </a:r>
                <a:r>
                  <a:rPr lang="en-US" dirty="0"/>
                  <a:t> </a:t>
                </a:r>
                <a:r>
                  <a:rPr lang="en-US" dirty="0" err="1"/>
                  <a:t>budoucí</a:t>
                </a:r>
                <a:r>
                  <a:rPr lang="en-US" dirty="0"/>
                  <a:t> </a:t>
                </a:r>
                <a:r>
                  <a:rPr lang="en-US" dirty="0" err="1"/>
                  <a:t>časový</a:t>
                </a:r>
                <a:r>
                  <a:rPr lang="en-US" dirty="0"/>
                  <a:t> </a:t>
                </a:r>
                <a:r>
                  <a:rPr lang="en-US" dirty="0" err="1"/>
                  <a:t>okamžik</a:t>
                </a:r>
                <a:r>
                  <a:rPr lang="en-US" dirty="0"/>
                  <a:t>, </a:t>
                </a:r>
                <a:r>
                  <a:rPr lang="en-US" dirty="0" err="1"/>
                  <a:t>který</a:t>
                </a:r>
                <a:r>
                  <a:rPr lang="en-US" dirty="0"/>
                  <a:t> </a:t>
                </a:r>
                <a:r>
                  <a:rPr lang="en-US" dirty="0" err="1"/>
                  <a:t>mne</a:t>
                </a:r>
                <a:r>
                  <a:rPr lang="en-US" dirty="0"/>
                  <a:t> </a:t>
                </a:r>
                <a:r>
                  <a:rPr lang="en-US" dirty="0" err="1"/>
                  <a:t>zajímá</a:t>
                </a:r>
                <a:r>
                  <a:rPr lang="en-US" dirty="0"/>
                  <a:t>. 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762" r="-15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04808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Intervalový odhad</a:t>
            </a:r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Kromě bodové predikce konstruujeme také intervaly spolehlivosti pro </a:t>
            </a:r>
          </a:p>
          <a:p>
            <a:r>
              <a:rPr lang="cs-CZ" dirty="0"/>
              <a:t>Intervalová prognóza vytvořená v čase n na období posunuté o i časových jednotek dopředu je definována jako oboustranný interval spolehlivosti</a:t>
            </a:r>
          </a:p>
          <a:p>
            <a:endParaRPr lang="cs-CZ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3481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43808" y="1988840"/>
            <a:ext cx="539512" cy="38982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933748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620000" cy="1301006"/>
          </a:xfrm>
        </p:spPr>
        <p:txBody>
          <a:bodyPr/>
          <a:lstStyle/>
          <a:p>
            <a:r>
              <a:rPr lang="cs-CZ" dirty="0"/>
              <a:t>Intervalový odhad – </a:t>
            </a:r>
            <a:br>
              <a:rPr lang="cs-CZ" dirty="0"/>
            </a:br>
            <a:r>
              <a:rPr lang="cs-CZ" dirty="0"/>
              <a:t>lineární trend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případě lineárního trendu má 95% interval spolehlivosti tvar: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kde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132856"/>
            <a:ext cx="6657467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485" y="2996952"/>
            <a:ext cx="2620072" cy="1482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4208" y="4542146"/>
            <a:ext cx="5009397" cy="1407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8061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7620000" cy="1417638"/>
          </a:xfrm>
        </p:spPr>
        <p:txBody>
          <a:bodyPr/>
          <a:lstStyle/>
          <a:p>
            <a:r>
              <a:rPr lang="cs-CZ" dirty="0"/>
              <a:t>Intervalový odhad – </a:t>
            </a:r>
            <a:br>
              <a:rPr lang="cs-CZ" dirty="0"/>
            </a:br>
            <a:r>
              <a:rPr lang="cs-CZ" dirty="0"/>
              <a:t>kvadratický trend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případě kvadratického trendu má 95% interval spolehlivosti tvar </a:t>
            </a:r>
          </a:p>
          <a:p>
            <a:endParaRPr lang="cs-CZ" dirty="0"/>
          </a:p>
          <a:p>
            <a:r>
              <a:rPr lang="cs-CZ" dirty="0"/>
              <a:t>kde</a:t>
            </a:r>
          </a:p>
          <a:p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8813" y="2132856"/>
            <a:ext cx="6422856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2082" y="2996952"/>
            <a:ext cx="2567909" cy="1532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507215"/>
            <a:ext cx="8280925" cy="1656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35479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44824"/>
            <a:ext cx="7620000" cy="1143000"/>
          </a:xfrm>
        </p:spPr>
        <p:txBody>
          <a:bodyPr/>
          <a:lstStyle/>
          <a:p>
            <a:r>
              <a:rPr lang="cs-CZ" dirty="0"/>
              <a:t>Děkuji za pozornost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253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Časová řada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Časová řada je posloupnost prostorově a věcně srovnatelných číselných údajů uspořádaných v čase od minulosti přes přítomnost do budoucnosti. </a:t>
            </a:r>
          </a:p>
          <a:p>
            <a:r>
              <a:rPr lang="cs-CZ" dirty="0"/>
              <a:t>Zde nás budou zajímat zejména časové řady ekonomických veličin, speciálně tržeb, neboli tzv. </a:t>
            </a:r>
            <a:r>
              <a:rPr lang="cs-CZ" b="1" dirty="0"/>
              <a:t>ekonomické časové řady</a:t>
            </a:r>
            <a:r>
              <a:rPr lang="cs-CZ" dirty="0"/>
              <a:t>. </a:t>
            </a:r>
          </a:p>
          <a:p>
            <a:r>
              <a:rPr lang="cs-CZ" dirty="0"/>
              <a:t>Rozdělení: </a:t>
            </a:r>
          </a:p>
          <a:p>
            <a:pPr lvl="1"/>
            <a:r>
              <a:rPr lang="cs-CZ" b="1" dirty="0"/>
              <a:t>okamžikové </a:t>
            </a:r>
            <a:r>
              <a:rPr lang="cs-CZ" dirty="0"/>
              <a:t>časové řady </a:t>
            </a:r>
          </a:p>
          <a:p>
            <a:pPr lvl="1"/>
            <a:r>
              <a:rPr lang="cs-CZ" b="1" dirty="0"/>
              <a:t>intervalové </a:t>
            </a:r>
            <a:r>
              <a:rPr lang="cs-CZ" dirty="0"/>
              <a:t>časové řady </a:t>
            </a:r>
          </a:p>
        </p:txBody>
      </p:sp>
    </p:spTree>
    <p:extLst>
      <p:ext uri="{BB962C8B-B14F-4D97-AF65-F5344CB8AC3E}">
        <p14:creationId xmlns:p14="http://schemas.microsoft.com/office/powerpoint/2010/main" val="921306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Předpoklady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časové řadě se obvykle předpokládá, že: </a:t>
            </a:r>
          </a:p>
          <a:p>
            <a:pPr lvl="1"/>
            <a:r>
              <a:rPr lang="cs-CZ" dirty="0"/>
              <a:t>hlavním faktorem změny je čas (označuje se </a:t>
            </a:r>
            <a:r>
              <a:rPr lang="cs-CZ" i="1" dirty="0"/>
              <a:t>t</a:t>
            </a:r>
            <a:r>
              <a:rPr lang="cs-CZ" dirty="0"/>
              <a:t>), </a:t>
            </a:r>
          </a:p>
          <a:p>
            <a:pPr lvl="1"/>
            <a:r>
              <a:rPr lang="cs-CZ" dirty="0"/>
              <a:t> údaje jsou uvedeny za ekvidistantní, tj. stejně dlouhé časové intervaly. </a:t>
            </a:r>
          </a:p>
          <a:p>
            <a:r>
              <a:rPr lang="cs-CZ" dirty="0"/>
              <a:t>Vývoj časové řady se popisuje matematickým modelem. Hlavním cílem konstrukce takového modelu je jeho využití k predikci budoucího vývoje řady. </a:t>
            </a:r>
          </a:p>
          <a:p>
            <a:r>
              <a:rPr lang="cs-CZ" b="1" dirty="0"/>
              <a:t>Prognózování </a:t>
            </a:r>
            <a:r>
              <a:rPr lang="cs-CZ" dirty="0"/>
              <a:t>představuje odhad budoucí velikosti závislé proměnné. </a:t>
            </a:r>
          </a:p>
          <a:p>
            <a:r>
              <a:rPr lang="cs-CZ" dirty="0"/>
              <a:t>Rozdělení prognóz:</a:t>
            </a:r>
          </a:p>
          <a:p>
            <a:pPr lvl="1"/>
            <a:r>
              <a:rPr lang="cs-CZ" dirty="0"/>
              <a:t>bodové prognózy </a:t>
            </a:r>
          </a:p>
          <a:p>
            <a:pPr lvl="1"/>
            <a:r>
              <a:rPr lang="cs-CZ" dirty="0"/>
              <a:t>intervalové prognózy.</a:t>
            </a:r>
          </a:p>
        </p:txBody>
      </p:sp>
    </p:spTree>
    <p:extLst>
      <p:ext uri="{BB962C8B-B14F-4D97-AF65-F5344CB8AC3E}">
        <p14:creationId xmlns:p14="http://schemas.microsoft.com/office/powerpoint/2010/main" val="1388682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282154"/>
          </a:xfrm>
        </p:spPr>
        <p:txBody>
          <a:bodyPr/>
          <a:lstStyle/>
          <a:p>
            <a:r>
              <a:rPr lang="cs-CZ" dirty="0"/>
              <a:t>Dekompoziční metody časových řad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7620000" cy="514116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Předpokládá se, </a:t>
                </a:r>
                <a:r>
                  <a:rPr lang="en-US" dirty="0" err="1"/>
                  <a:t>že</a:t>
                </a:r>
                <a:r>
                  <a:rPr lang="en-US" dirty="0"/>
                  <a:t> model </a:t>
                </a:r>
                <a:r>
                  <a:rPr lang="en-US" dirty="0" err="1"/>
                  <a:t>časové</a:t>
                </a:r>
                <a:r>
                  <a:rPr lang="en-US" dirty="0"/>
                  <a:t> </a:t>
                </a:r>
                <a:r>
                  <a:rPr lang="en-US" dirty="0" err="1"/>
                  <a:t>řady</a:t>
                </a:r>
                <a:r>
                  <a:rPr lang="en-US" dirty="0"/>
                  <a:t> </a:t>
                </a:r>
                <a:r>
                  <a:rPr lang="en-US" dirty="0" err="1"/>
                  <a:t>může</a:t>
                </a:r>
                <a:r>
                  <a:rPr lang="en-US" dirty="0"/>
                  <a:t> </a:t>
                </a:r>
                <a:r>
                  <a:rPr lang="en-US" dirty="0" err="1"/>
                  <a:t>obsahovat</a:t>
                </a:r>
                <a:r>
                  <a:rPr lang="en-US" dirty="0"/>
                  <a:t> </a:t>
                </a:r>
                <a:r>
                  <a:rPr lang="en-US" dirty="0" err="1"/>
                  <a:t>až</a:t>
                </a:r>
                <a:r>
                  <a:rPr lang="en-US" dirty="0"/>
                  <a:t> 4 </a:t>
                </a:r>
                <a:r>
                  <a:rPr lang="en-US" dirty="0" err="1"/>
                  <a:t>složky</a:t>
                </a:r>
                <a:r>
                  <a:rPr lang="en-US" dirty="0"/>
                  <a:t>, </a:t>
                </a:r>
                <a:r>
                  <a:rPr lang="en-US" dirty="0" err="1"/>
                  <a:t>které</a:t>
                </a:r>
                <a:r>
                  <a:rPr lang="en-US" dirty="0"/>
                  <a:t> </a:t>
                </a:r>
                <a:r>
                  <a:rPr lang="en-US" dirty="0" err="1"/>
                  <a:t>vyjadřují</a:t>
                </a:r>
                <a:r>
                  <a:rPr lang="en-US" dirty="0"/>
                  <a:t> </a:t>
                </a:r>
                <a:r>
                  <a:rPr lang="en-US" dirty="0" err="1"/>
                  <a:t>různé</a:t>
                </a:r>
                <a:r>
                  <a:rPr lang="en-US" dirty="0"/>
                  <a:t> </a:t>
                </a:r>
                <a:r>
                  <a:rPr lang="en-US" dirty="0" err="1"/>
                  <a:t>druhy</a:t>
                </a:r>
                <a:r>
                  <a:rPr lang="en-US" dirty="0"/>
                  <a:t> </a:t>
                </a:r>
                <a:r>
                  <a:rPr lang="en-US" dirty="0" err="1"/>
                  <a:t>pohybu</a:t>
                </a:r>
                <a:r>
                  <a:rPr lang="en-US" dirty="0"/>
                  <a:t> </a:t>
                </a:r>
                <a:r>
                  <a:rPr lang="en-US" dirty="0" err="1"/>
                  <a:t>analyzovaného</a:t>
                </a:r>
                <a:r>
                  <a:rPr lang="en-US" dirty="0"/>
                  <a:t> </a:t>
                </a:r>
                <a:r>
                  <a:rPr lang="en-US" dirty="0" err="1"/>
                  <a:t>ukazatele</a:t>
                </a:r>
                <a:r>
                  <a:rPr lang="en-US" dirty="0"/>
                  <a:t>: </a:t>
                </a:r>
              </a:p>
              <a:p>
                <a:pPr lvl="1"/>
                <a:r>
                  <a:rPr lang="en-US" dirty="0" err="1"/>
                  <a:t>trendovou</a:t>
                </a:r>
                <a:r>
                  <a:rPr lang="en-US" dirty="0"/>
                  <a:t> </a:t>
                </a:r>
                <a:r>
                  <a:rPr lang="en-US" dirty="0" err="1"/>
                  <a:t>složku</a:t>
                </a:r>
                <a:r>
                  <a:rPr lang="en-US" dirty="0"/>
                  <a:t> (trend) </a:t>
                </a:r>
                <a:r>
                  <a:rPr lang="en-US" i="1" dirty="0"/>
                  <a:t>T</a:t>
                </a:r>
                <a:r>
                  <a:rPr lang="en-US" i="1" baseline="-25000" dirty="0"/>
                  <a:t>t</a:t>
                </a:r>
                <a:r>
                  <a:rPr lang="en-US" dirty="0"/>
                  <a:t>,</a:t>
                </a:r>
                <a:endParaRPr lang="cs-CZ" dirty="0"/>
              </a:p>
              <a:p>
                <a:pPr lvl="1"/>
                <a:r>
                  <a:rPr lang="en-US" dirty="0" err="1"/>
                  <a:t>sezónní</a:t>
                </a:r>
                <a:r>
                  <a:rPr lang="en-US" dirty="0"/>
                  <a:t> </a:t>
                </a:r>
                <a:r>
                  <a:rPr lang="en-US" dirty="0" err="1"/>
                  <a:t>složku</a:t>
                </a:r>
                <a:r>
                  <a:rPr lang="en-US" dirty="0"/>
                  <a:t> </a:t>
                </a:r>
                <a:r>
                  <a:rPr lang="en-US" i="1" dirty="0"/>
                  <a:t>S</a:t>
                </a:r>
                <a:r>
                  <a:rPr lang="en-US" i="1" baseline="-25000" dirty="0"/>
                  <a:t>t</a:t>
                </a:r>
                <a:r>
                  <a:rPr lang="en-US" dirty="0"/>
                  <a:t>, </a:t>
                </a:r>
                <a:endParaRPr lang="cs-CZ" dirty="0"/>
              </a:p>
              <a:p>
                <a:pPr lvl="1"/>
                <a:r>
                  <a:rPr lang="en-US" dirty="0" err="1"/>
                  <a:t>cyklickou</a:t>
                </a:r>
                <a:r>
                  <a:rPr lang="en-US" dirty="0"/>
                  <a:t> </a:t>
                </a:r>
                <a:r>
                  <a:rPr lang="en-US" dirty="0" err="1"/>
                  <a:t>složku</a:t>
                </a:r>
                <a:r>
                  <a:rPr lang="en-US" dirty="0"/>
                  <a:t> </a:t>
                </a:r>
                <a:r>
                  <a:rPr lang="en-US" i="1" dirty="0"/>
                  <a:t>C</a:t>
                </a:r>
                <a:r>
                  <a:rPr lang="en-US" i="1" baseline="-25000" dirty="0"/>
                  <a:t>t</a:t>
                </a:r>
                <a:r>
                  <a:rPr lang="en-US" dirty="0"/>
                  <a:t>, </a:t>
                </a:r>
                <a:endParaRPr lang="cs-CZ" dirty="0"/>
              </a:p>
              <a:p>
                <a:pPr lvl="1"/>
                <a:r>
                  <a:rPr lang="en-US" dirty="0" err="1"/>
                  <a:t>náhodnou</a:t>
                </a:r>
                <a:r>
                  <a:rPr lang="en-US" dirty="0"/>
                  <a:t> </a:t>
                </a:r>
                <a:r>
                  <a:rPr lang="en-US" dirty="0" err="1"/>
                  <a:t>složku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/>
                            <a:ea typeface="Cambria Math"/>
                          </a:rPr>
                          <m:t>𝜀</m:t>
                        </m:r>
                      </m:e>
                      <m:sub>
                        <m:r>
                          <a:rPr lang="cs-CZ" b="0" i="1" dirty="0" smtClean="0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 err="1"/>
                  <a:t>Trendová</a:t>
                </a:r>
                <a:r>
                  <a:rPr lang="en-US" dirty="0"/>
                  <a:t>, </a:t>
                </a:r>
                <a:r>
                  <a:rPr lang="en-US" dirty="0" err="1"/>
                  <a:t>sezónní</a:t>
                </a:r>
                <a:r>
                  <a:rPr lang="en-US" dirty="0"/>
                  <a:t> a </a:t>
                </a:r>
                <a:r>
                  <a:rPr lang="en-US" dirty="0" err="1"/>
                  <a:t>cyklická</a:t>
                </a:r>
                <a:r>
                  <a:rPr lang="en-US" dirty="0"/>
                  <a:t> </a:t>
                </a:r>
                <a:r>
                  <a:rPr lang="en-US" dirty="0" err="1"/>
                  <a:t>složka</a:t>
                </a:r>
                <a:r>
                  <a:rPr lang="en-US" dirty="0"/>
                  <a:t> </a:t>
                </a:r>
                <a:r>
                  <a:rPr lang="en-US" dirty="0" err="1"/>
                  <a:t>tvoří</a:t>
                </a:r>
                <a:r>
                  <a:rPr lang="en-US" dirty="0"/>
                  <a:t> </a:t>
                </a:r>
                <a:r>
                  <a:rPr lang="en-US" dirty="0" err="1"/>
                  <a:t>společně</a:t>
                </a:r>
                <a:r>
                  <a:rPr lang="en-US" dirty="0"/>
                  <a:t> </a:t>
                </a:r>
                <a:r>
                  <a:rPr lang="en-US" b="1" dirty="0" err="1"/>
                  <a:t>deterministickou</a:t>
                </a:r>
                <a:r>
                  <a:rPr lang="en-US" b="1" dirty="0"/>
                  <a:t> </a:t>
                </a:r>
                <a:r>
                  <a:rPr lang="en-US" b="1" dirty="0" err="1"/>
                  <a:t>složku</a:t>
                </a:r>
                <a:r>
                  <a:rPr lang="en-US" dirty="0"/>
                  <a:t>.</a:t>
                </a:r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7620000" cy="5141168"/>
              </a:xfrm>
              <a:blipFill rotWithShape="1">
                <a:blip r:embed="rId2" cstate="print"/>
                <a:stretch>
                  <a:fillRect t="-7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165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Trendová složka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Trendová složka </a:t>
            </a:r>
            <a:r>
              <a:rPr lang="cs-CZ" dirty="0"/>
              <a:t>vyjadřuje základní směřování hodnot časové řady (růst, pokles a jejich eventuální zesílení nebo tlumení). Tato složka vyjadřuje systematický a dlouhodobější vliv faktorů, které působí jedním směrem. Trend může být buďto rostoucí nebo klesající. Nepřevažuje-li ani růst ani pokles, jedná se o časovou řadu bez trendu.</a:t>
            </a:r>
          </a:p>
          <a:p>
            <a:pPr marL="1143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3079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Periodická složka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Sezónní a cyklická složka, </a:t>
            </a:r>
            <a:r>
              <a:rPr lang="cs-CZ" dirty="0"/>
              <a:t>souhrnně nazývané </a:t>
            </a:r>
            <a:r>
              <a:rPr lang="cs-CZ" b="1" dirty="0"/>
              <a:t>periodická složka, </a:t>
            </a:r>
            <a:r>
              <a:rPr lang="cs-CZ" dirty="0"/>
              <a:t>zachycují pravidelné kolísání hodnot časové řady.</a:t>
            </a:r>
          </a:p>
          <a:p>
            <a:r>
              <a:rPr lang="cs-CZ" dirty="0"/>
              <a:t> </a:t>
            </a:r>
            <a:r>
              <a:rPr lang="cs-CZ" b="1" dirty="0"/>
              <a:t>Sezonní složka </a:t>
            </a:r>
            <a:r>
              <a:rPr lang="cs-CZ" dirty="0"/>
              <a:t>vyjadřuje pravidelné výkyvy hodnot časové řady, k nimž dochází během roku. Tyto výkyvy se pravidelně opakují. Důležitým rysem sezonní složky, nebo se také říká sezónnosti, je skutečnost, že časová prodleva mezi výkyvy není delší než jeden rok. </a:t>
            </a:r>
          </a:p>
          <a:p>
            <a:r>
              <a:rPr lang="cs-CZ" b="1" dirty="0"/>
              <a:t>Cyklická složka </a:t>
            </a:r>
            <a:r>
              <a:rPr lang="cs-CZ" dirty="0"/>
              <a:t>reprezentuje vliv faktorů, které způsobují dlouhodobější výkyvy hodnot řady. Říká se také, že jde o výkyvy kolem trendu, přičemž časová prodleva mezi těmito výkyvy je na rozdíl od sezónnosti delší než jeden rok. Protože intenzita výkyvů i jejich pravidelnost se často mění, cyklickou složku je v obtížné detekovat stejně tak jako její příčiny.</a:t>
            </a:r>
          </a:p>
        </p:txBody>
      </p:sp>
    </p:spTree>
    <p:extLst>
      <p:ext uri="{BB962C8B-B14F-4D97-AF65-F5344CB8AC3E}">
        <p14:creationId xmlns:p14="http://schemas.microsoft.com/office/powerpoint/2010/main" val="3022245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Aditivní model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7620000" cy="5204048"/>
          </a:xfrm>
        </p:spPr>
        <p:txBody>
          <a:bodyPr/>
          <a:lstStyle/>
          <a:p>
            <a:r>
              <a:rPr lang="cs-CZ" dirty="0"/>
              <a:t>Zpravidla se uvažuje, že složky časové řady jsou v aditivním vztahu, takže model časové řady potom můžeme zapsat ve tvaru:</a:t>
            </a:r>
          </a:p>
          <a:p>
            <a:endParaRPr lang="cs-CZ" dirty="0"/>
          </a:p>
          <a:p>
            <a:r>
              <a:rPr lang="cs-CZ" dirty="0"/>
              <a:t>V tomto případě se hovoří o </a:t>
            </a:r>
            <a:r>
              <a:rPr lang="cs-CZ" b="1" dirty="0"/>
              <a:t>aditivním modelu </a:t>
            </a:r>
            <a:r>
              <a:rPr lang="cs-CZ" dirty="0"/>
              <a:t>časové řady. V ekonomických časových řadách se nejčastěji setkáme se dvěma speciálními případy modelu: </a:t>
            </a:r>
          </a:p>
          <a:p>
            <a:r>
              <a:rPr lang="cs-CZ" dirty="0"/>
              <a:t>1. s případem, kdy se v řadě nevyskytuje periodická složka: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2. s případem, kdy se v řadě nevyskytuje cyklická složka, tedy tzv. </a:t>
            </a:r>
            <a:r>
              <a:rPr lang="cs-CZ" b="1" dirty="0"/>
              <a:t>časovou řadu se sezónní složkou 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877272"/>
            <a:ext cx="4284476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7" y="2132856"/>
            <a:ext cx="4824537" cy="553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7" y="4293096"/>
            <a:ext cx="3493306" cy="500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81404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Multiplikativní model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Vedle aditivního modelu existuje také </a:t>
            </a:r>
            <a:r>
              <a:rPr lang="cs-CZ" b="1" dirty="0"/>
              <a:t>multiplikativní model </a:t>
            </a:r>
            <a:r>
              <a:rPr lang="cs-CZ" dirty="0"/>
              <a:t>vycházející z předpokladu, že vzájemný vztah jednotlivých složek modelu je dán </a:t>
            </a:r>
            <a:r>
              <a:rPr lang="cs-CZ" dirty="0" err="1"/>
              <a:t>pronásobením</a:t>
            </a:r>
            <a:r>
              <a:rPr lang="cs-CZ" dirty="0"/>
              <a:t>: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683" y="3068960"/>
            <a:ext cx="4229392" cy="612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05282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316</TotalTime>
  <Words>1497</Words>
  <Application>Microsoft Office PowerPoint</Application>
  <PresentationFormat>Předvádění na obrazovce (4:3)</PresentationFormat>
  <Paragraphs>112</Paragraphs>
  <Slides>25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25</vt:i4>
      </vt:variant>
    </vt:vector>
  </HeadingPairs>
  <TitlesOfParts>
    <vt:vector size="33" baseType="lpstr">
      <vt:lpstr>Arial</vt:lpstr>
      <vt:lpstr>Calibri</vt:lpstr>
      <vt:lpstr>Cambria</vt:lpstr>
      <vt:lpstr>Cambria Math</vt:lpstr>
      <vt:lpstr>Times New Roman</vt:lpstr>
      <vt:lpstr>Sousedství</vt:lpstr>
      <vt:lpstr>Rovnice</vt:lpstr>
      <vt:lpstr>Graf</vt:lpstr>
      <vt:lpstr>METODY PROGNÓZOVÁNÍ </vt:lpstr>
      <vt:lpstr>Analýza časových řad</vt:lpstr>
      <vt:lpstr>Časová řada</vt:lpstr>
      <vt:lpstr>Předpoklady</vt:lpstr>
      <vt:lpstr>Dekompoziční metody časových řad</vt:lpstr>
      <vt:lpstr>Trendová složka</vt:lpstr>
      <vt:lpstr>Periodická složka</vt:lpstr>
      <vt:lpstr>Aditivní model</vt:lpstr>
      <vt:lpstr>Multiplikativní model</vt:lpstr>
      <vt:lpstr>Trend</vt:lpstr>
      <vt:lpstr>Trendy</vt:lpstr>
      <vt:lpstr>Syntetické modely trendu časových řad</vt:lpstr>
      <vt:lpstr>Prosté klouzavé průměry</vt:lpstr>
      <vt:lpstr>Klouzavé průměry</vt:lpstr>
      <vt:lpstr>Příklad: centrovaný 4-členný klouzavý průměr</vt:lpstr>
      <vt:lpstr>VLASTNOSTI NÁHODNÉ SLOŽKY MODELU A JEJICH OVĚŘENÍ </vt:lpstr>
      <vt:lpstr>Testování vlastností pro rezidua</vt:lpstr>
      <vt:lpstr>Durbin-Watsonův test </vt:lpstr>
      <vt:lpstr>Durbin-Watsonův test- pokr. </vt:lpstr>
      <vt:lpstr>Prognózování pomocí časových řad</vt:lpstr>
      <vt:lpstr>Bodový odhad</vt:lpstr>
      <vt:lpstr>Intervalový odhad</vt:lpstr>
      <vt:lpstr>Intervalový odhad –  lineární trend</vt:lpstr>
      <vt:lpstr>Intervalový odhad –  kvadratický trend</vt:lpstr>
      <vt:lpstr>Děkuji za pozornost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PROGNÓZOVÁNÍ</dc:title>
  <dc:creator>mielcova</dc:creator>
  <cp:lastModifiedBy>Zuzana Neničková</cp:lastModifiedBy>
  <cp:revision>19</cp:revision>
  <dcterms:created xsi:type="dcterms:W3CDTF">2015-10-19T08:44:53Z</dcterms:created>
  <dcterms:modified xsi:type="dcterms:W3CDTF">2020-09-20T18:05:38Z</dcterms:modified>
</cp:coreProperties>
</file>