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5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189575-F5AC-4F91-AE18-7BD774DC70C6}" type="datetimeFigureOut">
              <a:rPr lang="en-US" smtClean="0"/>
              <a:pPr/>
              <a:t>9/20/2020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KORELAČNÍ ANALÝZA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4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080120"/>
          </a:xfrm>
        </p:spPr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7620000" cy="513204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/>
                  <a:t>Pro výpočet potřebujeme hodnoty: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Potom korelační koeficient:</a:t>
                </a:r>
              </a:p>
              <a:p>
                <a:endParaRPr lang="cs-CZ" dirty="0"/>
              </a:p>
              <a:p>
                <a:r>
                  <a:rPr lang="cs-CZ" dirty="0"/>
                  <a:t>Test statistické významnosti:</a:t>
                </a:r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cs-CZ" i="1" dirty="0">
                            <a:latin typeface="Cambria Math"/>
                          </a:rPr>
                          <m:t>𝑥𝑦</m:t>
                        </m:r>
                      </m:sub>
                    </m:sSub>
                    <m:r>
                      <a:rPr lang="cs-CZ" i="1" dirty="0">
                        <a:latin typeface="Cambria Math"/>
                      </a:rPr>
                      <m:t>=0</m:t>
                    </m:r>
                  </m:oMath>
                </a14:m>
                <a:r>
                  <a:rPr lang="cs-CZ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cs-CZ" i="1" dirty="0">
                            <a:latin typeface="Cambria Math"/>
                          </a:rPr>
                          <m:t>𝑥𝑦</m:t>
                        </m:r>
                      </m:sub>
                    </m:sSub>
                    <m:r>
                      <a:rPr lang="cs-CZ" i="1" dirty="0">
                        <a:latin typeface="Cambria Math"/>
                        <a:ea typeface="Cambria Math"/>
                      </a:rPr>
                      <m:t>≠</m:t>
                    </m:r>
                    <m:r>
                      <a:rPr lang="cs-CZ" i="1" dirty="0">
                        <a:latin typeface="Cambria Math"/>
                      </a:rPr>
                      <m:t>0</m:t>
                    </m:r>
                  </m:oMath>
                </a14:m>
                <a:r>
                  <a:rPr lang="en-US" dirty="0"/>
                  <a:t>. </a:t>
                </a: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b="1" dirty="0"/>
                  <a:t> </a:t>
                </a:r>
                <a:r>
                  <a:rPr lang="en-US" dirty="0"/>
                  <a:t> </a:t>
                </a: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dirty="0" err="1"/>
                  <a:t>Kritická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K = </a:t>
                </a:r>
                <a:r>
                  <a:rPr lang="en-US" i="1" dirty="0"/>
                  <a:t>t</a:t>
                </a:r>
                <a:r>
                  <a:rPr lang="en-US" i="1" baseline="-25000" dirty="0"/>
                  <a:t>n</a:t>
                </a:r>
                <a:r>
                  <a:rPr lang="en-US" baseline="-25000" dirty="0"/>
                  <a:t>-2</a:t>
                </a:r>
                <a:r>
                  <a:rPr lang="en-US" dirty="0"/>
                  <a:t>(</a:t>
                </a:r>
                <a:r>
                  <a:rPr lang="el-GR" i="1" dirty="0"/>
                  <a:t>α</a:t>
                </a:r>
                <a:r>
                  <a:rPr lang="el-GR" dirty="0"/>
                  <a:t>)</a:t>
                </a:r>
                <a:r>
                  <a:rPr lang="cs-CZ" dirty="0"/>
                  <a:t> = </a:t>
                </a:r>
                <a:r>
                  <a:rPr lang="en-US" i="1" dirty="0"/>
                  <a:t>t</a:t>
                </a:r>
                <a:r>
                  <a:rPr lang="cs-CZ" i="1" baseline="-25000" dirty="0"/>
                  <a:t>5</a:t>
                </a:r>
                <a:r>
                  <a:rPr lang="en-US" baseline="-25000" dirty="0"/>
                  <a:t>-2</a:t>
                </a:r>
                <a:r>
                  <a:rPr lang="en-US" dirty="0"/>
                  <a:t>(</a:t>
                </a:r>
                <a:r>
                  <a:rPr lang="cs-CZ" i="1" dirty="0"/>
                  <a:t>0,01</a:t>
                </a:r>
                <a:r>
                  <a:rPr lang="el-GR" dirty="0"/>
                  <a:t>)</a:t>
                </a:r>
                <a:r>
                  <a:rPr lang="cs-CZ" dirty="0"/>
                  <a:t>=5,84</a:t>
                </a:r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dirty="0" err="1"/>
                  <a:t>Protože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:r>
                  <a:rPr lang="en-US" dirty="0"/>
                  <a:t>&gt; </a:t>
                </a:r>
                <a:r>
                  <a:rPr lang="en-US" i="1" dirty="0"/>
                  <a:t>K</a:t>
                </a:r>
                <a:r>
                  <a:rPr lang="en-US" dirty="0"/>
                  <a:t>, je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významná</a:t>
                </a:r>
                <a:r>
                  <a:rPr lang="en-US" dirty="0"/>
                  <a:t>.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7620000" cy="5132040"/>
              </a:xfrm>
              <a:blipFill rotWithShape="1">
                <a:blip r:embed="rId2" cstate="print"/>
                <a:stretch>
                  <a:fillRect t="-1188" b="-1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700808"/>
            <a:ext cx="4893219" cy="19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19512"/>
            <a:ext cx="4105610" cy="71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10" y="4725144"/>
            <a:ext cx="3143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3773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 korelace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regresní funkcí, podle níž se posuzuje korelace veličin, přímka, ale jiná, i </a:t>
            </a:r>
            <a:r>
              <a:rPr lang="cs-CZ" b="1" dirty="0"/>
              <a:t>nelineární </a:t>
            </a:r>
            <a:r>
              <a:rPr lang="cs-CZ" dirty="0"/>
              <a:t>funkce, je možné k odhadu závislosti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 </a:t>
            </a:r>
            <a:r>
              <a:rPr lang="cs-CZ" dirty="0"/>
              <a:t>použít </a:t>
            </a:r>
            <a:r>
              <a:rPr lang="cs-CZ" i="1" dirty="0"/>
              <a:t>index korelace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Kde: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571" y="2852936"/>
            <a:ext cx="1237779" cy="98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189" y="3856087"/>
            <a:ext cx="2160240" cy="190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01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Koeficient determinace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Koeficient </a:t>
                </a:r>
                <a:r>
                  <a:rPr lang="en-US" dirty="0" err="1"/>
                  <a:t>determinace</a:t>
                </a:r>
                <a:r>
                  <a:rPr lang="en-US" dirty="0"/>
                  <a:t> </a:t>
                </a:r>
                <a:r>
                  <a:rPr lang="en-US" dirty="0" err="1"/>
                  <a:t>ur</a:t>
                </a:r>
                <a:r>
                  <a:rPr lang="cs-CZ" dirty="0"/>
                  <a:t>č</a:t>
                </a:r>
                <a:r>
                  <a:rPr lang="en-US" dirty="0" err="1"/>
                  <a:t>uje</a:t>
                </a:r>
                <a:r>
                  <a:rPr lang="en-US" dirty="0"/>
                  <a:t> p</a:t>
                </a:r>
                <a:r>
                  <a:rPr lang="cs-CZ" dirty="0"/>
                  <a:t>ř</a:t>
                </a:r>
                <a:r>
                  <a:rPr lang="en-US" dirty="0" err="1"/>
                  <a:t>il</a:t>
                </a:r>
                <a:r>
                  <a:rPr lang="cs-CZ" dirty="0"/>
                  <a:t>é</a:t>
                </a:r>
                <a:r>
                  <a:rPr lang="en-US" dirty="0" err="1"/>
                  <a:t>havost</a:t>
                </a:r>
                <a:r>
                  <a:rPr lang="en-US" dirty="0"/>
                  <a:t> </a:t>
                </a:r>
                <a:r>
                  <a:rPr lang="en-US" dirty="0" err="1"/>
                  <a:t>dat</a:t>
                </a:r>
                <a:r>
                  <a:rPr lang="en-US" dirty="0"/>
                  <a:t>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zvolen</a:t>
                </a:r>
                <a:r>
                  <a:rPr lang="cs-CZ" dirty="0"/>
                  <a:t>é</a:t>
                </a:r>
                <a:r>
                  <a:rPr lang="en-US" dirty="0"/>
                  <a:t>mu </a:t>
                </a:r>
                <a:r>
                  <a:rPr lang="en-US" dirty="0" err="1"/>
                  <a:t>modelu</a:t>
                </a:r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𝑌</m:t>
                                </m:r>
                              </m:e>
                            </m:acc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sub>
                        </m:sSub>
                      </m:den>
                    </m:f>
                  </m:oMath>
                </a14:m>
                <a:endParaRPr lang="cs-CZ" b="0" dirty="0"/>
              </a:p>
              <a:p>
                <a:r>
                  <a:rPr lang="en-US" dirty="0"/>
                  <a:t>Index </a:t>
                </a:r>
                <a:r>
                  <a:rPr lang="en-US" dirty="0" err="1"/>
                  <a:t>determinace</a:t>
                </a:r>
                <a:r>
                  <a:rPr lang="en-US" dirty="0"/>
                  <a:t> </a:t>
                </a:r>
                <a:r>
                  <a:rPr lang="cs-CZ" dirty="0"/>
                  <a:t> (nebo taky koeficient determinace)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udává</a:t>
                </a:r>
                <a:r>
                  <a:rPr lang="en-US" dirty="0"/>
                  <a:t> </a:t>
                </a:r>
                <a:r>
                  <a:rPr lang="en-US" dirty="0" err="1"/>
                  <a:t>kvalitu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, </a:t>
                </a:r>
                <a:r>
                  <a:rPr lang="en-US" dirty="0" err="1"/>
                  <a:t>přesněji</a:t>
                </a:r>
                <a:r>
                  <a:rPr lang="en-US" dirty="0"/>
                  <a:t> </a:t>
                </a:r>
                <a:r>
                  <a:rPr lang="en-US" dirty="0" err="1"/>
                  <a:t>vyjádřeno</a:t>
                </a:r>
                <a:r>
                  <a:rPr lang="en-US" dirty="0"/>
                  <a:t> </a:t>
                </a:r>
                <a:r>
                  <a:rPr lang="en-US" dirty="0" err="1"/>
                  <a:t>udává</a:t>
                </a:r>
                <a:r>
                  <a:rPr lang="en-US" dirty="0"/>
                  <a:t>, </a:t>
                </a:r>
                <a:r>
                  <a:rPr lang="en-US" dirty="0" err="1"/>
                  <a:t>kolik</a:t>
                </a:r>
                <a:r>
                  <a:rPr lang="en-US" dirty="0"/>
                  <a:t> </a:t>
                </a:r>
                <a:r>
                  <a:rPr lang="en-US" dirty="0" err="1"/>
                  <a:t>procent</a:t>
                </a:r>
                <a:r>
                  <a:rPr lang="en-US" dirty="0"/>
                  <a:t> </a:t>
                </a:r>
                <a:r>
                  <a:rPr lang="en-US" dirty="0" err="1"/>
                  <a:t>rozptylu</a:t>
                </a:r>
                <a:r>
                  <a:rPr lang="en-US" dirty="0"/>
                  <a:t> </a:t>
                </a:r>
                <a:r>
                  <a:rPr lang="en-US" dirty="0" err="1"/>
                  <a:t>vysvětlované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je </a:t>
                </a:r>
                <a:r>
                  <a:rPr lang="en-US" dirty="0" err="1"/>
                  <a:t>vysvětleno</a:t>
                </a:r>
                <a:r>
                  <a:rPr lang="en-US" dirty="0"/>
                  <a:t> </a:t>
                </a:r>
                <a:r>
                  <a:rPr lang="en-US" dirty="0" err="1"/>
                  <a:t>modelem</a:t>
                </a:r>
                <a:r>
                  <a:rPr lang="en-US" dirty="0"/>
                  <a:t> a </a:t>
                </a:r>
                <a:r>
                  <a:rPr lang="en-US" dirty="0" err="1"/>
                  <a:t>kolik</a:t>
                </a:r>
                <a:r>
                  <a:rPr lang="en-US" dirty="0"/>
                  <a:t> </a:t>
                </a:r>
                <a:r>
                  <a:rPr lang="en-US" dirty="0" err="1"/>
                  <a:t>zůstalo</a:t>
                </a:r>
                <a:r>
                  <a:rPr lang="en-US" dirty="0"/>
                  <a:t> </a:t>
                </a:r>
                <a:r>
                  <a:rPr lang="en-US" dirty="0" err="1"/>
                  <a:t>nevysvětleno</a:t>
                </a:r>
                <a:r>
                  <a:rPr lang="en-US" dirty="0"/>
                  <a:t>;</a:t>
                </a:r>
              </a:p>
              <a:p>
                <a:r>
                  <a:rPr lang="en-US" dirty="0" err="1"/>
                  <a:t>nabývá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od </a:t>
                </a:r>
                <a:r>
                  <a:rPr lang="en-US" dirty="0" err="1"/>
                  <a:t>nuly</a:t>
                </a:r>
                <a:r>
                  <a:rPr lang="en-US" dirty="0"/>
                  <a:t> do </a:t>
                </a:r>
                <a:r>
                  <a:rPr lang="en-US" dirty="0" err="1"/>
                  <a:t>jedné</a:t>
                </a:r>
                <a:r>
                  <a:rPr lang="en-US" dirty="0"/>
                  <a:t> (</a:t>
                </a:r>
                <a:r>
                  <a:rPr lang="en-US" dirty="0" err="1"/>
                  <a:t>teoreticky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včetně</a:t>
                </a:r>
                <a:r>
                  <a:rPr lang="en-US" dirty="0"/>
                  <a:t> </a:t>
                </a:r>
                <a:r>
                  <a:rPr lang="en-US" dirty="0" err="1"/>
                  <a:t>těchto</a:t>
                </a:r>
                <a:r>
                  <a:rPr lang="en-US" dirty="0"/>
                  <a:t> </a:t>
                </a:r>
                <a:r>
                  <a:rPr lang="en-US" dirty="0" err="1"/>
                  <a:t>krajních</a:t>
                </a:r>
                <a:r>
                  <a:rPr lang="en-US" dirty="0"/>
                  <a:t> </a:t>
                </a:r>
                <a:r>
                  <a:rPr lang="en-US" dirty="0" err="1"/>
                  <a:t>mezí</a:t>
                </a:r>
                <a:r>
                  <a:rPr lang="en-US" dirty="0"/>
                  <a:t>), </a:t>
                </a:r>
                <a:r>
                  <a:rPr lang="en-US" dirty="0" err="1"/>
                  <a:t>přičemž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blízké</a:t>
                </a:r>
                <a:r>
                  <a:rPr lang="en-US" dirty="0"/>
                  <a:t> </a:t>
                </a:r>
                <a:r>
                  <a:rPr lang="en-US" dirty="0" err="1"/>
                  <a:t>nule</a:t>
                </a:r>
                <a:r>
                  <a:rPr lang="en-US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špatnou</a:t>
                </a:r>
                <a:r>
                  <a:rPr lang="en-US" dirty="0"/>
                  <a:t> </a:t>
                </a:r>
                <a:r>
                  <a:rPr lang="en-US" dirty="0" err="1"/>
                  <a:t>kvalitu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;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blízké</a:t>
                </a:r>
                <a:r>
                  <a:rPr lang="en-US" dirty="0"/>
                  <a:t> </a:t>
                </a:r>
                <a:r>
                  <a:rPr lang="en-US" dirty="0" err="1"/>
                  <a:t>jedné</a:t>
                </a:r>
                <a:r>
                  <a:rPr lang="en-US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dobro </a:t>
                </a:r>
                <a:r>
                  <a:rPr lang="en-US" dirty="0" err="1"/>
                  <a:t>kvalitu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;</a:t>
                </a:r>
              </a:p>
              <a:p>
                <a:r>
                  <a:rPr lang="en-US" dirty="0" err="1"/>
                  <a:t>udává</a:t>
                </a:r>
                <a:r>
                  <a:rPr lang="en-US" dirty="0"/>
                  <a:t> se </a:t>
                </a:r>
                <a:r>
                  <a:rPr lang="en-US" dirty="0" err="1"/>
                  <a:t>většinou</a:t>
                </a:r>
                <a:r>
                  <a:rPr lang="en-US" dirty="0"/>
                  <a:t> v </a:t>
                </a:r>
                <a:r>
                  <a:rPr lang="en-US" dirty="0" err="1"/>
                  <a:t>procentech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0075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en-US" dirty="0"/>
              <a:t>SPEARMANŮV KORELAČNÍ KOEFICIENT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Jsou-li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veličin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,</a:t>
                </a:r>
                <a:r>
                  <a:rPr lang="en-US" i="1" dirty="0"/>
                  <a:t>Y </a:t>
                </a:r>
                <a:r>
                  <a:rPr lang="en-US" dirty="0" err="1"/>
                  <a:t>zadány</a:t>
                </a:r>
                <a:r>
                  <a:rPr lang="en-US" dirty="0"/>
                  <a:t> </a:t>
                </a:r>
                <a:r>
                  <a:rPr lang="en-US" b="1" dirty="0" err="1"/>
                  <a:t>pořadím</a:t>
                </a:r>
                <a:r>
                  <a:rPr lang="en-US" dirty="0"/>
                  <a:t>, </a:t>
                </a:r>
                <a:r>
                  <a:rPr lang="en-US" dirty="0" err="1"/>
                  <a:t>používá</a:t>
                </a:r>
                <a:r>
                  <a:rPr lang="en-US" dirty="0"/>
                  <a:t> se k </a:t>
                </a:r>
                <a:r>
                  <a:rPr lang="en-US" dirty="0" err="1"/>
                  <a:t>odhadu</a:t>
                </a:r>
                <a:r>
                  <a:rPr lang="en-US" dirty="0"/>
                  <a:t> </a:t>
                </a:r>
                <a:r>
                  <a:rPr lang="en-US" dirty="0" err="1"/>
                  <a:t>míry</a:t>
                </a:r>
                <a:r>
                  <a:rPr lang="en-US" dirty="0"/>
                  <a:t> </a:t>
                </a:r>
                <a:r>
                  <a:rPr lang="en-US" dirty="0" err="1"/>
                  <a:t>závislosti</a:t>
                </a:r>
                <a:r>
                  <a:rPr lang="cs-CZ" dirty="0"/>
                  <a:t> </a:t>
                </a:r>
                <a:r>
                  <a:rPr lang="en-US" dirty="0" err="1"/>
                  <a:t>těchto</a:t>
                </a:r>
                <a:r>
                  <a:rPr lang="en-US" dirty="0"/>
                  <a:t> </a:t>
                </a:r>
                <a:r>
                  <a:rPr lang="en-US" dirty="0" err="1"/>
                  <a:t>veličin</a:t>
                </a:r>
                <a:r>
                  <a:rPr lang="en-US" dirty="0"/>
                  <a:t> </a:t>
                </a:r>
                <a:r>
                  <a:rPr lang="en-US" i="1" dirty="0" err="1"/>
                  <a:t>Spearmanův</a:t>
                </a:r>
                <a:r>
                  <a:rPr lang="en-US" i="1" dirty="0"/>
                  <a:t> </a:t>
                </a:r>
                <a:r>
                  <a:rPr lang="en-US" i="1" dirty="0" err="1"/>
                  <a:t>koeficient</a:t>
                </a:r>
                <a:r>
                  <a:rPr lang="en-US" i="1" dirty="0"/>
                  <a:t> (</a:t>
                </a:r>
                <a:r>
                  <a:rPr lang="en-US" i="1" dirty="0" err="1"/>
                  <a:t>pořadové</a:t>
                </a:r>
                <a:r>
                  <a:rPr lang="en-US" i="1" dirty="0"/>
                  <a:t>) </a:t>
                </a:r>
                <a:r>
                  <a:rPr lang="en-US" i="1" dirty="0" err="1"/>
                  <a:t>korelace</a:t>
                </a:r>
                <a:r>
                  <a:rPr lang="en-US" dirty="0"/>
                  <a:t>, </a:t>
                </a:r>
                <a:r>
                  <a:rPr lang="en-US" dirty="0" err="1"/>
                  <a:t>který</a:t>
                </a:r>
                <a:r>
                  <a:rPr lang="en-US" dirty="0"/>
                  <a:t> se </a:t>
                </a:r>
                <a:r>
                  <a:rPr lang="en-US" dirty="0" err="1"/>
                  <a:t>počítá</a:t>
                </a:r>
                <a:r>
                  <a:rPr lang="en-US" dirty="0"/>
                  <a:t> </a:t>
                </a:r>
                <a:r>
                  <a:rPr lang="en-US" dirty="0" err="1"/>
                  <a:t>dle</a:t>
                </a:r>
                <a:r>
                  <a:rPr lang="en-US" dirty="0"/>
                  <a:t> </a:t>
                </a:r>
                <a:r>
                  <a:rPr lang="en-US" dirty="0" err="1"/>
                  <a:t>vzorce</a:t>
                </a:r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  <a:r>
                  <a:rPr lang="en-US" dirty="0" err="1"/>
                  <a:t>diference</a:t>
                </a:r>
                <a:r>
                  <a:rPr lang="en-US" dirty="0"/>
                  <a:t> </a:t>
                </a:r>
                <a:r>
                  <a:rPr lang="en-US" dirty="0" err="1"/>
                  <a:t>i-tého</a:t>
                </a:r>
                <a:r>
                  <a:rPr lang="en-US" dirty="0"/>
                  <a:t> </a:t>
                </a:r>
                <a:r>
                  <a:rPr lang="en-US" dirty="0" err="1"/>
                  <a:t>pořadí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a </a:t>
                </a:r>
                <a:r>
                  <a:rPr lang="en-US" i="1" dirty="0"/>
                  <a:t>Y </a:t>
                </a:r>
                <a:r>
                  <a:rPr lang="en-US" dirty="0"/>
                  <a:t>a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párů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a </a:t>
                </a:r>
                <a:r>
                  <a:rPr lang="en-US" i="1" dirty="0"/>
                  <a:t>Y </a:t>
                </a:r>
                <a:r>
                  <a:rPr lang="en-US" dirty="0"/>
                  <a:t>, </a:t>
                </a:r>
                <a:r>
                  <a:rPr lang="cs-CZ" dirty="0"/>
                  <a:t>tedy </a:t>
                </a:r>
                <a:r>
                  <a:rPr lang="en-US" dirty="0" err="1"/>
                  <a:t>rozsah</a:t>
                </a:r>
                <a:r>
                  <a:rPr lang="en-US" dirty="0"/>
                  <a:t> </a:t>
                </a:r>
                <a:r>
                  <a:rPr lang="en-US" dirty="0" err="1"/>
                  <a:t>výběru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440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142" y="2852936"/>
            <a:ext cx="1753521" cy="98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465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Výrobky byly seřazeny dle jakosti dvěma komisemi, z nichž jednu tvořili odborníci a druhou zástupci laické veřejnosti. Rozhodněte, zda se výsledky hodnocení obou komisí shodují ve smyslu korelace.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60"/>
            <a:ext cx="6120680" cy="379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62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cs-CZ" dirty="0"/>
              <a:t>V levé části níže uvedené tabulky jsou pořadí, v pravé části této tabulky jsou spočteny rozdíly v pořadí.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" y="1844824"/>
            <a:ext cx="8384791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85" y="5661248"/>
            <a:ext cx="346806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636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844824"/>
          </a:xfrm>
        </p:spPr>
        <p:txBody>
          <a:bodyPr/>
          <a:lstStyle/>
          <a:p>
            <a:r>
              <a:rPr lang="cs-CZ" dirty="0"/>
              <a:t>Test statistické významnosti pořadového koeficientu korelace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04864"/>
            <a:ext cx="846659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0" y="5733256"/>
                <a:ext cx="846043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Přijmeme-li H</a:t>
                </a:r>
                <a:r>
                  <a:rPr lang="en-US" baseline="-25000" dirty="0"/>
                  <a:t>0</a:t>
                </a:r>
                <a:r>
                  <a:rPr lang="en-US" dirty="0"/>
                  <a:t>, </a:t>
                </a:r>
                <a:r>
                  <a:rPr lang="en-US" dirty="0" err="1"/>
                  <a:t>víme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nezávislé</a:t>
                </a:r>
                <a:r>
                  <a:rPr lang="en-US" dirty="0"/>
                  <a:t>, a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nezkorelované</a:t>
                </a:r>
                <a:r>
                  <a:rPr lang="en-US" dirty="0"/>
                  <a:t>. </a:t>
                </a:r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 </a:t>
                </a:r>
                <a:r>
                  <a:rPr lang="en-US" dirty="0" err="1"/>
                  <a:t>zamítneme</a:t>
                </a:r>
                <a:r>
                  <a:rPr lang="en-US" dirty="0"/>
                  <a:t>, </a:t>
                </a:r>
                <a:r>
                  <a:rPr lang="en-US" dirty="0" err="1"/>
                  <a:t>víme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nejsou</a:t>
                </a:r>
                <a:r>
                  <a:rPr lang="en-US" dirty="0"/>
                  <a:t> </a:t>
                </a:r>
                <a:r>
                  <a:rPr lang="en-US" dirty="0" err="1"/>
                  <a:t>nezávislé</a:t>
                </a:r>
                <a:r>
                  <a:rPr lang="en-US" dirty="0"/>
                  <a:t>, </a:t>
                </a:r>
                <a:r>
                  <a:rPr lang="en-US" dirty="0" err="1"/>
                  <a:t>nejsme</a:t>
                </a:r>
                <a:r>
                  <a:rPr lang="en-US" dirty="0"/>
                  <a:t> ale </a:t>
                </a:r>
                <a:r>
                  <a:rPr lang="en-US" dirty="0" err="1"/>
                  <a:t>schopni</a:t>
                </a:r>
                <a:r>
                  <a:rPr lang="en-US" dirty="0"/>
                  <a:t> </a:t>
                </a:r>
                <a:r>
                  <a:rPr lang="en-US" dirty="0" err="1"/>
                  <a:t>rozhodnout</a:t>
                </a:r>
                <a:r>
                  <a:rPr lang="en-US" dirty="0"/>
                  <a:t>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, </a:t>
                </a:r>
                <a:r>
                  <a:rPr lang="en-US" dirty="0" err="1"/>
                  <a:t>zda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nezkorelované</a:t>
                </a:r>
                <a:r>
                  <a:rPr lang="en-US" dirty="0"/>
                  <a:t>. Test </a:t>
                </a:r>
                <a:r>
                  <a:rPr lang="en-US" dirty="0" err="1"/>
                  <a:t>platí</a:t>
                </a:r>
                <a:r>
                  <a:rPr lang="en-US" dirty="0"/>
                  <a:t> </a:t>
                </a:r>
                <a:r>
                  <a:rPr lang="en-US" dirty="0" err="1"/>
                  <a:t>přibližně</a:t>
                </a:r>
                <a:r>
                  <a:rPr lang="en-US" dirty="0"/>
                  <a:t>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≥30</m:t>
                    </m:r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33256"/>
                <a:ext cx="8460432" cy="92333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576" t="-3289" r="-288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252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858218"/>
          </a:xfrm>
        </p:spPr>
        <p:txBody>
          <a:bodyPr/>
          <a:lstStyle/>
          <a:p>
            <a:r>
              <a:rPr lang="en-US" dirty="0"/>
              <a:t>VÍCENÁSOBNÁ ZÁVISLOST – PŘÍPAD DVOU VYSVĚTLUJÍCÍCH PROMĚNNÝCH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76872"/>
                <a:ext cx="7620000" cy="4123928"/>
              </a:xfrm>
            </p:spPr>
            <p:txBody>
              <a:bodyPr/>
              <a:lstStyle/>
              <a:p>
                <a:r>
                  <a:rPr lang="en-US" dirty="0"/>
                  <a:t>Chceme-li </a:t>
                </a:r>
                <a:r>
                  <a:rPr lang="en-US" dirty="0" err="1"/>
                  <a:t>zjistit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větším</a:t>
                </a:r>
                <a:r>
                  <a:rPr lang="en-US" dirty="0"/>
                  <a:t> </a:t>
                </a:r>
                <a:r>
                  <a:rPr lang="en-US" dirty="0" err="1"/>
                  <a:t>počtu</a:t>
                </a:r>
                <a:r>
                  <a:rPr lang="en-US" dirty="0"/>
                  <a:t> </a:t>
                </a:r>
                <a:r>
                  <a:rPr lang="en-US" dirty="0" err="1"/>
                  <a:t>vysvětlujících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,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používáme</a:t>
                </a:r>
                <a:r>
                  <a:rPr lang="en-US" dirty="0"/>
                  <a:t> k </a:t>
                </a:r>
                <a:r>
                  <a:rPr lang="en-US" dirty="0" err="1"/>
                  <a:t>měření</a:t>
                </a:r>
                <a:r>
                  <a:rPr lang="en-US" dirty="0"/>
                  <a:t> </a:t>
                </a:r>
                <a:r>
                  <a:rPr lang="en-US" dirty="0" err="1"/>
                  <a:t>těsnosti</a:t>
                </a:r>
                <a:r>
                  <a:rPr lang="en-US" dirty="0"/>
                  <a:t> </a:t>
                </a:r>
                <a:r>
                  <a:rPr lang="en-US" dirty="0" err="1"/>
                  <a:t>závislosti</a:t>
                </a:r>
                <a:r>
                  <a:rPr lang="en-US" dirty="0"/>
                  <a:t> </a:t>
                </a:r>
                <a:r>
                  <a:rPr lang="en-US" dirty="0" err="1"/>
                  <a:t>buďto</a:t>
                </a:r>
                <a:r>
                  <a:rPr lang="en-US" dirty="0"/>
                  <a:t>: </a:t>
                </a:r>
                <a:endParaRPr lang="cs-CZ" dirty="0"/>
              </a:p>
              <a:p>
                <a:r>
                  <a:rPr lang="en-US" b="1" dirty="0"/>
                  <a:t>a. </a:t>
                </a:r>
                <a:r>
                  <a:rPr lang="en-US" dirty="0" err="1"/>
                  <a:t>koeficienty</a:t>
                </a:r>
                <a:r>
                  <a:rPr lang="en-US" dirty="0"/>
                  <a:t> </a:t>
                </a:r>
                <a:r>
                  <a:rPr lang="en-US" dirty="0" err="1"/>
                  <a:t>dílčí</a:t>
                </a:r>
                <a:r>
                  <a:rPr lang="en-US" dirty="0"/>
                  <a:t> (</a:t>
                </a:r>
                <a:r>
                  <a:rPr lang="en-US" dirty="0" err="1"/>
                  <a:t>parciální</a:t>
                </a:r>
                <a:r>
                  <a:rPr lang="en-US" dirty="0"/>
                  <a:t>) </a:t>
                </a:r>
                <a:r>
                  <a:rPr lang="en-US" dirty="0" err="1"/>
                  <a:t>korelace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b. </a:t>
                </a:r>
                <a:r>
                  <a:rPr lang="en-US" dirty="0" err="1"/>
                  <a:t>koeficient</a:t>
                </a:r>
                <a:r>
                  <a:rPr lang="en-US" dirty="0"/>
                  <a:t> </a:t>
                </a:r>
                <a:r>
                  <a:rPr lang="en-US" dirty="0" err="1"/>
                  <a:t>vícenásobné</a:t>
                </a:r>
                <a:r>
                  <a:rPr lang="en-US" dirty="0"/>
                  <a:t> </a:t>
                </a:r>
                <a:r>
                  <a:rPr lang="en-US" dirty="0" err="1"/>
                  <a:t>korelace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76872"/>
                <a:ext cx="7620000" cy="4123928"/>
              </a:xfrm>
              <a:blipFill rotWithShape="1">
                <a:blip r:embed="rId2" cstate="print"/>
                <a:stretch>
                  <a:fillRect t="-888" r="-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48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Koeficient dílčí (parciální) korelace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M</a:t>
                </a:r>
                <a:r>
                  <a:rPr lang="en-US" dirty="0" err="1"/>
                  <a:t>ěří</a:t>
                </a:r>
                <a:r>
                  <a:rPr lang="cs-CZ" dirty="0"/>
                  <a:t> kupříkladu</a:t>
                </a:r>
                <a:r>
                  <a:rPr lang="en-US" dirty="0"/>
                  <a:t> </a:t>
                </a:r>
                <a:r>
                  <a:rPr lang="en-US" dirty="0" err="1"/>
                  <a:t>intenzitu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závislosti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vysvětlující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předpokladu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je </a:t>
                </a:r>
                <a:r>
                  <a:rPr lang="en-US" dirty="0" err="1"/>
                  <a:t>jistým</a:t>
                </a:r>
                <a:r>
                  <a:rPr lang="en-US" dirty="0"/>
                  <a:t> </a:t>
                </a:r>
                <a:r>
                  <a:rPr lang="en-US" dirty="0" err="1"/>
                  <a:t>způsobem</a:t>
                </a:r>
                <a:r>
                  <a:rPr lang="en-US" dirty="0"/>
                  <a:t> </a:t>
                </a:r>
                <a:r>
                  <a:rPr lang="en-US" dirty="0" err="1"/>
                  <a:t>odstraněn</a:t>
                </a:r>
                <a:r>
                  <a:rPr lang="en-US" dirty="0"/>
                  <a:t> </a:t>
                </a:r>
                <a:r>
                  <a:rPr lang="en-US" dirty="0" err="1"/>
                  <a:t>vliv</a:t>
                </a:r>
                <a:r>
                  <a:rPr lang="en-US" dirty="0"/>
                  <a:t> </a:t>
                </a:r>
                <a:r>
                  <a:rPr lang="en-US" dirty="0" err="1"/>
                  <a:t>ostatních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:r>
                  <a:rPr lang="en-US" dirty="0"/>
                  <a:t> . </a:t>
                </a:r>
                <a:r>
                  <a:rPr lang="cs-CZ" dirty="0"/>
                  <a:t> Značí se: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en-US" dirty="0" err="1"/>
                  <a:t>Jde</a:t>
                </a:r>
                <a:r>
                  <a:rPr lang="en-US" dirty="0"/>
                  <a:t> o </a:t>
                </a:r>
                <a:r>
                  <a:rPr lang="en-US" dirty="0" err="1"/>
                  <a:t>proměnné</a:t>
                </a:r>
                <a:r>
                  <a:rPr lang="en-US" dirty="0"/>
                  <a:t>,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uvedeny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symbolem</a:t>
                </a:r>
                <a:r>
                  <a:rPr lang="en-US" dirty="0"/>
                  <a:t> „</a:t>
                </a:r>
                <a:r>
                  <a:rPr lang="en-US" b="1" dirty="0"/>
                  <a:t>∙</a:t>
                </a:r>
                <a:r>
                  <a:rPr lang="en-US" dirty="0"/>
                  <a:t>“.</a:t>
                </a:r>
              </a:p>
              <a:p>
                <a:r>
                  <a:rPr lang="en-US" dirty="0" err="1"/>
                  <a:t>Důvod</a:t>
                </a:r>
                <a:r>
                  <a:rPr lang="en-US" dirty="0"/>
                  <a:t> </a:t>
                </a:r>
                <a:r>
                  <a:rPr lang="en-US" dirty="0" err="1"/>
                  <a:t>výpočtu</a:t>
                </a:r>
                <a:r>
                  <a:rPr lang="en-US" dirty="0"/>
                  <a:t> </a:t>
                </a:r>
                <a:r>
                  <a:rPr lang="en-US" dirty="0" err="1"/>
                  <a:t>tohoto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jen</a:t>
                </a:r>
                <a:r>
                  <a:rPr lang="en-US" dirty="0"/>
                  <a:t> ten,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vliv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být</a:t>
                </a:r>
                <a:r>
                  <a:rPr lang="en-US" dirty="0"/>
                  <a:t> </a:t>
                </a:r>
                <a:r>
                  <a:rPr lang="en-US" dirty="0" err="1"/>
                  <a:t>zkreslen</a:t>
                </a:r>
                <a:r>
                  <a:rPr lang="en-US" dirty="0"/>
                  <a:t> </a:t>
                </a:r>
                <a:r>
                  <a:rPr lang="en-US" dirty="0" err="1"/>
                  <a:t>současným</a:t>
                </a:r>
                <a:r>
                  <a:rPr lang="cs-CZ" dirty="0"/>
                  <a:t> </a:t>
                </a:r>
                <a:r>
                  <a:rPr lang="en-US" dirty="0" err="1"/>
                  <a:t>působením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,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Omezíme</a:t>
                </a:r>
                <a:r>
                  <a:rPr lang="en-US" dirty="0"/>
                  <a:t> se </a:t>
                </a:r>
                <a:r>
                  <a:rPr lang="en-US" dirty="0" err="1"/>
                  <a:t>nyní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případ</a:t>
                </a:r>
                <a:r>
                  <a:rPr lang="en-US" dirty="0"/>
                  <a:t> </a:t>
                </a:r>
                <a:r>
                  <a:rPr lang="en-US" i="1" dirty="0"/>
                  <a:t>p </a:t>
                </a:r>
                <a:r>
                  <a:rPr lang="en-US" dirty="0"/>
                  <a:t>= 2.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877808"/>
            <a:ext cx="1258813" cy="48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137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/>
              <a:t>Výběrový koeficient parciální korelace p=2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Koeficient dílčí korelace vystupuje opět ve dvou podobách: buďto jde o populační koeficient nebo jeho odhad – výběrový koeficient parciální korelace. Výběrový koeficient parciální korelace se v </a:t>
            </a:r>
            <a:r>
              <a:rPr lang="cs-CZ" b="1" dirty="0"/>
              <a:t>případě dvou vysvětlujících proměnných </a:t>
            </a:r>
            <a:r>
              <a:rPr lang="en-US" dirty="0" err="1"/>
              <a:t>vypočítá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vztahu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Koeficienty mohou nabývat hodnot z intervalu [-1,1].</a:t>
            </a:r>
          </a:p>
          <a:p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96952"/>
            <a:ext cx="352368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96952"/>
            <a:ext cx="3456384" cy="110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048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analýza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</a:t>
            </a:r>
            <a:r>
              <a:rPr lang="cs-CZ" i="1" dirty="0"/>
              <a:t>intenzity závislosti </a:t>
            </a:r>
            <a:r>
              <a:rPr lang="cs-CZ" dirty="0"/>
              <a:t>mezi proměnnými </a:t>
            </a:r>
          </a:p>
          <a:p>
            <a:r>
              <a:rPr lang="cs-CZ" dirty="0"/>
              <a:t>Úzká návaznost na regresní analýzu, neboť se v ní využívá teorie lineárních regresních modelů</a:t>
            </a:r>
          </a:p>
          <a:p>
            <a:r>
              <a:rPr lang="cs-CZ" dirty="0"/>
              <a:t>Nehledá formu vztahu mezi proměnnými, neboť už primárně vychází z předpokladu, že tento vztah je lineární (dokonce nejen z hlediska parametrů, ale i z hlediska proměnných), a soustředí se na konstrukci měr závislostí mezi těmito proměnnými. </a:t>
            </a:r>
          </a:p>
        </p:txBody>
      </p:sp>
    </p:spTree>
    <p:extLst>
      <p:ext uri="{BB962C8B-B14F-4D97-AF65-F5344CB8AC3E}">
        <p14:creationId xmlns:p14="http://schemas.microsoft.com/office/powerpoint/2010/main" val="3332981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statistické významnosti koeficientu parciální korelace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628800"/>
            <a:ext cx="8334181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52788"/>
            <a:ext cx="27432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2915816" cy="37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67544" y="5747817"/>
            <a:ext cx="518350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cs-CZ" sz="2000" dirty="0"/>
              <a:t>pak je koeficient parciální korelace statisticky významný, tj. nenulový. </a:t>
            </a:r>
          </a:p>
        </p:txBody>
      </p:sp>
    </p:spTree>
    <p:extLst>
      <p:ext uri="{BB962C8B-B14F-4D97-AF65-F5344CB8AC3E}">
        <p14:creationId xmlns:p14="http://schemas.microsoft.com/office/powerpoint/2010/main" val="2292335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Koeficient vícenásobné korelace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i="1" dirty="0" err="1"/>
                  <a:t>Koeficient</a:t>
                </a:r>
                <a:r>
                  <a:rPr lang="en-US" i="1" dirty="0"/>
                  <a:t> </a:t>
                </a:r>
                <a:r>
                  <a:rPr lang="en-US" i="1" dirty="0" err="1"/>
                  <a:t>vícenásobné</a:t>
                </a:r>
                <a:r>
                  <a:rPr lang="en-US" i="1" dirty="0"/>
                  <a:t> </a:t>
                </a:r>
                <a:r>
                  <a:rPr lang="en-US" i="1" dirty="0" err="1"/>
                  <a:t>korelace</a:t>
                </a:r>
                <a:r>
                  <a:rPr lang="en-US" i="1" dirty="0"/>
                  <a:t> </a:t>
                </a:r>
                <a:r>
                  <a:rPr lang="en-US" dirty="0" err="1"/>
                  <a:t>měří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všech</a:t>
                </a:r>
                <a:r>
                  <a:rPr lang="en-US" dirty="0"/>
                  <a:t> </a:t>
                </a:r>
                <a:r>
                  <a:rPr lang="en-US" dirty="0" err="1"/>
                  <a:t>vysvětlujících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,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dohromady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b="1" dirty="0"/>
                  <a:t>Pro 2 </a:t>
                </a:r>
                <a:r>
                  <a:rPr lang="en-US" b="1" dirty="0" err="1"/>
                  <a:t>vysvětlující</a:t>
                </a:r>
                <a:r>
                  <a:rPr lang="en-US" b="1" dirty="0"/>
                  <a:t> </a:t>
                </a:r>
                <a:r>
                  <a:rPr lang="en-US" b="1" dirty="0" err="1"/>
                  <a:t>proměnné</a:t>
                </a:r>
                <a:r>
                  <a:rPr lang="en-US" b="1" dirty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výběrová</a:t>
                </a:r>
                <a:r>
                  <a:rPr lang="en-US" dirty="0"/>
                  <a:t> </a:t>
                </a:r>
                <a:r>
                  <a:rPr lang="en-US" dirty="0" err="1"/>
                  <a:t>verze</a:t>
                </a:r>
                <a:r>
                  <a:rPr lang="en-US" dirty="0"/>
                  <a:t> </a:t>
                </a:r>
                <a:r>
                  <a:rPr lang="en-US" dirty="0" err="1"/>
                  <a:t>tohoto</a:t>
                </a:r>
                <a:r>
                  <a:rPr lang="en-US" dirty="0"/>
                  <a:t> </a:t>
                </a:r>
                <a:r>
                  <a:rPr lang="en-US" dirty="0" err="1"/>
                  <a:t>koeficientu</a:t>
                </a:r>
                <a:r>
                  <a:rPr lang="en-US" dirty="0"/>
                  <a:t> </a:t>
                </a:r>
                <a:r>
                  <a:rPr lang="en-US" dirty="0" err="1"/>
                  <a:t>spočte</a:t>
                </a:r>
                <a:r>
                  <a:rPr lang="en-US" dirty="0"/>
                  <a:t> </a:t>
                </a:r>
                <a:r>
                  <a:rPr lang="en-US" dirty="0" err="1"/>
                  <a:t>dle</a:t>
                </a:r>
                <a:r>
                  <a:rPr lang="en-US" dirty="0"/>
                  <a:t> </a:t>
                </a:r>
                <a:r>
                  <a:rPr lang="en-US" dirty="0" err="1"/>
                  <a:t>vztahu</a:t>
                </a:r>
                <a:r>
                  <a:rPr lang="cs-CZ" dirty="0"/>
                  <a:t>: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605556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017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988840"/>
          </a:xfrm>
        </p:spPr>
        <p:txBody>
          <a:bodyPr/>
          <a:lstStyle/>
          <a:p>
            <a:r>
              <a:rPr lang="cs-CZ" dirty="0"/>
              <a:t>Test statistické významnosti koeficientu vícenásobné korelace:</a:t>
            </a:r>
          </a:p>
        </p:txBody>
      </p:sp>
      <p:pic>
        <p:nvPicPr>
          <p:cNvPr id="1741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568237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08920"/>
            <a:ext cx="210502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95536" y="3429000"/>
            <a:ext cx="6462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cs-CZ" b="1" dirty="0"/>
              <a:t>3.    </a:t>
            </a:r>
            <a:r>
              <a:rPr lang="cs-CZ" dirty="0"/>
              <a:t>Kritická hodnota K se tentokrát týká </a:t>
            </a:r>
            <a:r>
              <a:rPr lang="cs-CZ" dirty="0" err="1"/>
              <a:t>Fisherova</a:t>
            </a:r>
            <a:r>
              <a:rPr lang="cs-CZ" dirty="0"/>
              <a:t> rozdělení se stupni volnosti 2 a </a:t>
            </a:r>
            <a:r>
              <a:rPr lang="cs-CZ" i="1" dirty="0"/>
              <a:t>n</a:t>
            </a:r>
            <a:r>
              <a:rPr lang="cs-CZ" dirty="0"/>
              <a:t>-3: F</a:t>
            </a:r>
            <a:r>
              <a:rPr lang="cs-CZ" baseline="-25000" dirty="0"/>
              <a:t>2,n-3</a:t>
            </a:r>
            <a:r>
              <a:rPr lang="cs-CZ" dirty="0"/>
              <a:t>(alfa)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70" y="4581128"/>
            <a:ext cx="30956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65270" y="4924028"/>
            <a:ext cx="78071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pak je koeficient vícenásobné korelace statisticky významný na dané hladině významnosti. V opačném případě není statisticky významný. </a:t>
            </a:r>
          </a:p>
        </p:txBody>
      </p:sp>
    </p:spTree>
    <p:extLst>
      <p:ext uri="{BB962C8B-B14F-4D97-AF65-F5344CB8AC3E}">
        <p14:creationId xmlns:p14="http://schemas.microsoft.com/office/powerpoint/2010/main" val="1822943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Populační párový korelační koeficient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V </a:t>
                </a:r>
                <a:r>
                  <a:rPr lang="en-US" dirty="0" err="1"/>
                  <a:t>nejjednodušším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se </a:t>
                </a:r>
                <a:r>
                  <a:rPr lang="en-US" dirty="0" err="1"/>
                  <a:t>sleduje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dirty="0" err="1"/>
                  <a:t>dvou</a:t>
                </a:r>
                <a:r>
                  <a:rPr lang="en-US" dirty="0"/>
                  <a:t> </a:t>
                </a:r>
                <a:r>
                  <a:rPr lang="en-US" dirty="0" err="1"/>
                  <a:t>náhodných</a:t>
                </a:r>
                <a:r>
                  <a:rPr lang="en-US" dirty="0"/>
                  <a:t> </a:t>
                </a:r>
                <a:r>
                  <a:rPr lang="en-US" dirty="0" err="1"/>
                  <a:t>veličin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a </a:t>
                </a:r>
                <a:r>
                  <a:rPr lang="en-US" i="1" dirty="0"/>
                  <a:t>X</a:t>
                </a:r>
                <a:r>
                  <a:rPr lang="en-US" dirty="0"/>
                  <a:t>. V </a:t>
                </a:r>
                <a:r>
                  <a:rPr lang="en-US" dirty="0" err="1"/>
                  <a:t>tomto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err="1"/>
                  <a:t>použít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míru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závislosti</a:t>
                </a:r>
                <a:r>
                  <a:rPr lang="en-US" dirty="0"/>
                  <a:t> </a:t>
                </a:r>
                <a:r>
                  <a:rPr lang="en-US" dirty="0" err="1"/>
                  <a:t>těchto</a:t>
                </a:r>
                <a:r>
                  <a:rPr lang="en-US" dirty="0"/>
                  <a:t> </a:t>
                </a:r>
                <a:r>
                  <a:rPr lang="en-US" dirty="0" err="1"/>
                  <a:t>veličin</a:t>
                </a:r>
                <a:r>
                  <a:rPr lang="en-US" dirty="0"/>
                  <a:t> </a:t>
                </a:r>
                <a:r>
                  <a:rPr lang="en-US" i="1" dirty="0"/>
                  <a:t>(</a:t>
                </a:r>
                <a:r>
                  <a:rPr lang="en-US" i="1" dirty="0" err="1"/>
                  <a:t>párový</a:t>
                </a:r>
                <a:r>
                  <a:rPr lang="en-US" i="1" dirty="0"/>
                  <a:t>) </a:t>
                </a:r>
                <a:r>
                  <a:rPr lang="en-US" i="1" dirty="0" err="1"/>
                  <a:t>koeficient</a:t>
                </a:r>
                <a:r>
                  <a:rPr lang="en-US" i="1" dirty="0"/>
                  <a:t> </a:t>
                </a:r>
                <a:r>
                  <a:rPr lang="en-US" i="1" dirty="0" err="1"/>
                  <a:t>korelace</a:t>
                </a:r>
                <a:r>
                  <a:rPr lang="en-US" i="1" dirty="0"/>
                  <a:t> </a:t>
                </a:r>
                <a:r>
                  <a:rPr lang="el-GR" i="1" dirty="0"/>
                  <a:t>ρ</a:t>
                </a:r>
                <a:r>
                  <a:rPr lang="en-US" i="1" baseline="-25000" dirty="0" err="1"/>
                  <a:t>xy</a:t>
                </a:r>
                <a:r>
                  <a:rPr lang="en-US" dirty="0"/>
                  <a:t>, </a:t>
                </a:r>
                <a:r>
                  <a:rPr lang="en-US" dirty="0" err="1"/>
                  <a:t>definovaný</a:t>
                </a:r>
                <a:r>
                  <a:rPr lang="en-US" dirty="0"/>
                  <a:t> </a:t>
                </a:r>
                <a:r>
                  <a:rPr lang="en-US" dirty="0" err="1"/>
                  <a:t>vztahy</a:t>
                </a:r>
                <a:r>
                  <a:rPr lang="cs-CZ" dirty="0"/>
                  <a:t>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pPr lvl="8"/>
                <a:r>
                  <a:rPr lang="cs-CZ" dirty="0"/>
                  <a:t>Jinak </a:t>
                </a:r>
                <a:r>
                  <a:rPr lang="el-GR" i="1" dirty="0"/>
                  <a:t>ρ</a:t>
                </a:r>
                <a:r>
                  <a:rPr lang="en-US" i="1" baseline="-25000" dirty="0" err="1"/>
                  <a:t>xy</a:t>
                </a:r>
                <a:r>
                  <a:rPr lang="cs-CZ" dirty="0"/>
                  <a:t>=0</a:t>
                </a:r>
              </a:p>
              <a:p>
                <a:pPr lvl="2"/>
                <a:r>
                  <a:rPr lang="cs-CZ" dirty="0"/>
                  <a:t>Kde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𝐶𝑜𝑣</m:t>
                    </m:r>
                    <m:r>
                      <a:rPr lang="cs-CZ" b="0" i="1" smtClean="0">
                        <a:latin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,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kovarianci</a:t>
                </a:r>
                <a:r>
                  <a:rPr lang="en-US" dirty="0"/>
                  <a:t> </a:t>
                </a:r>
                <a:r>
                  <a:rPr lang="en-US" dirty="0" err="1"/>
                  <a:t>náhodných</a:t>
                </a:r>
                <a:r>
                  <a:rPr lang="en-US" dirty="0"/>
                  <a:t> </a:t>
                </a:r>
                <a:r>
                  <a:rPr lang="en-US" dirty="0" err="1"/>
                  <a:t>veličin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a </a:t>
                </a:r>
                <a:r>
                  <a:rPr lang="en-US" i="1" dirty="0"/>
                  <a:t>Y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dirty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směrodatná</a:t>
                </a:r>
                <a:r>
                  <a:rPr lang="en-US" dirty="0"/>
                  <a:t> </a:t>
                </a:r>
                <a:r>
                  <a:rPr lang="en-US" dirty="0" err="1"/>
                  <a:t>odchylka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, </a:t>
                </a:r>
                <a:r>
                  <a:rPr lang="en-US" dirty="0" err="1"/>
                  <a:t>respektive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cs-CZ" dirty="0"/>
                  <a:t>,</a:t>
                </a:r>
                <a:r>
                  <a:rPr lang="en-US" dirty="0"/>
                  <a:t> </a:t>
                </a:r>
                <a:r>
                  <a:rPr lang="cs-CZ" dirty="0"/>
                  <a:t>s</a:t>
                </a:r>
                <a:r>
                  <a:rPr lang="en-US" dirty="0" err="1"/>
                  <a:t>ymbol</a:t>
                </a:r>
                <a:r>
                  <a:rPr lang="en-US" dirty="0"/>
                  <a:t> </a:t>
                </a:r>
                <a:r>
                  <a:rPr lang="en-US" i="1" dirty="0"/>
                  <a:t>E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střední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dirty="0" err="1"/>
                  <a:t>náhodné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. </a:t>
                </a:r>
                <a:endParaRPr lang="cs-CZ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718" y="2996952"/>
            <a:ext cx="4293596" cy="846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1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koeficientu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párový koeficient korelace platí, že </a:t>
            </a:r>
            <a:r>
              <a:rPr lang="cs-CZ" i="1" dirty="0" err="1"/>
              <a:t>ρ</a:t>
            </a:r>
            <a:r>
              <a:rPr lang="cs-CZ" i="1" baseline="-25000" dirty="0" err="1"/>
              <a:t>xy</a:t>
            </a:r>
            <a:r>
              <a:rPr lang="cs-CZ" i="1" baseline="-25000" dirty="0"/>
              <a:t> </a:t>
            </a:r>
            <a:r>
              <a:rPr lang="cs-CZ" dirty="0"/>
              <a:t>je z intervalu  [-1,1].</a:t>
            </a:r>
          </a:p>
          <a:p>
            <a:r>
              <a:rPr lang="cs-CZ" dirty="0"/>
              <a:t>Je-li </a:t>
            </a:r>
            <a:r>
              <a:rPr lang="cs-CZ" i="1" dirty="0" err="1"/>
              <a:t>ρ</a:t>
            </a:r>
            <a:r>
              <a:rPr lang="cs-CZ" i="1" baseline="-25000" dirty="0" err="1"/>
              <a:t>xy</a:t>
            </a:r>
            <a:r>
              <a:rPr lang="cs-CZ" i="1" baseline="-25000" dirty="0"/>
              <a:t> </a:t>
            </a:r>
            <a:r>
              <a:rPr lang="cs-CZ" dirty="0"/>
              <a:t>= 0, říkáme, že veličiny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 </a:t>
            </a:r>
            <a:r>
              <a:rPr lang="cs-CZ" dirty="0"/>
              <a:t>jsou </a:t>
            </a:r>
            <a:r>
              <a:rPr lang="cs-CZ" dirty="0" err="1"/>
              <a:t>nezkorelované</a:t>
            </a:r>
            <a:r>
              <a:rPr lang="cs-CZ" dirty="0"/>
              <a:t>. </a:t>
            </a:r>
          </a:p>
          <a:p>
            <a:r>
              <a:rPr lang="cs-CZ" dirty="0"/>
              <a:t>Je-li </a:t>
            </a:r>
            <a:r>
              <a:rPr lang="cs-CZ" i="1" dirty="0" err="1"/>
              <a:t>ρ</a:t>
            </a:r>
            <a:r>
              <a:rPr lang="cs-CZ" i="1" baseline="-25000" dirty="0" err="1"/>
              <a:t>xy</a:t>
            </a:r>
            <a:r>
              <a:rPr lang="cs-CZ" i="1" baseline="-25000" dirty="0"/>
              <a:t> </a:t>
            </a:r>
            <a:r>
              <a:rPr lang="cs-CZ" dirty="0"/>
              <a:t>= 1 nebo </a:t>
            </a:r>
            <a:r>
              <a:rPr lang="cs-CZ" i="1" dirty="0" err="1"/>
              <a:t>ρ</a:t>
            </a:r>
            <a:r>
              <a:rPr lang="cs-CZ" i="1" baseline="-25000" dirty="0" err="1"/>
              <a:t>xy</a:t>
            </a:r>
            <a:r>
              <a:rPr lang="cs-CZ" i="1" baseline="-25000" dirty="0"/>
              <a:t> </a:t>
            </a:r>
            <a:r>
              <a:rPr lang="cs-CZ" dirty="0"/>
              <a:t>= -1, existuje přesná funkční závislost mezi veličinami </a:t>
            </a:r>
            <a:r>
              <a:rPr lang="cs-CZ" i="1" dirty="0"/>
              <a:t>X </a:t>
            </a:r>
            <a:r>
              <a:rPr lang="cs-CZ" dirty="0"/>
              <a:t>a </a:t>
            </a:r>
            <a:r>
              <a:rPr lang="cs-CZ" i="1" dirty="0"/>
              <a:t>Y </a:t>
            </a:r>
            <a:r>
              <a:rPr lang="cs-CZ" dirty="0"/>
              <a:t>v podobě přímky. </a:t>
            </a:r>
          </a:p>
          <a:p>
            <a:r>
              <a:rPr lang="cs-CZ" dirty="0"/>
              <a:t>Tato přímka je rostoucí v prvním případě a klesající ve druhém případě. </a:t>
            </a:r>
          </a:p>
          <a:p>
            <a:r>
              <a:rPr lang="cs-CZ" dirty="0"/>
              <a:t>Je-li </a:t>
            </a:r>
            <a:r>
              <a:rPr lang="cs-CZ" i="1" dirty="0" err="1"/>
              <a:t>ρ</a:t>
            </a:r>
            <a:r>
              <a:rPr lang="cs-CZ" i="1" baseline="-25000" dirty="0" err="1"/>
              <a:t>xy</a:t>
            </a:r>
            <a:r>
              <a:rPr lang="cs-CZ" dirty="0"/>
              <a:t>= 0, je třeba se omezit pouze na konstatování, že obě veličiny jsou </a:t>
            </a:r>
            <a:r>
              <a:rPr lang="cs-CZ" dirty="0" err="1"/>
              <a:t>nezkorelované</a:t>
            </a:r>
            <a:r>
              <a:rPr lang="cs-CZ" dirty="0"/>
              <a:t>. Nelze tvrdit, že jsou (statisticky) nezávislé.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0571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Vypočítejme koeficient korelace , jsou-li dány tyto údaje: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Všechny páry hodnot nastávají se stejnou pravděpodobností </a:t>
            </a:r>
            <a:r>
              <a:rPr lang="cs-CZ" i="1" dirty="0"/>
              <a:t>p</a:t>
            </a:r>
            <a:r>
              <a:rPr lang="cs-CZ" dirty="0"/>
              <a:t>.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84573"/>
            <a:ext cx="5745014" cy="1048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23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Mezivýpočty</a:t>
            </a:r>
            <a:r>
              <a:rPr lang="cs-CZ" dirty="0"/>
              <a:t> pro vyhodnocení koeficientu korelace: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Kovariance: </a:t>
            </a:r>
          </a:p>
          <a:p>
            <a:pPr marL="342900" lvl="8" indent="-228600">
              <a:buClr>
                <a:schemeClr val="accent1"/>
              </a:buClr>
            </a:pPr>
            <a:r>
              <a:rPr lang="cs-CZ" sz="2000" i="1" dirty="0" err="1"/>
              <a:t>ρ</a:t>
            </a:r>
            <a:r>
              <a:rPr lang="cs-CZ" sz="2000" i="1" baseline="-25000" dirty="0" err="1"/>
              <a:t>xy</a:t>
            </a:r>
            <a:r>
              <a:rPr lang="cs-CZ" sz="2000" dirty="0"/>
              <a:t>=0</a:t>
            </a:r>
          </a:p>
          <a:p>
            <a:endParaRPr lang="cs-CZ" dirty="0"/>
          </a:p>
          <a:p>
            <a:r>
              <a:rPr lang="cs-CZ" dirty="0"/>
              <a:t>Přitom tyto veličiny rozhodně nejsou nezávislé. Dokonce mezi nimi existuje přesná funkční závislost v podobě kvadratické funkce. </a:t>
            </a:r>
          </a:p>
          <a:p>
            <a:pPr marL="11430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16832"/>
            <a:ext cx="3888432" cy="23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509685"/>
            <a:ext cx="5400600" cy="54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621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Výběrový párový korelační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Populační párový korelační koeficient aproximujeme výběrovým párovým korelačním koeficientem </a:t>
            </a:r>
            <a:r>
              <a:rPr lang="cs-CZ" i="1" dirty="0" err="1"/>
              <a:t>r</a:t>
            </a:r>
            <a:r>
              <a:rPr lang="cs-CZ" i="1" baseline="-25000" dirty="0" err="1"/>
              <a:t>xy</a:t>
            </a:r>
            <a:r>
              <a:rPr lang="cs-CZ" dirty="0"/>
              <a:t>, získaným na základě realizace náhodného výběru: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035" y="3048000"/>
            <a:ext cx="5222540" cy="102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9943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/>
              <a:t>Test statistické významnosti korelačního koeficientu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3086100"/>
            <a:ext cx="12763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943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Mějme hodnoty </a:t>
            </a:r>
            <a:r>
              <a:rPr lang="cs-CZ" i="1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 a </a:t>
            </a:r>
            <a:r>
              <a:rPr lang="cs-CZ" i="1" dirty="0" err="1"/>
              <a:t>y</a:t>
            </a:r>
            <a:r>
              <a:rPr lang="cs-CZ" baseline="-25000" dirty="0" err="1"/>
              <a:t>i</a:t>
            </a:r>
            <a:r>
              <a:rPr lang="cs-CZ" dirty="0"/>
              <a:t> získané náhodným výběrem: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 tyto hodnoty vypočítejte hodnotu korelačního koeficientu a testujte jeho statistickou významnost na hladině významnosti 0,01.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546" y="2132856"/>
            <a:ext cx="2225368" cy="205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368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457</TotalTime>
  <Words>985</Words>
  <Application>Microsoft Office PowerPoint</Application>
  <PresentationFormat>Předvádění na obrazovce (4:3)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</vt:lpstr>
      <vt:lpstr>Cambria Math</vt:lpstr>
      <vt:lpstr>Sousedství</vt:lpstr>
      <vt:lpstr>KORELAČNÍ ANALÝZA </vt:lpstr>
      <vt:lpstr>Korelační analýza</vt:lpstr>
      <vt:lpstr>Populační párový korelační koeficient</vt:lpstr>
      <vt:lpstr>Hodnoty koeficientu korelace</vt:lpstr>
      <vt:lpstr>Příklad</vt:lpstr>
      <vt:lpstr>Řešení příkladu</vt:lpstr>
      <vt:lpstr>Výběrový párový korelační koeficient</vt:lpstr>
      <vt:lpstr>Test statistické významnosti korelačního koeficientu</vt:lpstr>
      <vt:lpstr>Příklad</vt:lpstr>
      <vt:lpstr>Příklad - řešení</vt:lpstr>
      <vt:lpstr>Index korelace</vt:lpstr>
      <vt:lpstr>Koeficient determinace</vt:lpstr>
      <vt:lpstr>SPEARMANŮV KORELAČNÍ KOEFICIENT</vt:lpstr>
      <vt:lpstr>Příklad</vt:lpstr>
      <vt:lpstr>Příklad - řešení</vt:lpstr>
      <vt:lpstr>Test statistické významnosti pořadového koeficientu korelace</vt:lpstr>
      <vt:lpstr>VÍCENÁSOBNÁ ZÁVISLOST – PŘÍPAD DVOU VYSVĚTLUJÍCÍCH PROMĚNNÝCH</vt:lpstr>
      <vt:lpstr>Koeficient dílčí (parciální) korelace</vt:lpstr>
      <vt:lpstr>Výběrový koeficient parciální korelace p=2</vt:lpstr>
      <vt:lpstr>Test statistické významnosti koeficientu parciální korelace</vt:lpstr>
      <vt:lpstr>Koeficient vícenásobné korelace</vt:lpstr>
      <vt:lpstr>Test statistické významnosti koeficientu vícenásobné korelace: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KORELAČNÍ ANALÝZA </dc:title>
  <dc:creator>mielcova</dc:creator>
  <cp:lastModifiedBy>Zuzana Neničková</cp:lastModifiedBy>
  <cp:revision>27</cp:revision>
  <dcterms:created xsi:type="dcterms:W3CDTF">2015-10-26T12:20:08Z</dcterms:created>
  <dcterms:modified xsi:type="dcterms:W3CDTF">2020-09-20T18:05:54Z</dcterms:modified>
</cp:coreProperties>
</file>