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906000" cy="6858000" type="A4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6" d="100"/>
          <a:sy n="86" d="100"/>
        </p:scale>
        <p:origin x="1133" y="53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609601"/>
            <a:ext cx="84201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4953000"/>
            <a:ext cx="69342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744D1-46A0-4C28-A15D-5E5ABE316997}" type="datetimeFigureOut">
              <a:rPr lang="cs-CZ" smtClean="0"/>
              <a:pPr/>
              <a:t>20.09.2020</a:t>
            </a:fld>
            <a:endParaRPr lang="cs-CZ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1081296-4006-4896-A7CA-FDAFDCC7C36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744D1-46A0-4C28-A15D-5E5ABE316997}" type="datetimeFigureOut">
              <a:rPr lang="cs-CZ" smtClean="0"/>
              <a:pPr/>
              <a:t>20.09.2020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81296-4006-4896-A7CA-FDAFDCC7C36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744D1-46A0-4C28-A15D-5E5ABE316997}" type="datetimeFigureOut">
              <a:rPr lang="cs-CZ" smtClean="0"/>
              <a:pPr/>
              <a:t>20.09.2020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81296-4006-4896-A7CA-FDAFDCC7C36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744D1-46A0-4C28-A15D-5E5ABE316997}" type="datetimeFigureOut">
              <a:rPr lang="cs-CZ" smtClean="0"/>
              <a:pPr/>
              <a:t>20.09.2020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81296-4006-4896-A7CA-FDAFDCC7C36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1371601"/>
            <a:ext cx="84201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4068764"/>
            <a:ext cx="84201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744D1-46A0-4C28-A15D-5E5ABE316997}" type="datetimeFigureOut">
              <a:rPr lang="cs-CZ" smtClean="0"/>
              <a:pPr/>
              <a:t>20.09.2020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81296-4006-4896-A7CA-FDAFDCC7C36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val 6"/>
          <p:cNvSpPr/>
          <p:nvPr/>
        </p:nvSpPr>
        <p:spPr>
          <a:xfrm>
            <a:off x="4870450" y="3924300"/>
            <a:ext cx="91836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5087144" y="3924300"/>
            <a:ext cx="91836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654789" y="3924300"/>
            <a:ext cx="91836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744D1-46A0-4C28-A15D-5E5ABE316997}" type="datetimeFigureOut">
              <a:rPr lang="cs-CZ" smtClean="0"/>
              <a:pPr/>
              <a:t>20.09.2020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81296-4006-4896-A7CA-FDAFDCC7C36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" y="1600200"/>
            <a:ext cx="4378452" cy="452628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600200"/>
            <a:ext cx="4376870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5550" y="1600200"/>
            <a:ext cx="4378590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744D1-46A0-4C28-A15D-5E5ABE316997}" type="datetimeFigureOut">
              <a:rPr lang="cs-CZ" smtClean="0"/>
              <a:pPr/>
              <a:t>20.09.2020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81296-4006-4896-A7CA-FDAFDCC7C36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95300" y="2212848"/>
            <a:ext cx="4378452" cy="3913632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5061966" y="2212849"/>
            <a:ext cx="4378452" cy="3913187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744D1-46A0-4C28-A15D-5E5ABE316997}" type="datetimeFigureOut">
              <a:rPr lang="cs-CZ" smtClean="0"/>
              <a:pPr/>
              <a:t>20.09.2020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81296-4006-4896-A7CA-FDAFDCC7C36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744D1-46A0-4C28-A15D-5E5ABE316997}" type="datetimeFigureOut">
              <a:rPr lang="cs-CZ" smtClean="0"/>
              <a:pPr/>
              <a:t>20.09.2020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81296-4006-4896-A7CA-FDAFDCC7C36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99345" y="266700"/>
            <a:ext cx="3259006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9066" y="273051"/>
            <a:ext cx="5412185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99345" y="2438401"/>
            <a:ext cx="3259006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744D1-46A0-4C28-A15D-5E5ABE316997}" type="datetimeFigureOut">
              <a:rPr lang="cs-CZ" smtClean="0"/>
              <a:pPr/>
              <a:t>20.09.2020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81296-4006-4896-A7CA-FDAFDCC7C36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19541" y="228600"/>
            <a:ext cx="6187809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633803" y="1143000"/>
            <a:ext cx="655928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19541" y="5810250"/>
            <a:ext cx="6187809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744D1-46A0-4C28-A15D-5E5ABE316997}" type="datetimeFigureOut">
              <a:rPr lang="cs-CZ" smtClean="0"/>
              <a:pPr/>
              <a:t>20.09.2020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81296-4006-4896-A7CA-FDAFDCC7C36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5300" y="0"/>
            <a:ext cx="89154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93627" y="6356351"/>
            <a:ext cx="2259806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5A7744D1-46A0-4C28-A15D-5E5ABE316997}" type="datetimeFigureOut">
              <a:rPr lang="cs-CZ" smtClean="0"/>
              <a:pPr/>
              <a:t>20.09.2020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14096" y="6356351"/>
            <a:ext cx="3085306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255219" y="6356351"/>
            <a:ext cx="608806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71081296-4006-4896-A7CA-FDAFDCC7C36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val 6"/>
          <p:cNvSpPr/>
          <p:nvPr/>
        </p:nvSpPr>
        <p:spPr>
          <a:xfrm>
            <a:off x="9162574" y="6499384"/>
            <a:ext cx="91836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616546" y="6499384"/>
            <a:ext cx="91836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image" Target="../media/image11.png"/><Relationship Id="rId7" Type="http://schemas.openxmlformats.org/officeDocument/2006/relationships/image" Target="../media/image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5.bin"/><Relationship Id="rId5" Type="http://schemas.openxmlformats.org/officeDocument/2006/relationships/image" Target="../media/image5.wmf"/><Relationship Id="rId4" Type="http://schemas.openxmlformats.org/officeDocument/2006/relationships/oleObject" Target="../embeddings/oleObject4.bin"/><Relationship Id="rId9" Type="http://schemas.openxmlformats.org/officeDocument/2006/relationships/image" Target="../media/image7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8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9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10.wmf"/><Relationship Id="rId4" Type="http://schemas.openxmlformats.org/officeDocument/2006/relationships/oleObject" Target="../embeddings/oleObject9.bin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1.w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3.wmf"/><Relationship Id="rId4" Type="http://schemas.openxmlformats.org/officeDocument/2006/relationships/oleObject" Target="../embeddings/oleObject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/>
              <a:t>ANALÝZA ROZPTYLU 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05733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Postup testování: testové kritérium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cs-CZ" dirty="0"/>
                  <a:t>Dále musíme zjistit hodnoty</a:t>
                </a:r>
              </a:p>
              <a:p>
                <a:pPr lvl="0"/>
                <a:r>
                  <a:rPr lang="cs-CZ" i="1" dirty="0" err="1"/>
                  <a:t>Meziskupinový</a:t>
                </a:r>
                <a:r>
                  <a:rPr lang="cs-CZ" i="1" dirty="0"/>
                  <a:t> součet čtverců </a:t>
                </a:r>
              </a:p>
              <a:p>
                <a:pPr lvl="0"/>
                <a:endParaRPr lang="cs-CZ" i="1" dirty="0"/>
              </a:p>
              <a:p>
                <a:pPr lvl="0"/>
                <a:endParaRPr lang="cs-CZ" i="1" dirty="0"/>
              </a:p>
              <a:p>
                <a:pPr lvl="0"/>
                <a:r>
                  <a:rPr lang="cs-CZ" dirty="0"/>
                  <a:t>Kde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/>
                          </a:rPr>
                          <m:t>𝑛</m:t>
                        </m:r>
                      </m:e>
                      <m:sub>
                        <m:r>
                          <a:rPr lang="cs-CZ" b="0" i="1" smtClean="0">
                            <a:latin typeface="Cambria Math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cs-CZ" dirty="0"/>
                  <a:t> je počet měření v jednotlivých skupinách,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̅"/>
                            <m:ctrlPr>
                              <a:rPr lang="cs-CZ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cs-CZ" b="0" i="1" smtClean="0">
                                <a:latin typeface="Cambria Math"/>
                              </a:rPr>
                              <m:t>𝑦</m:t>
                            </m:r>
                          </m:e>
                        </m:acc>
                      </m:e>
                      <m:sub>
                        <m:r>
                          <a:rPr lang="cs-CZ" i="1">
                            <a:latin typeface="Cambria Math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cs-CZ" dirty="0"/>
                  <a:t> je výběrový průměr v jednotlivých skupinách.</a:t>
                </a:r>
              </a:p>
              <a:p>
                <a:pPr lvl="0"/>
                <a:r>
                  <a:rPr lang="cs-CZ" i="1" dirty="0"/>
                  <a:t>Vnitroskupinový součet čtverců</a:t>
                </a:r>
              </a:p>
              <a:p>
                <a:pPr lvl="0"/>
                <a:endParaRPr lang="cs-CZ" i="1" dirty="0"/>
              </a:p>
              <a:p>
                <a:pPr lvl="0"/>
                <a:r>
                  <a:rPr lang="cs-CZ" i="1" dirty="0"/>
                  <a:t>Celkový součet čtverců</a:t>
                </a:r>
                <a:r>
                  <a:rPr lang="cs-CZ" dirty="0"/>
                  <a:t> .</a:t>
                </a:r>
              </a:p>
              <a:p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 cstate="print"/>
                <a:stretch>
                  <a:fillRect l="-889" t="-107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906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21371018"/>
              </p:ext>
            </p:extLst>
          </p:nvPr>
        </p:nvGraphicFramePr>
        <p:xfrm>
          <a:off x="1479479" y="2589088"/>
          <a:ext cx="2106202" cy="7180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5" name="Rovnice" r:id="rId4" imgW="1257300" imgH="431800" progId="">
                  <p:embed/>
                </p:oleObj>
              </mc:Choice>
              <mc:Fallback>
                <p:oleObj name="Rovnice" r:id="rId4" imgW="1257300" imgH="431800" progId="">
                  <p:embed/>
                  <p:pic>
                    <p:nvPicPr>
                      <p:cNvPr id="0" name="Picture 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9479" y="2589088"/>
                        <a:ext cx="2106202" cy="71802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0"/>
            <a:ext cx="9906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44001650"/>
              </p:ext>
            </p:extLst>
          </p:nvPr>
        </p:nvGraphicFramePr>
        <p:xfrm>
          <a:off x="5969285" y="4243226"/>
          <a:ext cx="2137025" cy="7173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6" name="Rovnice" r:id="rId6" imgW="1358900" imgH="457200" progId="">
                  <p:embed/>
                </p:oleObj>
              </mc:Choice>
              <mc:Fallback>
                <p:oleObj name="Rovnice" r:id="rId6" imgW="1358900" imgH="457200" progId="">
                  <p:embed/>
                  <p:pic>
                    <p:nvPicPr>
                      <p:cNvPr id="0" name="Picture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69285" y="4243226"/>
                        <a:ext cx="2137025" cy="71732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k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36011380"/>
              </p:ext>
            </p:extLst>
          </p:nvPr>
        </p:nvGraphicFramePr>
        <p:xfrm>
          <a:off x="4789256" y="5278776"/>
          <a:ext cx="2048274" cy="7932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7" name="Rovnice" r:id="rId8" imgW="1079280" imgH="419040" progId="">
                  <p:embed/>
                </p:oleObj>
              </mc:Choice>
              <mc:Fallback>
                <p:oleObj name="Rovnice" r:id="rId8" imgW="1079280" imgH="419040" progId="">
                  <p:embed/>
                  <p:pic>
                    <p:nvPicPr>
                      <p:cNvPr id="0" name="Picture 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89256" y="5278776"/>
                        <a:ext cx="2048274" cy="79325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971372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Postup testování: testové kritérium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Platí:</a:t>
            </a:r>
          </a:p>
          <a:p>
            <a:endParaRPr lang="cs-CZ" dirty="0"/>
          </a:p>
          <a:p>
            <a:r>
              <a:rPr lang="cs-CZ" dirty="0"/>
              <a:t>V anglické literatuře nebo v softwarech je možné se setkat i s následujícím označením: </a:t>
            </a:r>
          </a:p>
          <a:p>
            <a:r>
              <a:rPr lang="en-US" i="1" dirty="0" err="1"/>
              <a:t>S</a:t>
            </a:r>
            <a:r>
              <a:rPr lang="en-US" i="1" baseline="-25000" dirty="0" err="1"/>
              <a:t>y</a:t>
            </a:r>
            <a:r>
              <a:rPr lang="en-US" i="1" dirty="0"/>
              <a:t> </a:t>
            </a:r>
            <a:r>
              <a:rPr lang="en-US" dirty="0"/>
              <a:t>= </a:t>
            </a:r>
            <a:r>
              <a:rPr lang="en-US" i="1" dirty="0"/>
              <a:t>S</a:t>
            </a:r>
            <a:r>
              <a:rPr lang="en-US" i="1" baseline="-25000" dirty="0"/>
              <a:t>D</a:t>
            </a:r>
            <a:r>
              <a:rPr lang="en-US" i="1" dirty="0"/>
              <a:t> </a:t>
            </a:r>
            <a:r>
              <a:rPr lang="en-US" dirty="0"/>
              <a:t>(</a:t>
            </a:r>
            <a:r>
              <a:rPr lang="en-US" i="1" dirty="0"/>
              <a:t>D </a:t>
            </a:r>
            <a:r>
              <a:rPr lang="en-US" dirty="0"/>
              <a:t>z </a:t>
            </a:r>
            <a:r>
              <a:rPr lang="en-US" dirty="0" err="1"/>
              <a:t>angl.</a:t>
            </a:r>
            <a:r>
              <a:rPr lang="en-US" dirty="0"/>
              <a:t> Difference), </a:t>
            </a:r>
          </a:p>
          <a:p>
            <a:r>
              <a:rPr lang="en-US" i="1" dirty="0" err="1"/>
              <a:t>S</a:t>
            </a:r>
            <a:r>
              <a:rPr lang="en-US" i="1" baseline="-25000" dirty="0" err="1"/>
              <a:t>y,m</a:t>
            </a:r>
            <a:r>
              <a:rPr lang="en-US" i="1" dirty="0"/>
              <a:t> </a:t>
            </a:r>
            <a:r>
              <a:rPr lang="en-US" dirty="0"/>
              <a:t>= </a:t>
            </a:r>
            <a:r>
              <a:rPr lang="en-US" i="1" dirty="0"/>
              <a:t>S</a:t>
            </a:r>
            <a:r>
              <a:rPr lang="en-US" i="1" baseline="-25000" dirty="0"/>
              <a:t>T</a:t>
            </a:r>
            <a:r>
              <a:rPr lang="en-US" i="1" dirty="0"/>
              <a:t> </a:t>
            </a:r>
            <a:r>
              <a:rPr lang="en-US" dirty="0"/>
              <a:t>(</a:t>
            </a:r>
            <a:r>
              <a:rPr lang="en-US" i="1" dirty="0"/>
              <a:t>T </a:t>
            </a:r>
            <a:r>
              <a:rPr lang="en-US" dirty="0"/>
              <a:t>z </a:t>
            </a:r>
            <a:r>
              <a:rPr lang="en-US" dirty="0" err="1"/>
              <a:t>angl.</a:t>
            </a:r>
            <a:r>
              <a:rPr lang="en-US" dirty="0"/>
              <a:t> Treatment), </a:t>
            </a:r>
          </a:p>
          <a:p>
            <a:r>
              <a:rPr lang="pt-BR" i="1" dirty="0"/>
              <a:t>S</a:t>
            </a:r>
            <a:r>
              <a:rPr lang="pt-BR" i="1" baseline="-25000" dirty="0"/>
              <a:t>y,v</a:t>
            </a:r>
            <a:r>
              <a:rPr lang="pt-BR" i="1" dirty="0"/>
              <a:t> </a:t>
            </a:r>
            <a:r>
              <a:rPr lang="pt-BR" dirty="0"/>
              <a:t>= </a:t>
            </a:r>
            <a:r>
              <a:rPr lang="pt-BR" i="1" dirty="0"/>
              <a:t>S</a:t>
            </a:r>
            <a:r>
              <a:rPr lang="pt-BR" i="1" baseline="-25000" dirty="0"/>
              <a:t>R</a:t>
            </a:r>
            <a:r>
              <a:rPr lang="pt-BR" i="1" dirty="0"/>
              <a:t> </a:t>
            </a:r>
            <a:r>
              <a:rPr lang="pt-BR" dirty="0"/>
              <a:t>(</a:t>
            </a:r>
            <a:r>
              <a:rPr lang="pt-BR" i="1" dirty="0"/>
              <a:t>R </a:t>
            </a:r>
            <a:r>
              <a:rPr lang="pt-BR" dirty="0"/>
              <a:t>z angl. Residual). </a:t>
            </a:r>
            <a:endParaRPr lang="cs-CZ" dirty="0"/>
          </a:p>
          <a:p>
            <a:endParaRPr lang="cs-CZ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906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56713686"/>
              </p:ext>
            </p:extLst>
          </p:nvPr>
        </p:nvGraphicFramePr>
        <p:xfrm>
          <a:off x="2208944" y="1695236"/>
          <a:ext cx="1660303" cy="4109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0" name="Rovnice" r:id="rId3" imgW="965200" imgH="241300" progId="">
                  <p:embed/>
                </p:oleObj>
              </mc:Choice>
              <mc:Fallback>
                <p:oleObj name="Rovnice" r:id="rId3" imgW="965200" imgH="241300" progId="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8944" y="1695236"/>
                        <a:ext cx="1660303" cy="41096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612584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Postup testování: testové kritérium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 ověření nulové hypotézy použijeme statistiku: 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která má při platnosti nulové hypotézy </a:t>
            </a:r>
            <a:r>
              <a:rPr lang="cs-CZ" i="1" dirty="0" err="1"/>
              <a:t>Fisherovo</a:t>
            </a:r>
            <a:r>
              <a:rPr lang="cs-CZ" i="1" dirty="0"/>
              <a:t> rozdělení</a:t>
            </a:r>
            <a:r>
              <a:rPr lang="cs-CZ" dirty="0"/>
              <a:t> F</a:t>
            </a:r>
            <a:r>
              <a:rPr lang="cs-CZ" baseline="-25000" dirty="0"/>
              <a:t>k-1,n-k</a:t>
            </a:r>
            <a:r>
              <a:rPr lang="cs-CZ" dirty="0"/>
              <a:t>. 	</a:t>
            </a: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906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05617403"/>
              </p:ext>
            </p:extLst>
          </p:nvPr>
        </p:nvGraphicFramePr>
        <p:xfrm>
          <a:off x="3287729" y="2208944"/>
          <a:ext cx="1109609" cy="13099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8" name="Rovnice" r:id="rId3" imgW="685800" imgH="812800" progId="">
                  <p:embed/>
                </p:oleObj>
              </mc:Choice>
              <mc:Fallback>
                <p:oleObj name="Rovnice" r:id="rId3" imgW="685800" imgH="812800" progId="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87729" y="2208944"/>
                        <a:ext cx="1109609" cy="130995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0"/>
            <a:ext cx="9906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37484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Postup testování: kritická hodnota, výsledek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cs-CZ" dirty="0"/>
                  <a:t>Kritická hodnota je F</a:t>
                </a:r>
                <a:r>
                  <a:rPr lang="cs-CZ" baseline="-25000" dirty="0"/>
                  <a:t>k-1,n-k</a:t>
                </a:r>
                <a:r>
                  <a:rPr lang="cs-CZ" dirty="0"/>
                  <a:t>(</a:t>
                </a:r>
                <a14:m>
                  <m:oMath xmlns:m="http://schemas.openxmlformats.org/officeDocument/2006/math">
                    <m:r>
                      <a:rPr lang="cs-CZ" i="1">
                        <a:latin typeface="Cambria Math"/>
                        <a:ea typeface="Cambria Math"/>
                      </a:rPr>
                      <m:t>𝛼</m:t>
                    </m:r>
                  </m:oMath>
                </a14:m>
                <a:r>
                  <a:rPr lang="cs-CZ" dirty="0"/>
                  <a:t>) , kde </a:t>
                </a:r>
                <a14:m>
                  <m:oMath xmlns:m="http://schemas.openxmlformats.org/officeDocument/2006/math">
                    <m:r>
                      <a:rPr lang="cs-CZ" i="1">
                        <a:latin typeface="Cambria Math"/>
                        <a:ea typeface="Cambria Math"/>
                      </a:rPr>
                      <m:t>𝛼</m:t>
                    </m:r>
                    <m:r>
                      <a:rPr lang="cs-CZ" i="1">
                        <a:latin typeface="Cambria Math"/>
                        <a:ea typeface="Cambria Math"/>
                      </a:rPr>
                      <m:t> </m:t>
                    </m:r>
                  </m:oMath>
                </a14:m>
                <a:r>
                  <a:rPr lang="cs-CZ" dirty="0"/>
                  <a:t>  je zvolená hladina významnosti. </a:t>
                </a:r>
              </a:p>
              <a:p>
                <a:r>
                  <a:rPr lang="cs-CZ" dirty="0"/>
                  <a:t>Kritický obor je dán intervalem</a:t>
                </a:r>
              </a:p>
              <a:p>
                <a:endParaRPr lang="cs-CZ" dirty="0"/>
              </a:p>
              <a:p>
                <a:endParaRPr lang="cs-CZ" dirty="0"/>
              </a:p>
              <a:p>
                <a:r>
                  <a:rPr lang="cs-CZ" dirty="0"/>
                  <a:t>Kritická hodnota testu pomocí funkce K = FINV() nebo v tabulkách</a:t>
                </a:r>
              </a:p>
              <a:p>
                <a:endParaRPr lang="cs-CZ" dirty="0"/>
              </a:p>
              <a:p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 cstate="print"/>
                <a:stretch>
                  <a:fillRect l="-889" t="-107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07488682"/>
              </p:ext>
            </p:extLst>
          </p:nvPr>
        </p:nvGraphicFramePr>
        <p:xfrm>
          <a:off x="2928153" y="3041115"/>
          <a:ext cx="2538412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7" name="Rovnice" r:id="rId4" imgW="1485900" imgH="228600" progId="">
                  <p:embed/>
                </p:oleObj>
              </mc:Choice>
              <mc:Fallback>
                <p:oleObj name="Rovnice" r:id="rId4" imgW="1485900" imgH="228600" progId="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28153" y="3041115"/>
                        <a:ext cx="2538412" cy="390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025675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Výpočet pomocí statistických programů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i="1" dirty="0"/>
              <a:t>ANOVA tabulka</a:t>
            </a:r>
            <a:endParaRPr lang="cs-CZ" dirty="0"/>
          </a:p>
          <a:p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7293111"/>
              </p:ext>
            </p:extLst>
          </p:nvPr>
        </p:nvGraphicFramePr>
        <p:xfrm>
          <a:off x="1253447" y="2167846"/>
          <a:ext cx="6669448" cy="36576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160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133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133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133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1335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2134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Zdroj proměnlivosti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Součty čtverců odchylek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Počty stupňů volnosti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Průměrné čtverce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Testové kritérium F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4940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Faktor x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(meziskupinová variabilita)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 err="1">
                          <a:effectLst/>
                        </a:rPr>
                        <a:t>S</a:t>
                      </a:r>
                      <a:r>
                        <a:rPr lang="cs-CZ" sz="1600" baseline="-25000" dirty="0" err="1">
                          <a:effectLst/>
                        </a:rPr>
                        <a:t>ym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k – 1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 err="1">
                          <a:effectLst/>
                        </a:rPr>
                        <a:t>S</a:t>
                      </a:r>
                      <a:r>
                        <a:rPr lang="cs-CZ" sz="1600" baseline="-25000" dirty="0" err="1">
                          <a:effectLst/>
                        </a:rPr>
                        <a:t>ym</a:t>
                      </a:r>
                      <a:r>
                        <a:rPr lang="cs-CZ" sz="1600" baseline="-25000" dirty="0">
                          <a:effectLst/>
                        </a:rPr>
                        <a:t> </a:t>
                      </a:r>
                      <a:r>
                        <a:rPr lang="cs-CZ" sz="1600" dirty="0">
                          <a:effectLst/>
                        </a:rPr>
                        <a:t>/(k – 1)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F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4940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Reziduální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(vnitroskupinová variabilita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S</a:t>
                      </a:r>
                      <a:r>
                        <a:rPr lang="cs-CZ" sz="1600" baseline="-25000">
                          <a:effectLst/>
                        </a:rPr>
                        <a:t>yv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n – k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 err="1">
                          <a:effectLst/>
                        </a:rPr>
                        <a:t>S</a:t>
                      </a:r>
                      <a:r>
                        <a:rPr lang="cs-CZ" sz="1600" baseline="-25000" dirty="0" err="1">
                          <a:effectLst/>
                        </a:rPr>
                        <a:t>yv</a:t>
                      </a:r>
                      <a:r>
                        <a:rPr lang="cs-CZ" sz="1600" dirty="0">
                          <a:effectLst/>
                        </a:rPr>
                        <a:t> / (n – k)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 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328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Celkový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S</a:t>
                      </a:r>
                      <a:r>
                        <a:rPr lang="cs-CZ" sz="1600" baseline="-25000">
                          <a:effectLst/>
                        </a:rPr>
                        <a:t>y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n – 1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 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 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25490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Korelační poměr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Na otázku „Jak silná je vazba mezi nezávislou nominální proměnnou a proměnnou číselnou?“, odpovídá hodnota </a:t>
            </a:r>
            <a:r>
              <a:rPr lang="cs-CZ" i="1" dirty="0"/>
              <a:t>korelačního poměru</a:t>
            </a:r>
            <a:r>
              <a:rPr lang="cs-CZ" dirty="0"/>
              <a:t>. </a:t>
            </a:r>
          </a:p>
          <a:p>
            <a:endParaRPr lang="cs-CZ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906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24363276"/>
              </p:ext>
            </p:extLst>
          </p:nvPr>
        </p:nvGraphicFramePr>
        <p:xfrm>
          <a:off x="4119937" y="2958957"/>
          <a:ext cx="1271427" cy="9246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5" name="Rovnice" r:id="rId3" imgW="736280" imgH="533169" progId="">
                  <p:embed/>
                </p:oleObj>
              </mc:Choice>
              <mc:Fallback>
                <p:oleObj name="Rovnice" r:id="rId3" imgW="736280" imgH="533169" progId="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9937" y="2958957"/>
                        <a:ext cx="1271427" cy="92467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054620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Poměr determinace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95300" y="1600201"/>
            <a:ext cx="8915400" cy="5139646"/>
          </a:xfrm>
        </p:spPr>
        <p:txBody>
          <a:bodyPr>
            <a:normAutofit lnSpcReduction="10000"/>
          </a:bodyPr>
          <a:lstStyle/>
          <a:p>
            <a:r>
              <a:rPr lang="cs-CZ" dirty="0"/>
              <a:t>Pokud hodnotu korelačního poměru umocníme, dostáváme poměr determinace P</a:t>
            </a:r>
            <a:r>
              <a:rPr lang="cs-CZ" baseline="30000" dirty="0"/>
              <a:t>2</a:t>
            </a:r>
            <a:r>
              <a:rPr lang="cs-CZ" dirty="0"/>
              <a:t>. </a:t>
            </a:r>
          </a:p>
          <a:p>
            <a:r>
              <a:rPr lang="cs-CZ" dirty="0"/>
              <a:t>Hodnoty determinačního poměru blízké 1 svědčí o </a:t>
            </a:r>
            <a:r>
              <a:rPr lang="cs-CZ" i="1" dirty="0"/>
              <a:t>vysoké závislosti mezi proměnnými.</a:t>
            </a:r>
          </a:p>
          <a:p>
            <a:endParaRPr lang="cs-CZ" i="1" dirty="0"/>
          </a:p>
          <a:p>
            <a:r>
              <a:rPr lang="cs-CZ" dirty="0"/>
              <a:t>Poměr determinace nabývá hodnot z intervalu [0,1]. Čím těsnější je závislost </a:t>
            </a:r>
            <a:r>
              <a:rPr lang="cs-CZ" i="1" dirty="0"/>
              <a:t>Y </a:t>
            </a:r>
            <a:r>
              <a:rPr lang="cs-CZ" dirty="0"/>
              <a:t>na </a:t>
            </a:r>
            <a:r>
              <a:rPr lang="cs-CZ" i="1" dirty="0"/>
              <a:t>X</a:t>
            </a:r>
            <a:r>
              <a:rPr lang="cs-CZ" dirty="0"/>
              <a:t>, tím více se hodnota poměru determinace blíží k jedné, tím více se také </a:t>
            </a:r>
            <a:r>
              <a:rPr lang="cs-CZ" dirty="0" err="1"/>
              <a:t>meziskupinový</a:t>
            </a:r>
            <a:r>
              <a:rPr lang="cs-CZ" dirty="0"/>
              <a:t> součet čtverců blíží k celkovému součtu čtverců, přičemž vnitroskupinový součet čtverců se blíží k nule. Naopak, čím více se poměr determinace blíží k 0, tím menší část z celkového součtu čtverců připadá na </a:t>
            </a:r>
            <a:r>
              <a:rPr lang="cs-CZ" dirty="0" err="1"/>
              <a:t>meziskupinový</a:t>
            </a:r>
            <a:r>
              <a:rPr lang="cs-CZ" dirty="0"/>
              <a:t> součet čtverců, a tím menší je závislost znaku </a:t>
            </a:r>
            <a:r>
              <a:rPr lang="cs-CZ" i="1" dirty="0"/>
              <a:t>Y </a:t>
            </a:r>
            <a:r>
              <a:rPr lang="cs-CZ" dirty="0"/>
              <a:t>na </a:t>
            </a:r>
            <a:r>
              <a:rPr lang="cs-CZ" i="1" dirty="0"/>
              <a:t>X</a:t>
            </a:r>
            <a:r>
              <a:rPr lang="cs-CZ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5907804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71862595"/>
              </p:ext>
            </p:extLst>
          </p:nvPr>
        </p:nvGraphicFramePr>
        <p:xfrm>
          <a:off x="495300" y="1571205"/>
          <a:ext cx="8915400" cy="2219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71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71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71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H1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H2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H3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49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48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51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52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47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49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52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6764">
                <a:tc>
                  <a:txBody>
                    <a:bodyPr/>
                    <a:lstStyle/>
                    <a:p>
                      <a:r>
                        <a:rPr lang="cs-CZ" dirty="0"/>
                        <a:t>51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51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190193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Řešení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65885010"/>
              </p:ext>
            </p:extLst>
          </p:nvPr>
        </p:nvGraphicFramePr>
        <p:xfrm>
          <a:off x="410966" y="1705510"/>
          <a:ext cx="8959066" cy="547557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43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37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40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524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5400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5400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5400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0305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84759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 dirty="0" err="1">
                          <a:effectLst/>
                        </a:rPr>
                        <a:t>Anova</a:t>
                      </a:r>
                      <a:r>
                        <a:rPr lang="cs-CZ" sz="1100" u="none" strike="noStrike" dirty="0">
                          <a:effectLst/>
                        </a:rPr>
                        <a:t>: jeden faktor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5275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8039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Faktor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5275"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 dirty="0">
                          <a:effectLst/>
                        </a:rPr>
                        <a:t>Výběr</a:t>
                      </a:r>
                      <a:endParaRPr lang="cs-CZ" sz="1100" b="0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100" b="0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 dirty="0">
                          <a:effectLst/>
                        </a:rPr>
                        <a:t>Počet</a:t>
                      </a:r>
                      <a:endParaRPr lang="cs-CZ" sz="1100" b="0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 dirty="0">
                          <a:effectLst/>
                        </a:rPr>
                        <a:t>Součet</a:t>
                      </a:r>
                      <a:endParaRPr lang="cs-CZ" sz="1100" b="0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 dirty="0">
                          <a:effectLst/>
                        </a:rPr>
                        <a:t>Průměr</a:t>
                      </a:r>
                      <a:endParaRPr lang="cs-CZ" sz="1100" b="0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 dirty="0">
                          <a:effectLst/>
                        </a:rPr>
                        <a:t>Rozptyl</a:t>
                      </a:r>
                      <a:endParaRPr lang="cs-CZ" sz="1100" b="0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5275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Anova</a:t>
                      </a:r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: jeden faktor</a:t>
                      </a:r>
                    </a:p>
                  </a:txBody>
                  <a:tcPr marL="9525" marR="9525" marT="9525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5275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5275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Faktor</a:t>
                      </a:r>
                    </a:p>
                  </a:txBody>
                  <a:tcPr marL="9525" marR="9525" marT="9525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5275"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Výběr</a:t>
                      </a:r>
                    </a:p>
                  </a:txBody>
                  <a:tcPr marL="9525" marR="9525" marT="9525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Počet</a:t>
                      </a:r>
                    </a:p>
                  </a:txBody>
                  <a:tcPr marL="9525" marR="9525" marT="9525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Součet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Průměr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Rozptyl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5275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H1</a:t>
                      </a:r>
                    </a:p>
                  </a:txBody>
                  <a:tcPr marL="9525" marR="9525" marT="9525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5275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H2</a:t>
                      </a:r>
                    </a:p>
                  </a:txBody>
                  <a:tcPr marL="9525" marR="9525" marT="9525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5275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H3</a:t>
                      </a:r>
                    </a:p>
                  </a:txBody>
                  <a:tcPr marL="9525" marR="9525" marT="9525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68039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5275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55275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ANOVA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68039"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Zdroj variability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Rozdíl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Hodnota P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 krit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55275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Mezi výběry</a:t>
                      </a:r>
                    </a:p>
                  </a:txBody>
                  <a:tcPr marL="9525" marR="9525" marT="9525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3,75</a:t>
                      </a:r>
                    </a:p>
                  </a:txBody>
                  <a:tcPr marL="9525" marR="9525" marT="9525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0,054310001</a:t>
                      </a:r>
                    </a:p>
                  </a:txBody>
                  <a:tcPr marL="9525" marR="9525" marT="9525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3,885293835</a:t>
                      </a:r>
                    </a:p>
                  </a:txBody>
                  <a:tcPr marL="9525" marR="9525" marT="9525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55275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Všechny výběry</a:t>
                      </a:r>
                    </a:p>
                  </a:txBody>
                  <a:tcPr marL="9525" marR="9525" marT="9525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1,333333333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55275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55275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Celkem</a:t>
                      </a:r>
                    </a:p>
                  </a:txBody>
                  <a:tcPr marL="9525" marR="9525" marT="9525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68039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13774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Děkuji za pozornost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571878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Analýza rozptylu (ANOVA)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1038" y="1825625"/>
            <a:ext cx="8543925" cy="4855261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Často používaná metoda v marketingovém výzkumu i jiných oblastech datové analýzy. </a:t>
            </a:r>
          </a:p>
          <a:p>
            <a:r>
              <a:rPr lang="cs-CZ" dirty="0"/>
              <a:t>Metoda umožňuje posoudit vliv různých úrovní/kategorií nějakého kvalitativního nebo kvantitativního znaku na kvantitativní veličinu. </a:t>
            </a:r>
          </a:p>
          <a:p>
            <a:r>
              <a:rPr lang="cs-CZ" dirty="0"/>
              <a:t>ANOVA testuje, zda existují rozdíly v populačních průměrech kvantitativního znaku, které náleží různým úrovním znaku kvalitativního.</a:t>
            </a:r>
          </a:p>
          <a:p>
            <a:r>
              <a:rPr lang="cs-CZ" dirty="0"/>
              <a:t>Například dovoluje hodnotit účinky různých reklamních kampaní na velikost tržeb z prodeje konkrétního produktu. Různé reklamní kampaně v tomto případě reprezentují různé kategorie sledovaného kvalitativního znaku (znak = reklamní kampaň). Velikost tržeb je pak zmíněný kvantitativní znak. </a:t>
            </a:r>
          </a:p>
        </p:txBody>
      </p:sp>
    </p:spTree>
    <p:extLst>
      <p:ext uri="{BB962C8B-B14F-4D97-AF65-F5344CB8AC3E}">
        <p14:creationId xmlns:p14="http://schemas.microsoft.com/office/powerpoint/2010/main" val="32850871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idea ANOVY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Matematicky spočívá základní myšlenka analýzy rozptylu v rozkladu celkového rozptylu kvantitativního znaku na dílčí rozptyly příslušející jednotlivým vlivům, které tuto variabilitu způsobují. </a:t>
            </a:r>
          </a:p>
          <a:p>
            <a:r>
              <a:rPr lang="cs-CZ" dirty="0"/>
              <a:t>Kromě dílčích rozptylů je složkou celkového rozptylu také reziduální rozptyl, způsobený nepostiženými vlivy. </a:t>
            </a:r>
          </a:p>
        </p:txBody>
      </p:sp>
    </p:spTree>
    <p:extLst>
      <p:ext uri="{BB962C8B-B14F-4D97-AF65-F5344CB8AC3E}">
        <p14:creationId xmlns:p14="http://schemas.microsoft.com/office/powerpoint/2010/main" val="26878367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Rozdělení ANOVY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Podle počtu analyzovaných faktorů rozlišujeme </a:t>
            </a:r>
            <a:r>
              <a:rPr lang="cs-CZ" dirty="0" err="1"/>
              <a:t>jednofaktorovou</a:t>
            </a:r>
            <a:r>
              <a:rPr lang="cs-CZ" dirty="0"/>
              <a:t>, </a:t>
            </a:r>
            <a:r>
              <a:rPr lang="cs-CZ" dirty="0" err="1"/>
              <a:t>dvoufaktorovou</a:t>
            </a:r>
            <a:r>
              <a:rPr lang="cs-CZ" dirty="0"/>
              <a:t> a </a:t>
            </a:r>
            <a:r>
              <a:rPr lang="cs-CZ" dirty="0" err="1"/>
              <a:t>vícefaktorovou</a:t>
            </a:r>
            <a:r>
              <a:rPr lang="cs-CZ" dirty="0"/>
              <a:t> analýzu rozptylu.</a:t>
            </a:r>
          </a:p>
          <a:p>
            <a:r>
              <a:rPr lang="cs-CZ" dirty="0"/>
              <a:t>Hovoříme také o jednoduchém a dvojném třídění, případně o tříděních vyšší úrovně (trojném, čtverném a podobně).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020806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JEDNOFAKTOROVÁ ANOVA 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cs-CZ" dirty="0"/>
                  <a:t>Často se vyskytuje situace, kdy máme </a:t>
                </a:r>
                <a:r>
                  <a:rPr lang="cs-CZ" i="1" dirty="0"/>
                  <a:t>k</a:t>
                </a:r>
                <a:r>
                  <a:rPr lang="cs-CZ" dirty="0"/>
                  <a:t> nezávislých náhodných výběrů, které obecně nepocházejí z jednoho základního souboru. </a:t>
                </a:r>
              </a:p>
              <a:p>
                <a:r>
                  <a:rPr lang="cs-CZ" dirty="0"/>
                  <a:t>Tyto výběry jsou rozsahu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/>
                          </a:rPr>
                          <m:t>𝑛</m:t>
                        </m:r>
                      </m:e>
                      <m:sub>
                        <m:r>
                          <a:rPr lang="cs-CZ" b="0" i="1" smtClean="0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cs-CZ" b="0" i="1" smtClean="0">
                        <a:latin typeface="Cambria Math"/>
                      </a:rPr>
                      <m:t>,</m:t>
                    </m:r>
                  </m:oMath>
                </a14:m>
                <a:r>
                  <a:rPr lang="cs-CZ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/>
                          </a:rPr>
                          <m:t>𝑛</m:t>
                        </m:r>
                      </m:e>
                      <m:sub>
                        <m:r>
                          <a:rPr lang="cs-CZ" b="0" i="1" smtClean="0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cs-CZ" b="0" i="1" smtClean="0">
                        <a:latin typeface="Cambria Math"/>
                      </a:rPr>
                      <m:t>…</m:t>
                    </m:r>
                    <m:sSub>
                      <m:sSub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/>
                          </a:rPr>
                          <m:t>𝑛</m:t>
                        </m:r>
                      </m:e>
                      <m:sub>
                        <m:r>
                          <a:rPr lang="cs-CZ" b="0" i="1" smtClean="0">
                            <a:latin typeface="Cambria Math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cs-CZ" dirty="0"/>
                  <a:t>, což jsou obecně různá přirozená čísla. Číslo </a:t>
                </a:r>
                <a:r>
                  <a:rPr lang="cs-CZ" i="1" dirty="0"/>
                  <a:t>k</a:t>
                </a:r>
                <a:r>
                  <a:rPr lang="cs-CZ" dirty="0"/>
                  <a:t> může být 2, 3,...</a:t>
                </a:r>
              </a:p>
              <a:p>
                <a:r>
                  <a:rPr lang="cs-CZ" dirty="0"/>
                  <a:t>V každém z těchto náhodných výběrů je znám výběrový průměr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̅"/>
                            <m:ctrlPr>
                              <a:rPr lang="cs-CZ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cs-CZ" b="0" i="1" smtClean="0">
                                <a:latin typeface="Cambria Math"/>
                              </a:rPr>
                              <m:t>𝑥</m:t>
                            </m:r>
                          </m:e>
                        </m:acc>
                      </m:e>
                      <m:sub>
                        <m:r>
                          <a:rPr lang="cs-CZ" b="0" i="1" smtClean="0">
                            <a:latin typeface="Cambria Math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cs-CZ" dirty="0"/>
                  <a:t>, a také výběrový rozptyl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cs-CZ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cs-CZ" b="0" i="1" smtClean="0">
                            <a:latin typeface="Cambria Math"/>
                          </a:rPr>
                          <m:t>𝑠</m:t>
                        </m:r>
                      </m:e>
                      <m:sub>
                        <m:r>
                          <a:rPr lang="cs-CZ" b="0" i="1" smtClean="0">
                            <a:latin typeface="Cambria Math"/>
                          </a:rPr>
                          <m:t>𝑖</m:t>
                        </m:r>
                      </m:sub>
                      <m:sup>
                        <m:r>
                          <a:rPr lang="cs-CZ" b="0" i="1" smtClean="0">
                            <a:latin typeface="Cambria Math"/>
                          </a:rPr>
                          <m:t>2</m:t>
                        </m:r>
                      </m:sup>
                    </m:sSubSup>
                  </m:oMath>
                </a14:m>
                <a:r>
                  <a:rPr lang="cs-CZ" dirty="0"/>
                  <a:t>. Index i = 1,2,..., k vyjadřuje, o který 1 2 , ,..., k výběr jde. </a:t>
                </a: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 cstate="print"/>
                <a:stretch>
                  <a:fillRect l="-889" t="-1078" r="-164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519927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Rozdělení podle statistického znaku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cs-CZ" dirty="0"/>
                  <a:t>Základní soubor rozdělíme podle určitého třídícího statistického znaku </a:t>
                </a:r>
                <a:r>
                  <a:rPr lang="cs-CZ" i="1" dirty="0"/>
                  <a:t>X </a:t>
                </a:r>
                <a:r>
                  <a:rPr lang="cs-CZ" dirty="0"/>
                  <a:t>do k skupin a z každé z těchto k populací vybíráme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/>
                          </a:rPr>
                          <m:t>𝑛</m:t>
                        </m:r>
                      </m:e>
                      <m:sub>
                        <m:r>
                          <a:rPr lang="cs-CZ" b="0" i="1" smtClean="0">
                            <a:latin typeface="Cambria Math"/>
                          </a:rPr>
                          <m:t>𝑖</m:t>
                        </m:r>
                      </m:sub>
                    </m:sSub>
                    <m:r>
                      <a:rPr lang="cs-CZ" b="0" i="1" smtClean="0">
                        <a:latin typeface="Cambria Math"/>
                      </a:rPr>
                      <m:t> </m:t>
                    </m:r>
                  </m:oMath>
                </a14:m>
                <a:r>
                  <a:rPr lang="cs-CZ" dirty="0"/>
                  <a:t>samostatně prvků. </a:t>
                </a:r>
              </a:p>
              <a:p>
                <a:r>
                  <a:rPr lang="cs-CZ" dirty="0"/>
                  <a:t>Znak </a:t>
                </a:r>
                <a:r>
                  <a:rPr lang="cs-CZ" i="1" dirty="0"/>
                  <a:t>X </a:t>
                </a:r>
                <a:r>
                  <a:rPr lang="cs-CZ" dirty="0"/>
                  <a:t>se pak označuje jako </a:t>
                </a:r>
                <a:r>
                  <a:rPr lang="cs-CZ" b="1" dirty="0"/>
                  <a:t>faktor</a:t>
                </a:r>
                <a:r>
                  <a:rPr lang="cs-CZ" dirty="0"/>
                  <a:t>, jehož úrovně, respektive kategorie jsou předem stanoveny a hovoří se proto často o </a:t>
                </a:r>
                <a:r>
                  <a:rPr lang="cs-CZ" b="1" dirty="0"/>
                  <a:t>faktoru kontrolovaném</a:t>
                </a:r>
                <a:r>
                  <a:rPr lang="cs-CZ" dirty="0"/>
                  <a:t>, nebo </a:t>
                </a:r>
                <a:r>
                  <a:rPr lang="cs-CZ" b="1" dirty="0"/>
                  <a:t>faktoru pozorovaném</a:t>
                </a:r>
                <a:r>
                  <a:rPr lang="cs-CZ" dirty="0"/>
                  <a:t>, např. věková skupina, druh výrobku, typ reklamy, typ služby apod. </a:t>
                </a:r>
              </a:p>
              <a:p>
                <a:r>
                  <a:rPr lang="cs-CZ" dirty="0"/>
                  <a:t>Faktor </a:t>
                </a:r>
                <a:r>
                  <a:rPr lang="cs-CZ" i="1" dirty="0"/>
                  <a:t>X </a:t>
                </a:r>
                <a:r>
                  <a:rPr lang="cs-CZ" dirty="0"/>
                  <a:t>má k úrovní (kategorií) a potenciálně ovlivňuje statistický znak </a:t>
                </a:r>
                <a:r>
                  <a:rPr lang="cs-CZ" i="1" dirty="0"/>
                  <a:t>Y</a:t>
                </a:r>
                <a:r>
                  <a:rPr lang="cs-CZ" dirty="0"/>
                  <a:t>, jenž má </a:t>
                </a:r>
                <a:r>
                  <a:rPr lang="cs-CZ" b="1" dirty="0"/>
                  <a:t>kvantitativní</a:t>
                </a:r>
                <a:r>
                  <a:rPr lang="cs-CZ" dirty="0"/>
                  <a:t>, tedy číselnou povahu. </a:t>
                </a: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 cstate="print"/>
                <a:stretch>
                  <a:fillRect l="-889" t="-1078" r="-20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029005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Princip výpočtu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95300" y="1600201"/>
            <a:ext cx="8915400" cy="5170469"/>
          </a:xfrm>
        </p:spPr>
        <p:txBody>
          <a:bodyPr>
            <a:normAutofit/>
          </a:bodyPr>
          <a:lstStyle/>
          <a:p>
            <a:r>
              <a:rPr lang="cs-CZ" dirty="0"/>
              <a:t>Metoda analýzy rozptylu ANOVA spočívá v tom, že se celková variabilita měřená součtem čtverců odchylek zjištěných hodnot od celkového průměru rozdělí na variabilitu uvnitř jednotlivých výběrů a na variabilitu mezi jednotlivými výběry. </a:t>
            </a:r>
          </a:p>
          <a:p>
            <a:r>
              <a:rPr lang="cs-CZ" b="1" dirty="0"/>
              <a:t>Analýza rozptylu je statistickým testem</a:t>
            </a:r>
            <a:r>
              <a:rPr lang="cs-CZ" dirty="0"/>
              <a:t> </a:t>
            </a:r>
          </a:p>
          <a:p>
            <a:r>
              <a:rPr lang="cs-CZ" dirty="0"/>
              <a:t>ANOVA má stejně jako i jiné statistické testy předpoklady svého použití. V případě ANOVA se předpokládá, že každý z k náhodných výběrů, s nimiž pracujeme, pochází z populace řídící se normálním rozdělením, že tato normální rozdělení mají stejný rozptyl a výběry jsou nezávislé. </a:t>
            </a:r>
          </a:p>
        </p:txBody>
      </p:sp>
    </p:spTree>
    <p:extLst>
      <p:ext uri="{BB962C8B-B14F-4D97-AF65-F5344CB8AC3E}">
        <p14:creationId xmlns:p14="http://schemas.microsoft.com/office/powerpoint/2010/main" val="15181149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Postup testování: nulová hypotéza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Testujeme nulovou hypotézu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Zkoumáme, zda všech k výběrů pochází ze stejné základní populace (základního souboru), což vzhledem k předpokladům učiněným pro ANOVA znamená, že si klademe otázku, zda střední hodnoty jsou stejné, respektive zda efekty jsou nulové. </a:t>
            </a:r>
          </a:p>
          <a:p>
            <a:pPr marL="0" indent="0">
              <a:buNone/>
            </a:pPr>
            <a:r>
              <a:rPr lang="cs-CZ" dirty="0"/>
              <a:t>Alternativní hypotéza je negací nulové hypotézy.</a:t>
            </a: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906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80168663"/>
              </p:ext>
            </p:extLst>
          </p:nvPr>
        </p:nvGraphicFramePr>
        <p:xfrm>
          <a:off x="2630488" y="2243138"/>
          <a:ext cx="2971800" cy="454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" name="Rovnice" r:id="rId3" imgW="1244520" imgH="190440" progId="">
                  <p:embed/>
                </p:oleObj>
              </mc:Choice>
              <mc:Fallback>
                <p:oleObj name="Rovnice" r:id="rId3" imgW="1244520" imgH="190440" progId="">
                  <p:embed/>
                  <p:pic>
                    <p:nvPicPr>
                      <p:cNvPr id="0" name="Picture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30488" y="2243138"/>
                        <a:ext cx="2971800" cy="454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27034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Postup testování: testové kritérium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cs-CZ" dirty="0"/>
                  <a:t>Před vypočtením testového kritéria musíme zjistit hodnoty následujících veličin: </a:t>
                </a:r>
              </a:p>
              <a:p>
                <a:pPr lvl="0"/>
                <a:r>
                  <a:rPr lang="cs-CZ" i="1" dirty="0"/>
                  <a:t>Podmíněné průměry</a:t>
                </a:r>
              </a:p>
              <a:p>
                <a:pPr lvl="0"/>
                <a:endParaRPr lang="cs-CZ" i="1" dirty="0"/>
              </a:p>
              <a:p>
                <a:pPr lvl="0"/>
                <a:endParaRPr lang="cs-CZ" i="1" dirty="0"/>
              </a:p>
              <a:p>
                <a:pPr lvl="0"/>
                <a:r>
                  <a:rPr lang="cs-CZ" dirty="0"/>
                  <a:t>pro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/>
                      </a:rPr>
                      <m:t>𝑖</m:t>
                    </m:r>
                    <m:r>
                      <a:rPr lang="cs-CZ" b="0" i="1" smtClean="0">
                        <a:latin typeface="Cambria Math"/>
                      </a:rPr>
                      <m:t>=1,2,…,</m:t>
                    </m:r>
                    <m:r>
                      <a:rPr lang="cs-CZ" b="0" i="1" smtClean="0">
                        <a:latin typeface="Cambria Math"/>
                      </a:rPr>
                      <m:t>𝑘</m:t>
                    </m:r>
                  </m:oMath>
                </a14:m>
                <a:r>
                  <a:rPr lang="cs-CZ" dirty="0"/>
                  <a:t>, kde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/>
                          </a:rPr>
                          <m:t>𝑦</m:t>
                        </m:r>
                      </m:e>
                      <m:sub>
                        <m:r>
                          <a:rPr lang="cs-CZ" b="0" i="1" smtClean="0">
                            <a:latin typeface="Cambria Math"/>
                          </a:rPr>
                          <m:t>𝑖𝑗</m:t>
                        </m:r>
                      </m:sub>
                    </m:sSub>
                  </m:oMath>
                </a14:m>
                <a:r>
                  <a:rPr lang="cs-CZ" dirty="0"/>
                  <a:t> jsou zjištěné hodnoty. </a:t>
                </a:r>
              </a:p>
              <a:p>
                <a:pPr lvl="0"/>
                <a:r>
                  <a:rPr lang="cs-CZ" i="1" dirty="0"/>
                  <a:t>Celkový průměr</a:t>
                </a:r>
                <a:r>
                  <a:rPr lang="cs-CZ" dirty="0"/>
                  <a:t> </a:t>
                </a:r>
              </a:p>
              <a:p>
                <a:pPr lvl="0"/>
                <a:endParaRPr lang="cs-CZ" dirty="0"/>
              </a:p>
              <a:p>
                <a:pPr lvl="0"/>
                <a:endParaRPr lang="cs-CZ" dirty="0"/>
              </a:p>
              <a:p>
                <a:pPr lvl="0"/>
                <a:r>
                  <a:rPr lang="cs-CZ" dirty="0"/>
                  <a:t>kde </a:t>
                </a:r>
                <a:r>
                  <a:rPr lang="cs-CZ" i="1" dirty="0"/>
                  <a:t>n</a:t>
                </a:r>
                <a:r>
                  <a:rPr lang="cs-CZ" dirty="0"/>
                  <a:t> je celkový rozsah souboru.</a:t>
                </a:r>
              </a:p>
              <a:p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 cstate="print"/>
                <a:stretch>
                  <a:fillRect l="-889" t="-107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906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0436677"/>
              </p:ext>
            </p:extLst>
          </p:nvPr>
        </p:nvGraphicFramePr>
        <p:xfrm>
          <a:off x="4257675" y="2537717"/>
          <a:ext cx="1105435" cy="10902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9" name="Rovnice" r:id="rId4" imgW="698500" imgH="685800" progId="">
                  <p:embed/>
                </p:oleObj>
              </mc:Choice>
              <mc:Fallback>
                <p:oleObj name="Rovnice" r:id="rId4" imgW="698500" imgH="685800" progId="">
                  <p:embed/>
                  <p:pic>
                    <p:nvPicPr>
                      <p:cNvPr id="0" name="Picture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57675" y="2537717"/>
                        <a:ext cx="1105435" cy="109029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0"/>
            <a:ext cx="9906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12806570"/>
              </p:ext>
            </p:extLst>
          </p:nvPr>
        </p:nvGraphicFramePr>
        <p:xfrm>
          <a:off x="4263775" y="4458985"/>
          <a:ext cx="2334285" cy="7294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0" name="Rovnice" r:id="rId6" imgW="1676400" imgH="520700" progId="">
                  <p:embed/>
                </p:oleObj>
              </mc:Choice>
              <mc:Fallback>
                <p:oleObj name="Rovnice" r:id="rId6" imgW="1676400" imgH="520700" progId="">
                  <p:embed/>
                  <p:pic>
                    <p:nvPicPr>
                      <p:cNvPr id="0" name="Picture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63775" y="4458985"/>
                        <a:ext cx="2334285" cy="72946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3587982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kutivní">
  <a:themeElements>
    <a:clrScheme name="Exekutivní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kutivní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kutivní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109</TotalTime>
  <Words>972</Words>
  <Application>Microsoft Office PowerPoint</Application>
  <PresentationFormat>A4 (210 × 297 mm)</PresentationFormat>
  <Paragraphs>176</Paragraphs>
  <Slides>19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8" baseType="lpstr">
      <vt:lpstr>Arial</vt:lpstr>
      <vt:lpstr>Calibri</vt:lpstr>
      <vt:lpstr>Cambria Math</vt:lpstr>
      <vt:lpstr>Century Gothic</vt:lpstr>
      <vt:lpstr>Courier New</vt:lpstr>
      <vt:lpstr>Palatino Linotype</vt:lpstr>
      <vt:lpstr>Times New Roman</vt:lpstr>
      <vt:lpstr>Exekutivní</vt:lpstr>
      <vt:lpstr>Rovnice</vt:lpstr>
      <vt:lpstr>ANALÝZA ROZPTYLU </vt:lpstr>
      <vt:lpstr>Analýza rozptylu (ANOVA)</vt:lpstr>
      <vt:lpstr>Základní idea ANOVY</vt:lpstr>
      <vt:lpstr>Rozdělení ANOVY</vt:lpstr>
      <vt:lpstr>JEDNOFAKTOROVÁ ANOVA </vt:lpstr>
      <vt:lpstr>Rozdělení podle statistického znaku</vt:lpstr>
      <vt:lpstr>Princip výpočtu</vt:lpstr>
      <vt:lpstr>Postup testování: nulová hypotéza</vt:lpstr>
      <vt:lpstr>Postup testování: testové kritérium</vt:lpstr>
      <vt:lpstr>Postup testování: testové kritérium</vt:lpstr>
      <vt:lpstr>Postup testování: testové kritérium</vt:lpstr>
      <vt:lpstr>Postup testování: testové kritérium</vt:lpstr>
      <vt:lpstr>Postup testování: kritická hodnota, výsledek</vt:lpstr>
      <vt:lpstr>Výpočet pomocí statistických programů</vt:lpstr>
      <vt:lpstr>Korelační poměr</vt:lpstr>
      <vt:lpstr>Poměr determinace</vt:lpstr>
      <vt:lpstr>Příklad</vt:lpstr>
      <vt:lpstr>Řešení</vt:lpstr>
      <vt:lpstr>Děkuji za pozornost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ANALÝZA ROZPTYLU </dc:title>
  <dc:creator>student</dc:creator>
  <cp:lastModifiedBy>Zuzana Neničková</cp:lastModifiedBy>
  <cp:revision>18</cp:revision>
  <dcterms:created xsi:type="dcterms:W3CDTF">2015-10-29T09:47:51Z</dcterms:created>
  <dcterms:modified xsi:type="dcterms:W3CDTF">2020-09-20T18:06:11Z</dcterms:modified>
</cp:coreProperties>
</file>