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8" r:id="rId14"/>
    <p:sldId id="267" r:id="rId15"/>
    <p:sldId id="270" r:id="rId16"/>
    <p:sldId id="269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39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20.09.2020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20.09.2020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20.09.2020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20.09.2020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20.09.2020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20.09.2020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20.09.2020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20.09.2020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20.09.2020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20.09.2020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20.09.2020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0536A34-71E8-4DB4-952A-C190C62475C8}" type="datetimeFigureOut">
              <a:rPr lang="cs-CZ" smtClean="0"/>
              <a:pPr/>
              <a:t>20.09.2020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4.bin"/><Relationship Id="rId4" Type="http://schemas.openxmlformats.org/officeDocument/2006/relationships/image" Target="../media/image2.wmf"/><Relationship Id="rId9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11.pn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5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2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ANALÝZA ROZPTYLU – DVOJNÉ TŘÍDĚNÍ A LATINSKÉ ČTVERCE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0060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4462" y="274638"/>
            <a:ext cx="7842738" cy="1143000"/>
          </a:xfrm>
        </p:spPr>
        <p:txBody>
          <a:bodyPr/>
          <a:lstStyle/>
          <a:p>
            <a:r>
              <a:rPr lang="en-US" dirty="0" err="1"/>
              <a:t>Postup</a:t>
            </a:r>
            <a:r>
              <a:rPr lang="en-US" dirty="0"/>
              <a:t> </a:t>
            </a:r>
            <a:r>
              <a:rPr lang="en-US" dirty="0" err="1"/>
              <a:t>testov</a:t>
            </a:r>
            <a:r>
              <a:rPr lang="cs-CZ" dirty="0" err="1"/>
              <a:t>ání</a:t>
            </a:r>
            <a:r>
              <a:rPr lang="cs-CZ" dirty="0"/>
              <a:t>: Součty čtverců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Celkový součet čtverců:</a:t>
            </a:r>
          </a:p>
          <a:p>
            <a:endParaRPr lang="cs-CZ" dirty="0"/>
          </a:p>
          <a:p>
            <a:r>
              <a:rPr lang="cs-CZ" altLang="en-US" sz="2400" dirty="0" err="1"/>
              <a:t>Meziskupinový</a:t>
            </a:r>
            <a:r>
              <a:rPr lang="cs-CZ" altLang="en-US" sz="2400" dirty="0"/>
              <a:t> součet čtverců:</a:t>
            </a:r>
          </a:p>
          <a:p>
            <a:endParaRPr lang="cs-CZ" altLang="en-US" sz="2400" dirty="0"/>
          </a:p>
          <a:p>
            <a:r>
              <a:rPr lang="cs-CZ" altLang="en-US" sz="2400" dirty="0"/>
              <a:t>Meziblokový součet čtverců:</a:t>
            </a:r>
          </a:p>
          <a:p>
            <a:endParaRPr lang="cs-CZ" altLang="en-US" sz="2400" dirty="0"/>
          </a:p>
          <a:p>
            <a:r>
              <a:rPr lang="cs-CZ" altLang="en-US" sz="2400" dirty="0"/>
              <a:t>Vnitroskupinový součet čtverců:</a:t>
            </a:r>
          </a:p>
          <a:p>
            <a:endParaRPr lang="cs-CZ" altLang="en-US" sz="2400" dirty="0"/>
          </a:p>
          <a:p>
            <a:endParaRPr lang="cs-CZ" altLang="en-US" sz="2400" dirty="0"/>
          </a:p>
          <a:p>
            <a:r>
              <a:rPr lang="cs-CZ" altLang="en-US" sz="2400" dirty="0"/>
              <a:t>Základní vztah ANOVA pro 2 faktory:</a:t>
            </a:r>
          </a:p>
          <a:p>
            <a:endParaRPr lang="cs-CZ" altLang="en-US" sz="2400" dirty="0"/>
          </a:p>
          <a:p>
            <a:endParaRPr lang="cs-CZ" altLang="en-US" sz="2400" dirty="0"/>
          </a:p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8355317"/>
              </p:ext>
            </p:extLst>
          </p:nvPr>
        </p:nvGraphicFramePr>
        <p:xfrm>
          <a:off x="4211271" y="1511544"/>
          <a:ext cx="2093524" cy="7627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Rovnice" r:id="rId3" imgW="1041120" imgH="380880" progId="">
                  <p:embed/>
                </p:oleObj>
              </mc:Choice>
              <mc:Fallback>
                <p:oleObj name="Rovnice" r:id="rId3" imgW="1041120" imgH="380880" progId="">
                  <p:embed/>
                  <p:pic>
                    <p:nvPicPr>
                      <p:cNvPr id="0" name="Picture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271" y="1511544"/>
                        <a:ext cx="2093524" cy="7627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1309258"/>
              </p:ext>
            </p:extLst>
          </p:nvPr>
        </p:nvGraphicFramePr>
        <p:xfrm>
          <a:off x="4894139" y="2437423"/>
          <a:ext cx="2051411" cy="70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7" name="Rovnice" r:id="rId5" imgW="1002960" imgH="342720" progId="">
                  <p:embed/>
                </p:oleObj>
              </mc:Choice>
              <mc:Fallback>
                <p:oleObj name="Rovnice" r:id="rId5" imgW="1002960" imgH="342720" progId="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4139" y="2437423"/>
                        <a:ext cx="2051411" cy="70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8174542"/>
              </p:ext>
            </p:extLst>
          </p:nvPr>
        </p:nvGraphicFramePr>
        <p:xfrm>
          <a:off x="4661938" y="3376246"/>
          <a:ext cx="1842783" cy="650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Rovnice" r:id="rId7" imgW="1002960" imgH="355320" progId="">
                  <p:embed/>
                </p:oleObj>
              </mc:Choice>
              <mc:Fallback>
                <p:oleObj name="Rovnice" r:id="rId7" imgW="1002960" imgH="355320" progId="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1938" y="3376246"/>
                        <a:ext cx="1842783" cy="6502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066" y="4646734"/>
            <a:ext cx="2909635" cy="605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8718281"/>
              </p:ext>
            </p:extLst>
          </p:nvPr>
        </p:nvGraphicFramePr>
        <p:xfrm>
          <a:off x="3733066" y="5990492"/>
          <a:ext cx="3085516" cy="550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" name="Rovnice" r:id="rId10" imgW="1333500" imgH="241300" progId="">
                  <p:embed/>
                </p:oleObj>
              </mc:Choice>
              <mc:Fallback>
                <p:oleObj name="Rovnice" r:id="rId10" imgW="1333500" imgH="241300" progId="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066" y="5990492"/>
                        <a:ext cx="3085516" cy="5509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0158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Součty čtverců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000" dirty="0"/>
                  <a:t>Celkový součet čtverců:</a:t>
                </a:r>
              </a:p>
              <a:p>
                <a:endParaRPr lang="cs-CZ" dirty="0"/>
              </a:p>
              <a:p>
                <a:endParaRPr lang="cs-CZ" altLang="en-US" sz="2000" dirty="0"/>
              </a:p>
              <a:p>
                <a:endParaRPr lang="cs-CZ" altLang="en-US" sz="2000" dirty="0"/>
              </a:p>
              <a:p>
                <a:r>
                  <a:rPr lang="cs-CZ" altLang="en-US" sz="2000" dirty="0" err="1"/>
                  <a:t>Meziskupinový</a:t>
                </a:r>
                <a:r>
                  <a:rPr lang="cs-CZ" altLang="en-US" sz="2000" dirty="0"/>
                  <a:t> součet čtverců:</a:t>
                </a:r>
              </a:p>
              <a:p>
                <a:endParaRPr lang="cs-CZ" altLang="en-US" sz="2000" dirty="0"/>
              </a:p>
              <a:p>
                <a:endParaRPr lang="cs-CZ" altLang="en-US" sz="2000" dirty="0"/>
              </a:p>
              <a:p>
                <a:r>
                  <a:rPr lang="cs-CZ" altLang="en-US" sz="2000" dirty="0"/>
                  <a:t>Meziblokový součet čtverců:</a:t>
                </a:r>
              </a:p>
              <a:p>
                <a:endParaRPr lang="cs-CZ" altLang="en-US" sz="2000" dirty="0"/>
              </a:p>
              <a:p>
                <a:endParaRPr lang="cs-CZ" altLang="en-US" sz="2000" dirty="0"/>
              </a:p>
              <a:p>
                <a:r>
                  <a:rPr lang="cs-CZ" altLang="en-US" sz="2000" dirty="0"/>
                  <a:t>Vnitroskupinový součet čtverců – ze vztahu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𝑦𝑣</m:t>
                        </m:r>
                      </m:sub>
                    </m:sSub>
                  </m:oMath>
                </a14:m>
                <a:r>
                  <a:rPr lang="cs-CZ" dirty="0"/>
                  <a:t>= 3,22.</a:t>
                </a:r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 cstate="print"/>
                <a:stretch>
                  <a:fillRect t="-6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9006335"/>
              </p:ext>
            </p:extLst>
          </p:nvPr>
        </p:nvGraphicFramePr>
        <p:xfrm>
          <a:off x="796352" y="2028093"/>
          <a:ext cx="7551295" cy="7854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0" name="Rovnice" r:id="rId4" imgW="5219700" imgH="546100" progId="">
                  <p:embed/>
                </p:oleObj>
              </mc:Choice>
              <mc:Fallback>
                <p:oleObj name="Rovnice" r:id="rId4" imgW="5219700" imgH="546100" progId="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352" y="2028093"/>
                        <a:ext cx="7551295" cy="7854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5732528"/>
              </p:ext>
            </p:extLst>
          </p:nvPr>
        </p:nvGraphicFramePr>
        <p:xfrm>
          <a:off x="838200" y="3493477"/>
          <a:ext cx="5406410" cy="7033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1" name="Rovnice" r:id="rId6" imgW="3733800" imgH="482600" progId="">
                  <p:embed/>
                </p:oleObj>
              </mc:Choice>
              <mc:Fallback>
                <p:oleObj name="Rovnice" r:id="rId6" imgW="3733800" imgH="482600" progId="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493477"/>
                        <a:ext cx="5406410" cy="7033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9190917"/>
              </p:ext>
            </p:extLst>
          </p:nvPr>
        </p:nvGraphicFramePr>
        <p:xfrm>
          <a:off x="937846" y="4618892"/>
          <a:ext cx="565030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2" name="Rovnice" r:id="rId8" imgW="3746500" imgH="508000" progId="">
                  <p:embed/>
                </p:oleObj>
              </mc:Choice>
              <mc:Fallback>
                <p:oleObj name="Rovnice" r:id="rId8" imgW="3746500" imgH="508000" progId="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7846" y="4618892"/>
                        <a:ext cx="5650302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5372167"/>
              </p:ext>
            </p:extLst>
          </p:nvPr>
        </p:nvGraphicFramePr>
        <p:xfrm>
          <a:off x="5492261" y="5323010"/>
          <a:ext cx="1869831" cy="333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3" name="Rovnice" r:id="rId10" imgW="1333500" imgH="241300" progId="">
                  <p:embed/>
                </p:oleObj>
              </mc:Choice>
              <mc:Fallback>
                <p:oleObj name="Rovnice" r:id="rId10" imgW="1333500" imgH="241300" progId="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261" y="5323010"/>
                        <a:ext cx="1869831" cy="3339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8902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620000" cy="1307977"/>
          </a:xfrm>
        </p:spPr>
        <p:txBody>
          <a:bodyPr/>
          <a:lstStyle/>
          <a:p>
            <a:r>
              <a:rPr lang="cs-CZ" dirty="0"/>
              <a:t>Postup testování: </a:t>
            </a:r>
            <a:br>
              <a:rPr lang="cs-CZ" dirty="0"/>
            </a:br>
            <a:r>
              <a:rPr lang="cs-CZ" dirty="0"/>
              <a:t>Testové kritérium: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Testové kritérium pro 1. hypotézu: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Testové kritérium pro 2. hypotézu: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1760190"/>
              </p:ext>
            </p:extLst>
          </p:nvPr>
        </p:nvGraphicFramePr>
        <p:xfrm>
          <a:off x="2649416" y="1964422"/>
          <a:ext cx="2051538" cy="1581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Rovnice" r:id="rId3" imgW="901440" imgH="698400" progId="">
                  <p:embed/>
                </p:oleObj>
              </mc:Choice>
              <mc:Fallback>
                <p:oleObj name="Rovnice" r:id="rId3" imgW="901440" imgH="698400" progId="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9416" y="1964422"/>
                        <a:ext cx="2051538" cy="15819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2372422"/>
              </p:ext>
            </p:extLst>
          </p:nvPr>
        </p:nvGraphicFramePr>
        <p:xfrm>
          <a:off x="2732208" y="4108694"/>
          <a:ext cx="2261823" cy="1744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Rovnice" r:id="rId5" imgW="901440" imgH="698400" progId="">
                  <p:embed/>
                </p:oleObj>
              </mc:Choice>
              <mc:Fallback>
                <p:oleObj name="Rovnice" r:id="rId5" imgW="901440" imgH="698400" progId="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2208" y="4108694"/>
                        <a:ext cx="2261823" cy="17441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4454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testování: </a:t>
            </a:r>
            <a:br>
              <a:rPr lang="cs-CZ" dirty="0"/>
            </a:br>
            <a:r>
              <a:rPr lang="cs-CZ" dirty="0"/>
              <a:t>Kritická hodnota a výsledek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cs-CZ" dirty="0"/>
                  <a:t>Kritická hodnota:</a:t>
                </a:r>
              </a:p>
              <a:p>
                <a:pPr lvl="1"/>
                <a:r>
                  <a:rPr lang="cs-CZ" dirty="0"/>
                  <a:t> tabulce kritických hodnot </a:t>
                </a:r>
                <a:r>
                  <a:rPr lang="cs-CZ" dirty="0" err="1"/>
                  <a:t>Fisherova</a:t>
                </a:r>
                <a:r>
                  <a:rPr lang="cs-CZ" dirty="0"/>
                  <a:t> rozdělení (</a:t>
                </a:r>
                <a:r>
                  <a:rPr lang="cs-CZ" i="1" dirty="0"/>
                  <a:t>F</a:t>
                </a:r>
                <a:r>
                  <a:rPr lang="cs-CZ" dirty="0"/>
                  <a:t>-rozdělení): </a:t>
                </a:r>
              </a:p>
              <a:p>
                <a:pPr lvl="1"/>
                <a:endParaRPr lang="cs-CZ" dirty="0"/>
              </a:p>
              <a:p>
                <a:pPr lvl="1"/>
                <a:endParaRPr lang="cs-CZ" dirty="0"/>
              </a:p>
              <a:p>
                <a:pPr lvl="1"/>
                <a:endParaRPr lang="cs-CZ" dirty="0"/>
              </a:p>
              <a:p>
                <a:pPr lvl="1"/>
                <a:r>
                  <a:rPr lang="cs-CZ" dirty="0"/>
                  <a:t>Nebo v programu MS Excel: funkce =FINV()</a:t>
                </a:r>
              </a:p>
              <a:p>
                <a:endParaRPr lang="cs-CZ" dirty="0"/>
              </a:p>
              <a:p>
                <a:r>
                  <a:rPr lang="en-US" dirty="0" err="1"/>
                  <a:t>Pokud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𝑇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𝐾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zamítáme</a:t>
                </a:r>
                <a:r>
                  <a:rPr lang="en-US" dirty="0"/>
                  <a:t> </a:t>
                </a:r>
                <a:r>
                  <a:rPr lang="en-US" dirty="0" err="1"/>
                  <a:t>nulovou</a:t>
                </a:r>
                <a:r>
                  <a:rPr lang="en-US" dirty="0"/>
                  <a:t> </a:t>
                </a:r>
                <a:r>
                  <a:rPr lang="en-US" dirty="0" err="1"/>
                  <a:t>hypotézu</a:t>
                </a:r>
                <a:r>
                  <a:rPr lang="en-US" dirty="0"/>
                  <a:t>. </a:t>
                </a:r>
                <a:r>
                  <a:rPr lang="en-US" dirty="0" err="1"/>
                  <a:t>Můžeme</a:t>
                </a:r>
                <a:r>
                  <a:rPr lang="en-US" dirty="0"/>
                  <a:t> </a:t>
                </a:r>
                <a:r>
                  <a:rPr lang="en-US" dirty="0" err="1"/>
                  <a:t>tedy</a:t>
                </a:r>
                <a:r>
                  <a:rPr lang="en-US" dirty="0"/>
                  <a:t> v </a:t>
                </a:r>
                <a:r>
                  <a:rPr lang="en-US" dirty="0" err="1"/>
                  <a:t>takovém</a:t>
                </a:r>
                <a:r>
                  <a:rPr lang="en-US" dirty="0"/>
                  <a:t> </a:t>
                </a:r>
                <a:r>
                  <a:rPr lang="en-US" dirty="0" err="1"/>
                  <a:t>případě</a:t>
                </a:r>
                <a:r>
                  <a:rPr lang="en-US" dirty="0"/>
                  <a:t> </a:t>
                </a:r>
                <a:r>
                  <a:rPr lang="en-US" dirty="0" err="1"/>
                  <a:t>říci</a:t>
                </a:r>
                <a:r>
                  <a:rPr lang="en-US" dirty="0"/>
                  <a:t>, </a:t>
                </a:r>
                <a:r>
                  <a:rPr lang="en-US" dirty="0" err="1"/>
                  <a:t>že</a:t>
                </a:r>
                <a:r>
                  <a:rPr lang="en-US" dirty="0"/>
                  <a:t> </a:t>
                </a:r>
                <a:r>
                  <a:rPr lang="en-US" dirty="0" err="1"/>
                  <a:t>faktor</a:t>
                </a:r>
                <a:r>
                  <a:rPr lang="en-US" dirty="0"/>
                  <a:t> A </a:t>
                </a:r>
                <a:r>
                  <a:rPr lang="en-US" dirty="0" err="1"/>
                  <a:t>statisticky</a:t>
                </a:r>
                <a:r>
                  <a:rPr lang="en-US" dirty="0"/>
                  <a:t> </a:t>
                </a:r>
                <a:r>
                  <a:rPr lang="en-US" dirty="0" err="1"/>
                  <a:t>významně</a:t>
                </a:r>
                <a:r>
                  <a:rPr lang="en-US" dirty="0"/>
                  <a:t> </a:t>
                </a:r>
                <a:r>
                  <a:rPr lang="en-US" dirty="0" err="1"/>
                  <a:t>ovlivňuje</a:t>
                </a:r>
                <a:r>
                  <a:rPr lang="en-US" dirty="0"/>
                  <a:t> </a:t>
                </a:r>
                <a:r>
                  <a:rPr lang="en-US" dirty="0" err="1"/>
                  <a:t>sledovaný</a:t>
                </a:r>
                <a:r>
                  <a:rPr lang="en-US" dirty="0"/>
                  <a:t> </a:t>
                </a:r>
                <a:r>
                  <a:rPr lang="en-US" dirty="0" err="1"/>
                  <a:t>znak</a:t>
                </a:r>
                <a:r>
                  <a:rPr lang="en-US" dirty="0"/>
                  <a:t> </a:t>
                </a:r>
                <a:r>
                  <a:rPr lang="en-US" i="1" dirty="0"/>
                  <a:t>Y. </a:t>
                </a:r>
                <a:endParaRPr lang="cs-CZ" i="1" dirty="0"/>
              </a:p>
              <a:p>
                <a:r>
                  <a:rPr lang="en-US" dirty="0"/>
                  <a:t>Je-li </a:t>
                </a:r>
                <a:r>
                  <a:rPr lang="en-US" dirty="0" err="1"/>
                  <a:t>naopak</a:t>
                </a:r>
                <a:r>
                  <a:rPr lang="en-US" dirty="0"/>
                  <a:t> 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𝑇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&lt;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𝐾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přijímáme</a:t>
                </a:r>
                <a:r>
                  <a:rPr lang="en-US" dirty="0"/>
                  <a:t> </a:t>
                </a:r>
                <a:r>
                  <a:rPr lang="en-US" dirty="0" err="1"/>
                  <a:t>nulovou</a:t>
                </a:r>
                <a:r>
                  <a:rPr lang="en-US" dirty="0"/>
                  <a:t> </a:t>
                </a:r>
                <a:r>
                  <a:rPr lang="en-US" dirty="0" err="1"/>
                  <a:t>hypotézu</a:t>
                </a:r>
                <a:r>
                  <a:rPr lang="en-US" dirty="0"/>
                  <a:t>, </a:t>
                </a:r>
                <a:r>
                  <a:rPr lang="en-US" dirty="0" err="1"/>
                  <a:t>jinými</a:t>
                </a:r>
                <a:r>
                  <a:rPr lang="en-US" dirty="0"/>
                  <a:t> </a:t>
                </a:r>
                <a:r>
                  <a:rPr lang="en-US" dirty="0" err="1"/>
                  <a:t>slovy</a:t>
                </a:r>
                <a:r>
                  <a:rPr lang="en-US" dirty="0"/>
                  <a:t>, </a:t>
                </a:r>
                <a:r>
                  <a:rPr lang="en-US" dirty="0" err="1"/>
                  <a:t>faktor</a:t>
                </a:r>
                <a:r>
                  <a:rPr lang="en-US" dirty="0"/>
                  <a:t> A </a:t>
                </a:r>
                <a:r>
                  <a:rPr lang="en-US" dirty="0" err="1"/>
                  <a:t>statisticky</a:t>
                </a:r>
                <a:r>
                  <a:rPr lang="en-US" dirty="0"/>
                  <a:t> </a:t>
                </a:r>
                <a:r>
                  <a:rPr lang="en-US" dirty="0" err="1"/>
                  <a:t>významně</a:t>
                </a:r>
                <a:r>
                  <a:rPr lang="en-US" dirty="0"/>
                  <a:t> </a:t>
                </a:r>
                <a:r>
                  <a:rPr lang="en-US" dirty="0" err="1"/>
                  <a:t>neovlivňuje</a:t>
                </a:r>
                <a:r>
                  <a:rPr lang="en-US" dirty="0"/>
                  <a:t> </a:t>
                </a:r>
                <a:r>
                  <a:rPr lang="en-US" dirty="0" err="1"/>
                  <a:t>sledovaný</a:t>
                </a:r>
                <a:r>
                  <a:rPr lang="en-US" dirty="0"/>
                  <a:t> </a:t>
                </a:r>
                <a:r>
                  <a:rPr lang="en-US" dirty="0" err="1"/>
                  <a:t>znak</a:t>
                </a:r>
                <a:r>
                  <a:rPr lang="en-US" dirty="0"/>
                  <a:t> </a:t>
                </a:r>
                <a:r>
                  <a:rPr lang="en-US" i="1" dirty="0"/>
                  <a:t>Y. </a:t>
                </a:r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1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988" y="2594832"/>
            <a:ext cx="2087835" cy="484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776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Test 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Testové kritérium pro 1. hypotézu: </a:t>
                </a:r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V tabulce kritických hodnot </a:t>
                </a:r>
                <a:r>
                  <a:rPr lang="cs-CZ" i="1" dirty="0"/>
                  <a:t>F</a:t>
                </a:r>
                <a:r>
                  <a:rPr lang="cs-CZ" dirty="0"/>
                  <a:t>-rozdělení najdeme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3,15</m:t>
                        </m:r>
                      </m:sub>
                    </m:sSub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0,05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=3,29</m:t>
                    </m:r>
                  </m:oMath>
                </a14:m>
                <a:r>
                  <a:rPr lang="cs-CZ" dirty="0"/>
                  <a:t> </a:t>
                </a:r>
              </a:p>
              <a:p>
                <a:r>
                  <a:rPr lang="cs-CZ" dirty="0"/>
                  <a:t>Protože 0,33 </a:t>
                </a:r>
                <a:r>
                  <a:rPr lang="en-US" dirty="0"/>
                  <a:t>&lt; 3,29 , </a:t>
                </a:r>
                <a:r>
                  <a:rPr lang="cs-CZ" dirty="0"/>
                  <a:t>nelze zamítnout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dirty="0"/>
                  <a:t>, což znamená, že </a:t>
                </a:r>
                <a:r>
                  <a:rPr lang="cs-CZ" b="1" dirty="0"/>
                  <a:t>použitý typ benzínu nemá na průměrnou spotřebu vliv</a:t>
                </a:r>
                <a:r>
                  <a:rPr lang="cs-CZ" dirty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3954768"/>
              </p:ext>
            </p:extLst>
          </p:nvPr>
        </p:nvGraphicFramePr>
        <p:xfrm>
          <a:off x="1008185" y="2121878"/>
          <a:ext cx="3259015" cy="1394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Rovnice" r:id="rId4" imgW="1981200" imgH="850900" progId="">
                  <p:embed/>
                </p:oleObj>
              </mc:Choice>
              <mc:Fallback>
                <p:oleObj name="Rovnice" r:id="rId4" imgW="1981200" imgH="850900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8185" y="2121878"/>
                        <a:ext cx="3259015" cy="13944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80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Test 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Testové kritérium pro 1. hypotézu: </a:t>
                </a:r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V tabulce kritických hodnot </a:t>
                </a:r>
                <a:r>
                  <a:rPr lang="cs-CZ" i="1" dirty="0"/>
                  <a:t>F</a:t>
                </a:r>
                <a:r>
                  <a:rPr lang="cs-CZ" dirty="0"/>
                  <a:t>-rozdělení najdeme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25,15</m:t>
                        </m:r>
                      </m:sub>
                    </m:sSub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0,05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=2,9</m:t>
                    </m:r>
                  </m:oMath>
                </a14:m>
                <a:r>
                  <a:rPr lang="cs-CZ" dirty="0"/>
                  <a:t> </a:t>
                </a:r>
              </a:p>
              <a:p>
                <a:r>
                  <a:rPr lang="cs-CZ" dirty="0"/>
                  <a:t>Protože 0,34 </a:t>
                </a:r>
                <a:r>
                  <a:rPr lang="en-US" dirty="0"/>
                  <a:t>&lt; </a:t>
                </a:r>
                <a:r>
                  <a:rPr lang="cs-CZ" dirty="0"/>
                  <a:t>2</a:t>
                </a:r>
                <a:r>
                  <a:rPr lang="en-US" dirty="0"/>
                  <a:t>,</a:t>
                </a:r>
                <a:r>
                  <a:rPr lang="cs-CZ" dirty="0"/>
                  <a:t>9</a:t>
                </a:r>
                <a:r>
                  <a:rPr lang="en-US" dirty="0"/>
                  <a:t> , </a:t>
                </a:r>
                <a:r>
                  <a:rPr lang="cs-CZ" dirty="0"/>
                  <a:t>nelze zamítnout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dirty="0"/>
                  <a:t>, což znamená, že </a:t>
                </a:r>
                <a:r>
                  <a:rPr lang="cs-CZ" b="1" dirty="0"/>
                  <a:t>volba řidiče nemá na průměrnou spotřebu vliv</a:t>
                </a:r>
                <a:r>
                  <a:rPr lang="cs-CZ" dirty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8326692"/>
              </p:ext>
            </p:extLst>
          </p:nvPr>
        </p:nvGraphicFramePr>
        <p:xfrm>
          <a:off x="949568" y="2074984"/>
          <a:ext cx="3376247" cy="1444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Rovnice" r:id="rId4" imgW="1981200" imgH="850900" progId="">
                  <p:embed/>
                </p:oleObj>
              </mc:Choice>
              <mc:Fallback>
                <p:oleObj name="Rovnice" r:id="rId4" imgW="1981200" imgH="850900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9568" y="2074984"/>
                        <a:ext cx="3376247" cy="14446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9282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031" y="110515"/>
            <a:ext cx="7620000" cy="1143000"/>
          </a:xfrm>
        </p:spPr>
        <p:txBody>
          <a:bodyPr/>
          <a:lstStyle/>
          <a:p>
            <a:r>
              <a:rPr lang="cs-CZ" dirty="0"/>
              <a:t>Příklad: Výstup Excel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07" y="1074963"/>
            <a:ext cx="8264769" cy="561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9375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TROJNÉ TŘÍDĚNÍ (LATINSKÉ ČTVERCE)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 analýzy rozptylu patří také speciální případ trojného třídění, tzv. latinské čtverce. </a:t>
            </a:r>
          </a:p>
          <a:p>
            <a:r>
              <a:rPr lang="cs-CZ" dirty="0"/>
              <a:t>Latinské čtverce patří mezi klasické metody plánování experimentů (analýza rozptylu rovněž spadá do plánování experimentů). </a:t>
            </a:r>
          </a:p>
          <a:p>
            <a:r>
              <a:rPr lang="cs-CZ" dirty="0"/>
              <a:t>Historicky pochází tento pojem z 18. století, kdy L. Euler (1707 – 1783) předložil petrohradské akademii úlohu o 36 důstojnících: </a:t>
            </a:r>
          </a:p>
          <a:p>
            <a:pPr lvl="1"/>
            <a:r>
              <a:rPr lang="cs-CZ" dirty="0"/>
              <a:t>Sestavte 36 důstojníků 6 různých hodností ze 6 různých pluků do čtverce tak, aby v každé řadě a v každém sloupci byli důstojníci všech hodností a všech pluků. </a:t>
            </a:r>
          </a:p>
        </p:txBody>
      </p:sp>
    </p:spTree>
    <p:extLst>
      <p:ext uri="{BB962C8B-B14F-4D97-AF65-F5344CB8AC3E}">
        <p14:creationId xmlns:p14="http://schemas.microsoft.com/office/powerpoint/2010/main" val="3438975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Zobecnění problému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Úkolem je sestavit </a:t>
            </a:r>
            <a:r>
              <a:rPr lang="cs-CZ" i="1" dirty="0"/>
              <a:t>n</a:t>
            </a:r>
            <a:r>
              <a:rPr lang="cs-CZ" baseline="30000" dirty="0"/>
              <a:t>2</a:t>
            </a:r>
            <a:r>
              <a:rPr lang="cs-CZ" dirty="0"/>
              <a:t> objektů do čtverce tak, aby v každé vodorovné řadě i v každé svislé řadě tohoto čtverce byly vždy objekty všech kategorií vlastnosti A </a:t>
            </a:r>
            <a:r>
              <a:rPr lang="cs-CZ" dirty="0" err="1"/>
              <a:t>a</a:t>
            </a:r>
            <a:r>
              <a:rPr lang="cs-CZ" dirty="0"/>
              <a:t> zároveň všech kategorií vlastnosti B (např. v první řadě stojí podporučík z pluku 6, poručík z pluku 5,..., plukovník z pluku 1). </a:t>
            </a:r>
          </a:p>
          <a:p>
            <a:r>
              <a:rPr lang="cs-CZ" dirty="0"/>
              <a:t>Takovéto schéma objektů se nazývá latinský čtverec řádu </a:t>
            </a:r>
            <a:r>
              <a:rPr lang="cs-CZ" i="1" dirty="0"/>
              <a:t>n</a:t>
            </a:r>
            <a:r>
              <a:rPr lang="cs-CZ" dirty="0"/>
              <a:t>.</a:t>
            </a:r>
          </a:p>
          <a:p>
            <a:r>
              <a:rPr lang="cs-CZ" dirty="0"/>
              <a:t> Známý výsledek, který pochází od samotného Eulera, říká, že pro každé přirozené číslo </a:t>
            </a:r>
            <a:r>
              <a:rPr lang="cs-CZ" i="1" dirty="0"/>
              <a:t>n </a:t>
            </a:r>
            <a:r>
              <a:rPr lang="cs-CZ" dirty="0"/>
              <a:t>existuje alespoň jeden latinský čtverec řádu </a:t>
            </a:r>
            <a:r>
              <a:rPr lang="cs-CZ" i="1" dirty="0"/>
              <a:t>n v </a:t>
            </a:r>
            <a:r>
              <a:rPr lang="cs-CZ" dirty="0"/>
              <a:t>uvedeném slova smyslu. </a:t>
            </a:r>
          </a:p>
        </p:txBody>
      </p:sp>
    </p:spTree>
    <p:extLst>
      <p:ext uri="{BB962C8B-B14F-4D97-AF65-F5344CB8AC3E}">
        <p14:creationId xmlns:p14="http://schemas.microsoft.com/office/powerpoint/2010/main" val="1279261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Tři faktory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Představme si, že sledujeme vliv tří faktorů na znak </a:t>
            </a:r>
            <a:r>
              <a:rPr lang="cs-CZ" i="1" dirty="0"/>
              <a:t>Y</a:t>
            </a:r>
            <a:r>
              <a:rPr lang="cs-CZ" dirty="0"/>
              <a:t>. </a:t>
            </a:r>
          </a:p>
          <a:p>
            <a:r>
              <a:rPr lang="cs-CZ" dirty="0"/>
              <a:t>Vzhledem k tomu, že jde o tři faktory, dosti obtížně se nám podaří reprezentovat takový experiment dvojrozměrnou tabulkou. </a:t>
            </a:r>
          </a:p>
          <a:p>
            <a:r>
              <a:rPr lang="cs-CZ" dirty="0"/>
              <a:t>My: pro každou kombinaci úrovní sledovaných tří faktorů budeme realizovat jediné pozorování a takový experiment budeme reprezentovat dvojrozměrnou tabulkou, jejíž záhlaví bude obsahovat různé úrovně dvou faktorů a vnitřek tabulky bude obsahovat záznam úrovní třetího faktoru. </a:t>
            </a:r>
          </a:p>
          <a:p>
            <a:r>
              <a:rPr lang="cs-CZ" dirty="0"/>
              <a:t>Tyto úrovně třetího faktoru budou přitom vepsány do tabulky tak, aby vznikl latinský čtverec. </a:t>
            </a:r>
          </a:p>
        </p:txBody>
      </p:sp>
    </p:spTree>
    <p:extLst>
      <p:ext uri="{BB962C8B-B14F-4D97-AF65-F5344CB8AC3E}">
        <p14:creationId xmlns:p14="http://schemas.microsoft.com/office/powerpoint/2010/main" val="3051819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Vícefaktorová</a:t>
            </a:r>
            <a:r>
              <a:rPr lang="cs-CZ" dirty="0"/>
              <a:t>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Jde o situaci, kdy se zkoumá, zda kvantitativní znak </a:t>
            </a:r>
            <a:r>
              <a:rPr lang="cs-CZ" i="1" dirty="0"/>
              <a:t>Y </a:t>
            </a:r>
            <a:r>
              <a:rPr lang="cs-CZ" dirty="0"/>
              <a:t>je ovlivňován dvěma nebo třemi faktory, opět ne nutně kvantitativními znaky. </a:t>
            </a:r>
          </a:p>
          <a:p>
            <a:r>
              <a:rPr lang="cs-CZ" dirty="0" err="1"/>
              <a:t>Vícefaktorová</a:t>
            </a:r>
            <a:r>
              <a:rPr lang="cs-CZ" dirty="0"/>
              <a:t> analýza rozptylu má svůj experimentální plán. (experimentální plány – později). </a:t>
            </a:r>
          </a:p>
          <a:p>
            <a:r>
              <a:rPr lang="cs-CZ" dirty="0"/>
              <a:t>Tento plán může být navržen efektivně tak, aby výsledky analýzy rozptylu byly přesvědčivé a přitom nebylo třeba mít k dispozici příliš mnoho údajů. </a:t>
            </a:r>
          </a:p>
          <a:p>
            <a:r>
              <a:rPr lang="cs-CZ" dirty="0"/>
              <a:t>Jak přibývá faktorů, které slouží ke klasifikaci sledovaného znaku </a:t>
            </a:r>
            <a:r>
              <a:rPr lang="cs-CZ" i="1" dirty="0"/>
              <a:t>Y</a:t>
            </a:r>
            <a:r>
              <a:rPr lang="cs-CZ" dirty="0"/>
              <a:t>, zvyšuje se tím rychle i požadavek na objem dat. </a:t>
            </a:r>
          </a:p>
        </p:txBody>
      </p:sp>
    </p:spTree>
    <p:extLst>
      <p:ext uri="{BB962C8B-B14F-4D97-AF65-F5344CB8AC3E}">
        <p14:creationId xmlns:p14="http://schemas.microsoft.com/office/powerpoint/2010/main" val="38863327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tabulky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07477"/>
            <a:ext cx="7620000" cy="5521569"/>
          </a:xfrm>
        </p:spPr>
        <p:txBody>
          <a:bodyPr>
            <a:normAutofit fontScale="92500"/>
          </a:bodyPr>
          <a:lstStyle/>
          <a:p>
            <a:r>
              <a:rPr lang="cs-CZ" dirty="0"/>
              <a:t>Uvažujeme-li faktory </a:t>
            </a:r>
            <a:r>
              <a:rPr lang="cs-CZ" i="1" dirty="0"/>
              <a:t>A</a:t>
            </a:r>
            <a:r>
              <a:rPr lang="cs-CZ" dirty="0"/>
              <a:t>, </a:t>
            </a:r>
            <a:r>
              <a:rPr lang="cs-CZ" i="1" dirty="0"/>
              <a:t>B</a:t>
            </a:r>
            <a:r>
              <a:rPr lang="cs-CZ" dirty="0"/>
              <a:t>, </a:t>
            </a:r>
            <a:r>
              <a:rPr lang="cs-CZ" i="1" dirty="0"/>
              <a:t>C </a:t>
            </a:r>
            <a:r>
              <a:rPr lang="cs-CZ" dirty="0"/>
              <a:t>a hovoříme o latinském čtverci řádu </a:t>
            </a:r>
            <a:r>
              <a:rPr lang="cs-CZ" i="1" dirty="0"/>
              <a:t>n = </a:t>
            </a:r>
            <a:r>
              <a:rPr lang="cs-CZ" dirty="0"/>
              <a:t>3, můžeme náš experiment zapsat například v podobě tabulky 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Jedna strana tohoto čtverce představuje tři úrovně faktoru </a:t>
            </a:r>
            <a:r>
              <a:rPr lang="cs-CZ" i="1" dirty="0"/>
              <a:t>A</a:t>
            </a:r>
            <a:r>
              <a:rPr lang="cs-CZ" dirty="0"/>
              <a:t>. </a:t>
            </a:r>
          </a:p>
          <a:p>
            <a:r>
              <a:rPr lang="cs-CZ" dirty="0"/>
              <a:t>Druhá strana tabulky - sloupce reprezentují tři úrovně faktoru </a:t>
            </a:r>
            <a:r>
              <a:rPr lang="cs-CZ" i="1" dirty="0"/>
              <a:t>B</a:t>
            </a:r>
            <a:r>
              <a:rPr lang="cs-CZ" dirty="0"/>
              <a:t>. </a:t>
            </a:r>
          </a:p>
          <a:p>
            <a:r>
              <a:rPr lang="cs-CZ" dirty="0"/>
              <a:t>Vnitřek tabulky obsahuje tři úrovně třetího faktoru </a:t>
            </a:r>
            <a:r>
              <a:rPr lang="cs-CZ" i="1" dirty="0"/>
              <a:t>C</a:t>
            </a:r>
            <a:r>
              <a:rPr lang="cs-CZ" dirty="0"/>
              <a:t>.</a:t>
            </a:r>
          </a:p>
          <a:p>
            <a:r>
              <a:rPr lang="cs-CZ" dirty="0"/>
              <a:t> Návrh takového experimentu čteme tak, že když je faktor A na první úrovni, faktor B je na první a faktor C je rovněž na první úrovni (to je prvek [1,1] tabulky), pak právě pro takovou kombinaci tří faktorů realizujeme jedno pozorování. </a:t>
            </a:r>
          </a:p>
          <a:p>
            <a:r>
              <a:rPr lang="cs-CZ" dirty="0"/>
              <a:t>Výhoda:  pracujeme s devíti údaji místo 27, přitom je tento návrh zvolen tak, aby výsledná analýza dávala věrohodné výsledky. </a:t>
            </a:r>
          </a:p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066" y="1994022"/>
            <a:ext cx="3527422" cy="1276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90157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Součty čtverců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Celkový </a:t>
                </a:r>
                <a:r>
                  <a:rPr lang="en-US" dirty="0" err="1"/>
                  <a:t>rozklad</a:t>
                </a:r>
                <a:r>
                  <a:rPr lang="en-US" dirty="0"/>
                  <a:t> variability, z </a:t>
                </a:r>
                <a:r>
                  <a:rPr lang="en-US" dirty="0" err="1"/>
                  <a:t>něhož</a:t>
                </a:r>
                <a:r>
                  <a:rPr lang="en-US" dirty="0"/>
                  <a:t> se </a:t>
                </a:r>
                <a:r>
                  <a:rPr lang="en-US" dirty="0" err="1"/>
                  <a:t>vychází</a:t>
                </a:r>
                <a:r>
                  <a:rPr lang="en-US" dirty="0"/>
                  <a:t> </a:t>
                </a:r>
                <a:r>
                  <a:rPr lang="en-US" dirty="0" err="1"/>
                  <a:t>při</a:t>
                </a:r>
                <a:r>
                  <a:rPr lang="en-US" dirty="0"/>
                  <a:t> </a:t>
                </a:r>
                <a:r>
                  <a:rPr lang="en-US" dirty="0" err="1"/>
                  <a:t>testování</a:t>
                </a:r>
                <a:r>
                  <a:rPr lang="en-US" dirty="0"/>
                  <a:t> </a:t>
                </a:r>
                <a:r>
                  <a:rPr lang="en-US" dirty="0" err="1"/>
                  <a:t>vlivu</a:t>
                </a:r>
                <a:r>
                  <a:rPr lang="en-US" dirty="0"/>
                  <a:t> </a:t>
                </a:r>
                <a:r>
                  <a:rPr lang="en-US" dirty="0" err="1"/>
                  <a:t>jednotlivých</a:t>
                </a:r>
                <a:r>
                  <a:rPr lang="en-US" dirty="0"/>
                  <a:t> </a:t>
                </a:r>
                <a:r>
                  <a:rPr lang="en-US" dirty="0" err="1"/>
                  <a:t>faktorů</a:t>
                </a:r>
                <a:r>
                  <a:rPr lang="en-US" dirty="0"/>
                  <a:t>, </a:t>
                </a:r>
                <a:r>
                  <a:rPr lang="en-US" dirty="0" err="1"/>
                  <a:t>má</a:t>
                </a:r>
                <a:r>
                  <a:rPr lang="en-US" dirty="0"/>
                  <a:t> </a:t>
                </a:r>
                <a:r>
                  <a:rPr lang="en-US" dirty="0" err="1"/>
                  <a:t>tvar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𝑆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𝐴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𝐵</m:t>
                        </m:r>
                        <m:r>
                          <a:rPr lang="cs-CZ" b="0" i="1" smtClean="0">
                            <a:latin typeface="Cambria Math"/>
                          </a:rPr>
                          <m:t> 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𝐶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𝑅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372" y="2543174"/>
            <a:ext cx="2018401" cy="72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7081" y="2543174"/>
            <a:ext cx="1931011" cy="71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372" y="3548428"/>
            <a:ext cx="2155582" cy="744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7081" y="3351912"/>
            <a:ext cx="2327031" cy="771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27904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 analýzy rozptylu trojné třídění provádíme tři testy. Každý z nich se týká vlivu jednoho ze tří faktorů. </a:t>
            </a:r>
          </a:p>
          <a:p>
            <a:r>
              <a:rPr lang="cs-CZ" dirty="0"/>
              <a:t>Testovaná hypotéza H</a:t>
            </a:r>
            <a:r>
              <a:rPr lang="cs-CZ" baseline="-25000" dirty="0"/>
              <a:t>0</a:t>
            </a:r>
            <a:r>
              <a:rPr lang="cs-CZ" dirty="0"/>
              <a:t>: </a:t>
            </a:r>
            <a:r>
              <a:rPr lang="cs-CZ" b="1" dirty="0"/>
              <a:t>daný faktor není významný</a:t>
            </a:r>
            <a:r>
              <a:rPr lang="cs-CZ" dirty="0"/>
              <a:t>. Alternativní hypotéza H</a:t>
            </a:r>
            <a:r>
              <a:rPr lang="cs-CZ" baseline="-25000" dirty="0"/>
              <a:t>1</a:t>
            </a:r>
            <a:r>
              <a:rPr lang="cs-CZ" dirty="0"/>
              <a:t>: negace H</a:t>
            </a:r>
            <a:r>
              <a:rPr lang="cs-CZ" baseline="-25000" dirty="0"/>
              <a:t>0 </a:t>
            </a:r>
            <a:r>
              <a:rPr lang="cs-CZ" dirty="0"/>
              <a:t>. </a:t>
            </a:r>
          </a:p>
          <a:p>
            <a:r>
              <a:rPr lang="cs-CZ" dirty="0"/>
              <a:t>Testová kritéria pro testování vlivu faktorů </a:t>
            </a:r>
            <a:r>
              <a:rPr lang="cs-CZ" i="1" dirty="0"/>
              <a:t>A</a:t>
            </a:r>
            <a:r>
              <a:rPr lang="cs-CZ" dirty="0"/>
              <a:t>, </a:t>
            </a:r>
            <a:r>
              <a:rPr lang="cs-CZ" i="1" dirty="0"/>
              <a:t>B</a:t>
            </a:r>
            <a:r>
              <a:rPr lang="cs-CZ" dirty="0"/>
              <a:t>, </a:t>
            </a:r>
            <a:r>
              <a:rPr lang="cs-CZ" i="1" dirty="0"/>
              <a:t>C </a:t>
            </a:r>
            <a:r>
              <a:rPr lang="cs-CZ" dirty="0"/>
              <a:t>: 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73313"/>
            <a:ext cx="8484325" cy="203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33834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Test: výsledek</a:t>
            </a:r>
            <a:endParaRPr lang="en-US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22584"/>
            <a:ext cx="8400517" cy="2412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97475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Uvažujme případ, kdy sledujeme množství emisí výfukových plynů </a:t>
            </a:r>
            <a:r>
              <a:rPr lang="cs-CZ" i="1" dirty="0"/>
              <a:t>Y </a:t>
            </a:r>
            <a:r>
              <a:rPr lang="cs-CZ" dirty="0"/>
              <a:t>v závislosti na těchto třech faktorech: </a:t>
            </a:r>
          </a:p>
          <a:p>
            <a:pPr lvl="1"/>
            <a:r>
              <a:rPr lang="cs-CZ" dirty="0"/>
              <a:t>Faktor 1 = </a:t>
            </a:r>
            <a:r>
              <a:rPr lang="cs-CZ" i="1" dirty="0"/>
              <a:t>typ přísady do benzinu (A, B, C, D)</a:t>
            </a:r>
            <a:r>
              <a:rPr lang="cs-CZ" dirty="0"/>
              <a:t>, </a:t>
            </a:r>
          </a:p>
          <a:p>
            <a:pPr lvl="1"/>
            <a:r>
              <a:rPr lang="cs-CZ" dirty="0"/>
              <a:t>Faktor 2 = </a:t>
            </a:r>
            <a:r>
              <a:rPr lang="cs-CZ" i="1" dirty="0"/>
              <a:t>řidič vozidla (I, II, III, IV)</a:t>
            </a:r>
            <a:r>
              <a:rPr lang="cs-CZ" dirty="0"/>
              <a:t>, </a:t>
            </a:r>
          </a:p>
          <a:p>
            <a:pPr lvl="1"/>
            <a:r>
              <a:rPr lang="cs-CZ" dirty="0"/>
              <a:t>Faktor 3 = </a:t>
            </a:r>
            <a:r>
              <a:rPr lang="cs-CZ" i="1" dirty="0"/>
              <a:t>použité vozidlo (1, 2, 3, 4)</a:t>
            </a:r>
            <a:r>
              <a:rPr lang="cs-CZ" dirty="0"/>
              <a:t>. </a:t>
            </a:r>
          </a:p>
          <a:p>
            <a:r>
              <a:rPr lang="cs-CZ" dirty="0"/>
              <a:t>Výsledky experimentu: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06" y="4078164"/>
            <a:ext cx="7045151" cy="1736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96987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příprava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Testujeme potenciální vliv jednotlivých faktorů na </a:t>
            </a:r>
            <a:r>
              <a:rPr lang="cs-CZ" i="1" dirty="0"/>
              <a:t>Y </a:t>
            </a:r>
            <a:r>
              <a:rPr lang="cs-CZ" dirty="0"/>
              <a:t>na pětiprocentní hladině významnosti.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98" y="2605088"/>
            <a:ext cx="6462016" cy="1978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88456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Součty čtverců</a:t>
            </a:r>
            <a:endParaRPr lang="en-US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494" y="1833232"/>
            <a:ext cx="3535112" cy="4579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30701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Test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5477" y="1289538"/>
            <a:ext cx="7620000" cy="545123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H</a:t>
            </a:r>
            <a:r>
              <a:rPr lang="cs-CZ" baseline="-25000" dirty="0"/>
              <a:t>0</a:t>
            </a:r>
            <a:r>
              <a:rPr lang="cs-CZ" dirty="0"/>
              <a:t>: </a:t>
            </a:r>
            <a:r>
              <a:rPr lang="cs-CZ" b="1" dirty="0"/>
              <a:t>daný faktor není významný</a:t>
            </a:r>
            <a:r>
              <a:rPr lang="cs-CZ" dirty="0"/>
              <a:t>.</a:t>
            </a:r>
          </a:p>
          <a:p>
            <a:r>
              <a:rPr lang="cs-CZ" dirty="0"/>
              <a:t> H</a:t>
            </a:r>
            <a:r>
              <a:rPr lang="cs-CZ" baseline="-25000" dirty="0"/>
              <a:t>1</a:t>
            </a:r>
            <a:r>
              <a:rPr lang="cs-CZ" dirty="0"/>
              <a:t>: negace H</a:t>
            </a:r>
            <a:r>
              <a:rPr lang="cs-CZ" baseline="-25000" dirty="0"/>
              <a:t>0</a:t>
            </a:r>
            <a:endParaRPr lang="cs-CZ" dirty="0"/>
          </a:p>
          <a:p>
            <a:r>
              <a:rPr lang="cs-CZ" dirty="0"/>
              <a:t>Testová kritéria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Kritická hodnota je ve všech třech případech stejná: K = FINV(0,05,3,6) = 4,757. </a:t>
            </a:r>
          </a:p>
          <a:p>
            <a:r>
              <a:rPr lang="cs-CZ" dirty="0"/>
              <a:t>Závěr testů: faktory 1 a 2 jsou statisticky významné, pokud jde o jejich vliv na znak </a:t>
            </a:r>
            <a:r>
              <a:rPr lang="cs-CZ" i="1" dirty="0"/>
              <a:t>Y</a:t>
            </a:r>
            <a:r>
              <a:rPr lang="cs-CZ" dirty="0"/>
              <a:t>, třetí faktor, tj. typ použitého vozidla, </a:t>
            </a:r>
            <a:r>
              <a:rPr lang="cs-CZ" dirty="0" err="1"/>
              <a:t>neovlivně</a:t>
            </a:r>
            <a:r>
              <a:rPr lang="cs-CZ" dirty="0"/>
              <a:t> znak </a:t>
            </a:r>
            <a:r>
              <a:rPr lang="cs-CZ" i="1" dirty="0"/>
              <a:t>Y</a:t>
            </a:r>
            <a:r>
              <a:rPr lang="cs-CZ" dirty="0"/>
              <a:t>.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419" y="2394072"/>
            <a:ext cx="5609142" cy="2295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93098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15281"/>
            <a:ext cx="7620000" cy="1143000"/>
          </a:xfrm>
        </p:spPr>
        <p:txBody>
          <a:bodyPr/>
          <a:lstStyle/>
          <a:p>
            <a:r>
              <a:rPr lang="cs-CZ" dirty="0"/>
              <a:t>Děkuji za pozornost.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194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en-US"/>
              <a:t>Statistika B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CD12-22EE-41DC-BE20-92D7FB570975}" type="slidenum">
              <a:rPr lang="cs-CZ" altLang="en-US"/>
              <a:pPr/>
              <a:t>3</a:t>
            </a:fld>
            <a:endParaRPr lang="cs-CZ" alt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3600"/>
              <a:t>Dvoufaktorová a vícefaktorová   ANOVA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sz="2400" dirty="0"/>
              <a:t>Techniky testů hypotéz o rozdílech mezi skupinami,      kdy rozdíly způsobuje 2 nebo více faktorů</a:t>
            </a:r>
          </a:p>
          <a:p>
            <a:r>
              <a:rPr lang="cs-CZ" altLang="en-US" sz="2400" dirty="0">
                <a:solidFill>
                  <a:schemeClr val="accent1"/>
                </a:solidFill>
              </a:rPr>
              <a:t>Příklad otázek, na které odpovídá VF ANOVA:</a:t>
            </a:r>
            <a:r>
              <a:rPr lang="cs-CZ" altLang="en-US" sz="2400" dirty="0"/>
              <a:t>  </a:t>
            </a:r>
          </a:p>
          <a:p>
            <a:r>
              <a:rPr lang="cs-CZ" altLang="en-US" sz="2400" dirty="0"/>
              <a:t>(Příklad - Má barva auta, resp. pohlaví respondentů vliv na pravděpodobnost prodeje auta? )</a:t>
            </a:r>
          </a:p>
          <a:p>
            <a:pPr>
              <a:buFontTx/>
              <a:buNone/>
            </a:pPr>
            <a:r>
              <a:rPr lang="cs-CZ" altLang="en-US" sz="2400" dirty="0"/>
              <a:t>	- Která složka má větší vliv? </a:t>
            </a:r>
          </a:p>
          <a:p>
            <a:pPr>
              <a:buFontTx/>
              <a:buNone/>
            </a:pPr>
            <a:r>
              <a:rPr lang="cs-CZ" altLang="en-US" sz="2400" dirty="0"/>
              <a:t>	- Je celkový vliv součtem vlivů jednotlivých znaků posuzovaných odděleně?</a:t>
            </a:r>
          </a:p>
          <a:p>
            <a:r>
              <a:rPr lang="cs-CZ" altLang="en-US" sz="2400" dirty="0"/>
              <a:t>Účinky jednotlivých znaků mohou být vzájemně nezávislé (bez interakce) nebo závislé (s interakcí)</a:t>
            </a:r>
          </a:p>
        </p:txBody>
      </p:sp>
    </p:spTree>
    <p:extLst>
      <p:ext uri="{BB962C8B-B14F-4D97-AF65-F5344CB8AC3E}">
        <p14:creationId xmlns:p14="http://schemas.microsoft.com/office/powerpoint/2010/main" val="3940632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Dvojné třídění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Sleduje-li se vliv dvou faktorů, které mohou ovlivnit hodnotu sledovaného (kvantitativního) znaku </a:t>
            </a:r>
            <a:r>
              <a:rPr lang="cs-CZ" i="1" dirty="0"/>
              <a:t>Y</a:t>
            </a:r>
            <a:r>
              <a:rPr lang="cs-CZ" dirty="0"/>
              <a:t>, hovoříme o dvojném třídění. </a:t>
            </a:r>
          </a:p>
          <a:p>
            <a:r>
              <a:rPr lang="cs-CZ" dirty="0"/>
              <a:t>Obdobně jako v případě jednoduchého třídění je možné pro různé kombinace těchto dvou faktorů provést náhodné výběry a na jejich základě pak testovat individuální vliv obou faktorů. </a:t>
            </a:r>
          </a:p>
          <a:p>
            <a:r>
              <a:rPr lang="cs-CZ" dirty="0"/>
              <a:t>Kromě uvedených dvou faktorů je možno uvažovat jako samostatný faktor také jejich interakci. Podle toho se pak rozlišuje analýza rozptylu dvojné třídění s interakcemi nebo bez interakcí. </a:t>
            </a:r>
          </a:p>
          <a:p>
            <a:r>
              <a:rPr lang="cs-CZ" dirty="0"/>
              <a:t>My - bez interakcí. </a:t>
            </a:r>
          </a:p>
        </p:txBody>
      </p:sp>
    </p:spTree>
    <p:extLst>
      <p:ext uri="{BB962C8B-B14F-4D97-AF65-F5344CB8AC3E}">
        <p14:creationId xmlns:p14="http://schemas.microsoft.com/office/powerpoint/2010/main" val="4076456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Trojné třídění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Analogická tvrzení jako pro dvojné třídění platí také pro případ, kdy pracujeme se třemi „hlavními“ faktory – v tomto případě mluvíme o analýze rozptylu trojné třídění.</a:t>
            </a:r>
          </a:p>
          <a:p>
            <a:r>
              <a:rPr lang="cs-CZ" dirty="0"/>
              <a:t>Můžeme zkoumat také jako speciální faktory všechny možné dvoučlenné interakce tří hlavních faktorů a také trojčlennou interakci tvořenou všemi třemi hlavními faktory. </a:t>
            </a:r>
          </a:p>
        </p:txBody>
      </p:sp>
    </p:spTree>
    <p:extLst>
      <p:ext uri="{BB962C8B-B14F-4D97-AF65-F5344CB8AC3E}">
        <p14:creationId xmlns:p14="http://schemas.microsoft.com/office/powerpoint/2010/main" val="3949591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Vyvážené třídění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Vzhledem k časté náročnosti požadavku na objem dat v případě </a:t>
            </a:r>
            <a:r>
              <a:rPr lang="cs-CZ" dirty="0" err="1"/>
              <a:t>vícefaktorové</a:t>
            </a:r>
            <a:r>
              <a:rPr lang="cs-CZ" dirty="0"/>
              <a:t> analýzy rozptylu se omezujeme na případ, kdy pro danou kombinaci faktorů obsahuje příslušný náhodný výběr pouze jedno pozorování. </a:t>
            </a:r>
          </a:p>
          <a:p>
            <a:r>
              <a:rPr lang="cs-CZ" dirty="0"/>
              <a:t>Hovoříme pak o analýze rozptylu s jedním pozorováním v každé podskupině. Tento případ také patří mezi případy vyváženého třídění.  </a:t>
            </a:r>
          </a:p>
          <a:p>
            <a:r>
              <a:rPr lang="cs-CZ" dirty="0"/>
              <a:t>Zatímco u </a:t>
            </a:r>
            <a:r>
              <a:rPr lang="cs-CZ" dirty="0" err="1"/>
              <a:t>jednofaktorové</a:t>
            </a:r>
            <a:r>
              <a:rPr lang="cs-CZ" dirty="0"/>
              <a:t> ANOVA vyvážené třídění není až tak zásadní požadavek, v případech </a:t>
            </a:r>
            <a:r>
              <a:rPr lang="cs-CZ" dirty="0" err="1"/>
              <a:t>vícefaktorové</a:t>
            </a:r>
            <a:r>
              <a:rPr lang="cs-CZ" dirty="0"/>
              <a:t> ANOVA hraje podstatně důležitější roli a doporučujeme jej v praxi dodržovat. Splnění tohoto požadavku obvykle v praxi ani nečiní žádné zvláštní problémy. Pokud tento požadavek splněn není, potom záleží na tom, jak jsou </a:t>
            </a:r>
            <a:r>
              <a:rPr lang="cs-CZ" dirty="0" err="1"/>
              <a:t>vícefaktorové</a:t>
            </a:r>
            <a:r>
              <a:rPr lang="cs-CZ" dirty="0"/>
              <a:t> ANOVA prováděny (mohou být totiž prováděny vícero způsoby) a každý z těchto postupů může dát obecně jiný závěr a mít jinou intepretaci. </a:t>
            </a:r>
          </a:p>
          <a:p>
            <a:r>
              <a:rPr lang="cs-CZ" dirty="0"/>
              <a:t>V případě vyváženého třídění toto úskalí nenastává. </a:t>
            </a:r>
          </a:p>
        </p:txBody>
      </p:sp>
    </p:spTree>
    <p:extLst>
      <p:ext uri="{BB962C8B-B14F-4D97-AF65-F5344CB8AC3E}">
        <p14:creationId xmlns:p14="http://schemas.microsoft.com/office/powerpoint/2010/main" val="1900716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Dvojné třídění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Je-li sledovaný znak ovlivňován dvěma faktory, hovoříme o dvojném třídění. </a:t>
            </a:r>
          </a:p>
          <a:p>
            <a:r>
              <a:rPr lang="cs-CZ" dirty="0"/>
              <a:t>I v tomto případě dochází ke vhodnému rozkladu celkové variability znaku na dílčí zdroje variability. </a:t>
            </a:r>
          </a:p>
          <a:p>
            <a:r>
              <a:rPr lang="cs-CZ" dirty="0"/>
              <a:t>Rozklad celkového součtu čtverců S se provede analogicky jako v případě jednoduchého třídění s tím rozdílem, že přibyde v rozkladu nový činitel odrážející vliv druhého faktoru. </a:t>
            </a:r>
          </a:p>
          <a:p>
            <a:endParaRPr lang="cs-CZ" dirty="0"/>
          </a:p>
          <a:p>
            <a:r>
              <a:rPr lang="cs-CZ" dirty="0"/>
              <a:t>Vysvětlení na příkladu</a:t>
            </a:r>
          </a:p>
        </p:txBody>
      </p:sp>
    </p:spTree>
    <p:extLst>
      <p:ext uri="{BB962C8B-B14F-4D97-AF65-F5344CB8AC3E}">
        <p14:creationId xmlns:p14="http://schemas.microsoft.com/office/powerpoint/2010/main" val="2478920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Bylo vybráno 6 řidičů , z nichž každý absolvoval s každým typem benzínu jednu jízdu. Na hladině významnosti 0,05 testujte, je-li průměrná spotřeba paliva závislá na typu použitého benzínu a na tom, který řidič s vozem jel.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300630"/>
              </p:ext>
            </p:extLst>
          </p:nvPr>
        </p:nvGraphicFramePr>
        <p:xfrm>
          <a:off x="628650" y="3594596"/>
          <a:ext cx="7280912" cy="3208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4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6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0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0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0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0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0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0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127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Řidiči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5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Typ benzínu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A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C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D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E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F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Průměry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Aral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7,5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6,9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7,9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7,3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6,9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7,8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7,38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7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Shell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7,6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7,2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7,5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8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7,3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8,2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7,63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7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Benzina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7,2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8,1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7,8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7,6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7,8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6,9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7,57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7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Slovnaft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7,3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7,2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7,5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8,2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7,7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7,48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7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Průměry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7,33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7,38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7,6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7,6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7,55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7,65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7,5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5993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Testy hypotéz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dirty="0"/>
                  <a:t>Zkoumáme tedy závislost průměrné spotřeby (znak </a:t>
                </a:r>
                <a:r>
                  <a:rPr lang="cs-CZ" i="1" dirty="0"/>
                  <a:t>Y</a:t>
                </a:r>
                <a:r>
                  <a:rPr lang="cs-CZ" dirty="0"/>
                  <a:t>) na typu použitého benzínu (znak </a:t>
                </a:r>
                <a:r>
                  <a:rPr lang="cs-CZ" i="1" dirty="0"/>
                  <a:t>X1</a:t>
                </a:r>
                <a:r>
                  <a:rPr lang="cs-CZ" dirty="0"/>
                  <a:t>) a na řidiči (znak </a:t>
                </a:r>
                <a:r>
                  <a:rPr lang="cs-CZ" i="1" dirty="0"/>
                  <a:t>X2</a:t>
                </a:r>
                <a:r>
                  <a:rPr lang="cs-CZ" dirty="0"/>
                  <a:t>).</a:t>
                </a:r>
              </a:p>
              <a:p>
                <a:r>
                  <a:rPr lang="cs-CZ" dirty="0"/>
                  <a:t>Znak </a:t>
                </a:r>
                <a:r>
                  <a:rPr lang="cs-CZ" i="1" dirty="0"/>
                  <a:t>X1</a:t>
                </a:r>
                <a:r>
                  <a:rPr lang="cs-CZ" dirty="0"/>
                  <a:t> má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𝑘</m:t>
                    </m:r>
                    <m:r>
                      <a:rPr lang="cs-CZ" b="0" i="1" smtClean="0">
                        <a:latin typeface="Cambria Math"/>
                      </a:rPr>
                      <m:t>=4</m:t>
                    </m:r>
                  </m:oMath>
                </a14:m>
                <a:r>
                  <a:rPr lang="cs-CZ" dirty="0"/>
                  <a:t> skupiny, znak </a:t>
                </a:r>
                <a:r>
                  <a:rPr lang="cs-CZ" i="1" dirty="0"/>
                  <a:t>X2</a:t>
                </a:r>
                <a:r>
                  <a:rPr lang="cs-CZ" dirty="0"/>
                  <a:t> má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𝑟</m:t>
                    </m:r>
                    <m:r>
                      <a:rPr lang="cs-CZ" b="0" i="1" smtClean="0">
                        <a:latin typeface="Cambria Math"/>
                      </a:rPr>
                      <m:t>=6</m:t>
                    </m:r>
                  </m:oMath>
                </a14:m>
                <a:r>
                  <a:rPr lang="cs-CZ" dirty="0"/>
                  <a:t> bloků.</a:t>
                </a:r>
              </a:p>
              <a:p>
                <a:r>
                  <a:rPr lang="cs-CZ" dirty="0"/>
                  <a:t>Pro dva faktory testujeme dvě hypotézy:</a:t>
                </a:r>
              </a:p>
              <a:p>
                <a:r>
                  <a:rPr lang="cs-CZ" dirty="0"/>
                  <a:t>Pro faktor </a:t>
                </a:r>
                <a:r>
                  <a:rPr lang="cs-CZ" i="1" dirty="0"/>
                  <a:t>X1 </a:t>
                </a:r>
                <a:r>
                  <a:rPr lang="cs-CZ" dirty="0"/>
                  <a:t>formulujeme hypotézu:</a:t>
                </a:r>
              </a:p>
              <a:p>
                <a:pPr lvl="1"/>
                <a:r>
                  <a:rPr lang="cs-CZ" dirty="0"/>
                  <a:t>H</a:t>
                </a:r>
                <a:r>
                  <a:rPr lang="cs-CZ" baseline="-25000" dirty="0"/>
                  <a:t>0</a:t>
                </a:r>
                <a:r>
                  <a:rPr lang="cs-CZ" dirty="0"/>
                  <a:t>: faktor </a:t>
                </a:r>
                <a:r>
                  <a:rPr lang="cs-CZ" i="1" dirty="0"/>
                  <a:t>X1</a:t>
                </a:r>
                <a:r>
                  <a:rPr lang="cs-CZ" dirty="0"/>
                  <a:t> neúčinkuje</a:t>
                </a:r>
              </a:p>
              <a:p>
                <a:pPr lvl="1"/>
                <a:r>
                  <a:rPr lang="cs-CZ" dirty="0"/>
                  <a:t>H</a:t>
                </a:r>
                <a:r>
                  <a:rPr lang="cs-CZ" baseline="-25000" dirty="0"/>
                  <a:t>1</a:t>
                </a:r>
                <a:r>
                  <a:rPr lang="cs-CZ" dirty="0"/>
                  <a:t>: faktor </a:t>
                </a:r>
                <a:r>
                  <a:rPr lang="cs-CZ" i="1" dirty="0"/>
                  <a:t>X1</a:t>
                </a:r>
                <a:r>
                  <a:rPr lang="cs-CZ" dirty="0"/>
                  <a:t> účinkuje (V tomto případě to značí, že průměrná spotřeba závisí na použitém druhu benzínu)</a:t>
                </a:r>
              </a:p>
              <a:p>
                <a:r>
                  <a:rPr lang="cs-CZ" dirty="0"/>
                  <a:t>Pro faktor </a:t>
                </a:r>
                <a:r>
                  <a:rPr lang="cs-CZ" i="1" dirty="0"/>
                  <a:t>X2 </a:t>
                </a:r>
                <a:r>
                  <a:rPr lang="cs-CZ" dirty="0"/>
                  <a:t>formulujeme hypotézu:</a:t>
                </a:r>
              </a:p>
              <a:p>
                <a:pPr lvl="1"/>
                <a:r>
                  <a:rPr lang="cs-CZ" dirty="0"/>
                  <a:t>H</a:t>
                </a:r>
                <a:r>
                  <a:rPr lang="cs-CZ" baseline="-25000" dirty="0"/>
                  <a:t>0</a:t>
                </a:r>
                <a:r>
                  <a:rPr lang="cs-CZ" dirty="0"/>
                  <a:t>: faktor </a:t>
                </a:r>
                <a:r>
                  <a:rPr lang="cs-CZ" i="1" dirty="0"/>
                  <a:t>X2</a:t>
                </a:r>
                <a:r>
                  <a:rPr lang="cs-CZ" dirty="0"/>
                  <a:t> neúčinkuje</a:t>
                </a:r>
              </a:p>
              <a:p>
                <a:pPr lvl="1"/>
                <a:r>
                  <a:rPr lang="cs-CZ" dirty="0"/>
                  <a:t>H</a:t>
                </a:r>
                <a:r>
                  <a:rPr lang="cs-CZ" baseline="-25000" dirty="0"/>
                  <a:t>1</a:t>
                </a:r>
                <a:r>
                  <a:rPr lang="cs-CZ" dirty="0"/>
                  <a:t>: faktor </a:t>
                </a:r>
                <a:r>
                  <a:rPr lang="cs-CZ" i="1" dirty="0"/>
                  <a:t>X2</a:t>
                </a:r>
                <a:r>
                  <a:rPr lang="cs-CZ" dirty="0"/>
                  <a:t> účinkuje (V tomto případě to značí, že průměrná spotřeba závisí na řidiči, který s vozem jel)</a:t>
                </a:r>
              </a:p>
              <a:p>
                <a:endParaRPr lang="cs-CZ" dirty="0"/>
              </a:p>
              <a:p>
                <a:pPr lvl="1"/>
                <a:endParaRPr lang="cs-CZ" dirty="0"/>
              </a:p>
              <a:p>
                <a:pPr lvl="1"/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 r="-2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67240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179</TotalTime>
  <Words>1627</Words>
  <Application>Microsoft Office PowerPoint</Application>
  <PresentationFormat>Předvádění na obrazovce (4:3)</PresentationFormat>
  <Paragraphs>211</Paragraphs>
  <Slides>28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5" baseType="lpstr">
      <vt:lpstr>Arial</vt:lpstr>
      <vt:lpstr>Calibri</vt:lpstr>
      <vt:lpstr>Cambria</vt:lpstr>
      <vt:lpstr>Cambria Math</vt:lpstr>
      <vt:lpstr>Times New Roman</vt:lpstr>
      <vt:lpstr>Sousedství</vt:lpstr>
      <vt:lpstr>Rovnice</vt:lpstr>
      <vt:lpstr>ANALÝZA ROZPTYLU – DVOJNÉ TŘÍDĚNÍ A LATINSKÉ ČTVERCE </vt:lpstr>
      <vt:lpstr>Vícefaktorová analýza</vt:lpstr>
      <vt:lpstr>Dvoufaktorová a vícefaktorová   ANOVA</vt:lpstr>
      <vt:lpstr>Dvojné třídění</vt:lpstr>
      <vt:lpstr>Trojné třídění</vt:lpstr>
      <vt:lpstr>Vyvážené třídění</vt:lpstr>
      <vt:lpstr>Dvojné třídění</vt:lpstr>
      <vt:lpstr>Příklad</vt:lpstr>
      <vt:lpstr>Testy hypotéz</vt:lpstr>
      <vt:lpstr>Postup testování: Součty čtverců</vt:lpstr>
      <vt:lpstr>Příklad: Součty čtverců</vt:lpstr>
      <vt:lpstr>Postup testování:  Testové kritérium:</vt:lpstr>
      <vt:lpstr>Postup testování:  Kritická hodnota a výsledek</vt:lpstr>
      <vt:lpstr>Příklad: Test 1</vt:lpstr>
      <vt:lpstr>Příklad: Test 2</vt:lpstr>
      <vt:lpstr>Příklad: Výstup Excel</vt:lpstr>
      <vt:lpstr>TROJNÉ TŘÍDĚNÍ (LATINSKÉ ČTVERCE) </vt:lpstr>
      <vt:lpstr>Zobecnění problému</vt:lpstr>
      <vt:lpstr>Tři faktory</vt:lpstr>
      <vt:lpstr>Příklad tabulky</vt:lpstr>
      <vt:lpstr>Součty čtverců</vt:lpstr>
      <vt:lpstr>Test</vt:lpstr>
      <vt:lpstr>Test: výsledek</vt:lpstr>
      <vt:lpstr>Příklad</vt:lpstr>
      <vt:lpstr>Příklad: příprava</vt:lpstr>
      <vt:lpstr>Příklad: Součty čtverců</vt:lpstr>
      <vt:lpstr>Příklad: Test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ROZPTYLU – DVOJNÉ TŘÍDĚNÍ A LATINSKÉ ČTVERCE</dc:title>
  <dc:creator>student</dc:creator>
  <cp:lastModifiedBy>Zuzana Neničková</cp:lastModifiedBy>
  <cp:revision>29</cp:revision>
  <dcterms:created xsi:type="dcterms:W3CDTF">2015-11-05T13:05:25Z</dcterms:created>
  <dcterms:modified xsi:type="dcterms:W3CDTF">2020-09-20T18:06:25Z</dcterms:modified>
</cp:coreProperties>
</file>