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9/20/2020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9/20/2020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9/20/2020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9/20/2020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9/20/2020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9/20/2020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9/20/2020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9/20/2020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9/20/2020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9/20/2020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DDEA-F8B3-42F7-A8C9-09C4D5158448}" type="datetimeFigureOut">
              <a:rPr lang="en-US" smtClean="0"/>
              <a:pPr/>
              <a:t>9/20/2020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788D266-485E-4D9A-8BEA-0230A365CC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F5BDDEA-F8B3-42F7-A8C9-09C4D5158448}" type="datetimeFigureOut">
              <a:rPr lang="en-US" smtClean="0"/>
              <a:pPr/>
              <a:t>9/20/2020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9.png"/><Relationship Id="rId4" Type="http://schemas.openxmlformats.org/officeDocument/2006/relationships/image" Target="../media/image18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20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ÚPLNÉ FAKTOROVÉ PLÁNY 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686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Provedení experimentu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Experimenty můžeme provádět buďto v laboratorních nebo přímo v provozních podmínkách. </a:t>
            </a:r>
          </a:p>
          <a:p>
            <a:r>
              <a:rPr lang="cs-CZ" dirty="0"/>
              <a:t>Při experimentování ve výrobě můžeme narazit na „střety zájmů“ mezi potřebným množstvím produkce na jedné straně a mezi potřebným časem na experimenty, který snižuje vlastní produktivní čas výroby, na straně druhé. </a:t>
            </a:r>
          </a:p>
          <a:p>
            <a:r>
              <a:rPr lang="cs-CZ" dirty="0"/>
              <a:t>V praxi je obvyklé řešit tento problém tak, že se experimenty provádějí mimo pracovní dobu, např. na zvláštních nočních směnách, o sobotách a nedělích, apod. </a:t>
            </a:r>
          </a:p>
          <a:p>
            <a:r>
              <a:rPr lang="cs-CZ" dirty="0"/>
              <a:t>Kdykoli je to možné, měli bychom také experimenty provádět v náhodném pořadí.</a:t>
            </a:r>
          </a:p>
        </p:txBody>
      </p:sp>
    </p:spTree>
    <p:extLst>
      <p:ext uri="{BB962C8B-B14F-4D97-AF65-F5344CB8AC3E}">
        <p14:creationId xmlns:p14="http://schemas.microsoft.com/office/powerpoint/2010/main" val="1754073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Analýza výsledků experimentu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Analýza výsledků experimentů spočívá především v nalezení kombinace faktorů, která dává nejlepší výsledek z hlediska sledovaného znaku jakosti a dále v určení relativního podílu jednotlivých faktorů na jakosti výstupu. </a:t>
            </a:r>
          </a:p>
          <a:p>
            <a:r>
              <a:rPr lang="cs-CZ" dirty="0"/>
              <a:t>Na závěr provádíme verifikaci výsledků ověřovacími experimenty.</a:t>
            </a:r>
          </a:p>
        </p:txBody>
      </p:sp>
    </p:spTree>
    <p:extLst>
      <p:ext uri="{BB962C8B-B14F-4D97-AF65-F5344CB8AC3E}">
        <p14:creationId xmlns:p14="http://schemas.microsoft.com/office/powerpoint/2010/main" val="122375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620000" cy="1143000"/>
          </a:xfrm>
        </p:spPr>
        <p:txBody>
          <a:bodyPr/>
          <a:lstStyle/>
          <a:p>
            <a:r>
              <a:rPr lang="cs-CZ" dirty="0"/>
              <a:t>Příklad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7620000" cy="5688632"/>
          </a:xfrm>
        </p:spPr>
        <p:txBody>
          <a:bodyPr/>
          <a:lstStyle/>
          <a:p>
            <a:r>
              <a:rPr lang="cs-CZ" dirty="0"/>
              <a:t>Sleduje se, kolik stlačení (znak </a:t>
            </a:r>
            <a:r>
              <a:rPr lang="cs-CZ" i="1" dirty="0"/>
              <a:t>Y</a:t>
            </a:r>
            <a:r>
              <a:rPr lang="cs-CZ" dirty="0"/>
              <a:t>) vydrží pružina až do svého zničení v závislosti na těchto faktorech: </a:t>
            </a:r>
          </a:p>
          <a:p>
            <a:pPr lvl="1"/>
            <a:r>
              <a:rPr lang="cs-CZ" i="1" dirty="0"/>
              <a:t>L </a:t>
            </a:r>
            <a:r>
              <a:rPr lang="cs-CZ" dirty="0"/>
              <a:t>= délka pružiny, </a:t>
            </a:r>
          </a:p>
          <a:p>
            <a:pPr lvl="1"/>
            <a:r>
              <a:rPr lang="cs-CZ" i="1" dirty="0"/>
              <a:t>G </a:t>
            </a:r>
            <a:r>
              <a:rPr lang="cs-CZ" dirty="0"/>
              <a:t>= tloušťka drátu pružiny, </a:t>
            </a:r>
          </a:p>
          <a:p>
            <a:pPr lvl="1"/>
            <a:r>
              <a:rPr lang="cs-CZ" i="1" dirty="0"/>
              <a:t>T </a:t>
            </a:r>
            <a:r>
              <a:rPr lang="cs-CZ" dirty="0"/>
              <a:t>= typ materiálu pružiny. </a:t>
            </a:r>
          </a:p>
          <a:p>
            <a:r>
              <a:rPr lang="cs-CZ" dirty="0"/>
              <a:t>Má se zjistit, které faktory jsou rozhodující pro životnost pružiny.</a:t>
            </a:r>
          </a:p>
          <a:p>
            <a:r>
              <a:rPr lang="cs-CZ" dirty="0"/>
              <a:t>Sestavme tabulku faktorů s jejich uvažovaných úrovněmi: pro každý faktor uvažujeme právě dvě úrovně, a proto se také v této souvislosti hovoří o dvouúrovňových plánech (existují také tříúrovňové plány, ale jsou méně typické):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157192"/>
            <a:ext cx="6384019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3258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1143000"/>
          </a:xfrm>
        </p:spPr>
        <p:txBody>
          <a:bodyPr/>
          <a:lstStyle/>
          <a:p>
            <a:r>
              <a:rPr lang="cs-CZ" dirty="0"/>
              <a:t>Úplný faktorový plán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/>
          <a:lstStyle/>
          <a:p>
            <a:r>
              <a:rPr lang="cs-CZ" dirty="0"/>
              <a:t>Existuje více způsobů jak sestavit plán, podle kterého se budou provádět jednotlivé pokusy. Mezi nejpoužívanější plány patří tzv. </a:t>
            </a:r>
            <a:r>
              <a:rPr lang="cs-CZ" b="1" dirty="0"/>
              <a:t>úplný faktorový plán. </a:t>
            </a:r>
            <a:r>
              <a:rPr lang="cs-CZ" dirty="0"/>
              <a:t>O úplném plánu se hovoří z toho důvodu, že v tabulce jsou obsaženy všechny možné kombinace úrovní všech uvažovaných faktorů. Symbol </a:t>
            </a:r>
            <a:r>
              <a:rPr lang="cs-CZ" i="1" dirty="0"/>
              <a:t>Y </a:t>
            </a:r>
            <a:r>
              <a:rPr lang="cs-CZ" dirty="0"/>
              <a:t>představuje výsledek pokusu: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429000"/>
            <a:ext cx="6442266" cy="3170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7490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Kódování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0993" y="1124744"/>
            <a:ext cx="7620000" cy="5311855"/>
          </a:xfrm>
        </p:spPr>
        <p:txBody>
          <a:bodyPr/>
          <a:lstStyle/>
          <a:p>
            <a:pPr marL="114300" indent="0">
              <a:buNone/>
            </a:pPr>
            <a:r>
              <a:rPr lang="cs-CZ" dirty="0"/>
              <a:t>Uvedený plán experimentu je </a:t>
            </a:r>
            <a:r>
              <a:rPr lang="cs-CZ" dirty="0" err="1"/>
              <a:t>je</a:t>
            </a:r>
            <a:r>
              <a:rPr lang="cs-CZ" dirty="0"/>
              <a:t> nicméně výhodnější psát pomocí následující symboliky: </a:t>
            </a:r>
          </a:p>
          <a:p>
            <a:r>
              <a:rPr lang="cs-CZ" dirty="0"/>
              <a:t>Je-li každý z faktorů uvažován na dvou úrovních, je jeho dolní úroveň značena -1 (nebo jen „-„ ) a horní úroveň +1 ( „+“). </a:t>
            </a:r>
          </a:p>
          <a:p>
            <a:r>
              <a:rPr lang="cs-CZ" i="1" dirty="0"/>
              <a:t>Víme, že počet pokusů, ze kterých je sestaven úplný experiment, se vypočítá při k faktorech pomocí vztahu: n=2</a:t>
            </a:r>
            <a:r>
              <a:rPr lang="cs-CZ" i="1" baseline="30000" dirty="0"/>
              <a:t>k</a:t>
            </a:r>
            <a:r>
              <a:rPr lang="cs-CZ" i="1" dirty="0"/>
              <a:t>. Tedy v tomto případě 8 pokusů)</a:t>
            </a:r>
            <a:endParaRPr lang="cs-CZ" dirty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645025"/>
            <a:ext cx="6582681" cy="3212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40072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0"/>
            <a:ext cx="7620000" cy="1143000"/>
          </a:xfrm>
        </p:spPr>
        <p:txBody>
          <a:bodyPr/>
          <a:lstStyle/>
          <a:p>
            <a:r>
              <a:rPr lang="cs-CZ" dirty="0"/>
              <a:t>Výsledky experimentu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7620000" cy="5420072"/>
          </a:xfrm>
        </p:spPr>
        <p:txBody>
          <a:bodyPr/>
          <a:lstStyle/>
          <a:p>
            <a:r>
              <a:rPr lang="cs-CZ" dirty="0"/>
              <a:t>Po stanovení plánu je možné provést celý experiment a zaznamenat hodnoty sledovaného ukazatele </a:t>
            </a:r>
            <a:r>
              <a:rPr lang="cs-CZ" i="1" dirty="0"/>
              <a:t>Y</a:t>
            </a:r>
            <a:r>
              <a:rPr lang="cs-CZ" dirty="0"/>
              <a:t>. </a:t>
            </a:r>
          </a:p>
          <a:p>
            <a:r>
              <a:rPr lang="cs-CZ" dirty="0"/>
              <a:t>V našem případě byl každý pokus opakován právě dvakrát. </a:t>
            </a:r>
          </a:p>
          <a:p>
            <a:r>
              <a:rPr lang="cs-CZ" dirty="0"/>
              <a:t>Sestavením celé tabulky skončily přípravné a experimentální práce. Dále následují výpočty, jejichž cílem bude stanovit, které z faktorů ovlivňují významným způsobem životnost pružiny </a:t>
            </a:r>
            <a:r>
              <a:rPr lang="cs-CZ" i="1" dirty="0"/>
              <a:t>Y</a:t>
            </a:r>
            <a:r>
              <a:rPr lang="cs-CZ" dirty="0"/>
              <a:t>.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573016"/>
            <a:ext cx="7123482" cy="328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1719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Interakce faktorů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Vzhledem k tomu, že pro určení optimální úrovně faktorů a pro sestavení modelu je důležité také vědět, které dvojice faktorů mají vzájemně významnou interakci, počítá se rovněž i vliv interakcí na </a:t>
            </a:r>
            <a:r>
              <a:rPr lang="cs-CZ" i="1" dirty="0"/>
              <a:t>Y</a:t>
            </a:r>
            <a:r>
              <a:rPr lang="cs-CZ" dirty="0"/>
              <a:t>. </a:t>
            </a:r>
          </a:p>
          <a:p>
            <a:r>
              <a:rPr lang="cs-CZ" dirty="0"/>
              <a:t>Může jít přitom nejen o dvoučlenné interakce, ale v případě celkem tří faktorů také o trojčlennou interakci: </a:t>
            </a:r>
            <a:r>
              <a:rPr lang="cs-CZ" i="1" dirty="0"/>
              <a:t>LG</a:t>
            </a:r>
            <a:r>
              <a:rPr lang="cs-CZ" dirty="0"/>
              <a:t>, </a:t>
            </a:r>
            <a:r>
              <a:rPr lang="cs-CZ" i="1" dirty="0"/>
              <a:t>LT</a:t>
            </a:r>
            <a:r>
              <a:rPr lang="cs-CZ" dirty="0"/>
              <a:t>, </a:t>
            </a:r>
            <a:r>
              <a:rPr lang="cs-CZ" i="1" dirty="0"/>
              <a:t>GT</a:t>
            </a:r>
            <a:r>
              <a:rPr lang="cs-CZ" dirty="0"/>
              <a:t>, </a:t>
            </a:r>
            <a:r>
              <a:rPr lang="cs-CZ" i="1" dirty="0"/>
              <a:t>LGT</a:t>
            </a:r>
            <a:r>
              <a:rPr lang="cs-CZ" dirty="0"/>
              <a:t>. </a:t>
            </a:r>
          </a:p>
          <a:p>
            <a:r>
              <a:rPr lang="cs-CZ" dirty="0"/>
              <a:t>Interakce se doplňují do tabulky, tj. původní tabulka se rozšíří o nové sloupce, a znaménka v těchto nových sloupcích se získají jako součin znamének ze stejného řádku a ze sloupců, z „jejichž záhlaví je interakce sestavena“.</a:t>
            </a:r>
          </a:p>
        </p:txBody>
      </p:sp>
    </p:spTree>
    <p:extLst>
      <p:ext uri="{BB962C8B-B14F-4D97-AF65-F5344CB8AC3E}">
        <p14:creationId xmlns:p14="http://schemas.microsoft.com/office/powerpoint/2010/main" val="15691715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Tabulka interakcí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28800"/>
            <a:ext cx="7685727" cy="3407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2267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Efekty faktorů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Efektem faktoru </a:t>
            </a:r>
            <a:r>
              <a:rPr lang="cs-CZ" dirty="0"/>
              <a:t>se rozumí změna ukazatele kvality </a:t>
            </a:r>
            <a:r>
              <a:rPr lang="cs-CZ" i="1" dirty="0"/>
              <a:t>Y</a:t>
            </a:r>
            <a:r>
              <a:rPr lang="cs-CZ" dirty="0"/>
              <a:t>, kterou způsobí přechod tohoto faktoru z dolní úrovně (-) na horní úroveň (+). </a:t>
            </a:r>
          </a:p>
          <a:p>
            <a:r>
              <a:rPr lang="cs-CZ" dirty="0"/>
              <a:t>Princip </a:t>
            </a:r>
            <a:r>
              <a:rPr lang="cs-CZ" i="1" dirty="0"/>
              <a:t>znaménkové metody</a:t>
            </a:r>
            <a:r>
              <a:rPr lang="cs-CZ" dirty="0"/>
              <a:t>, kterou budeme používat při výpočtu efektu faktoru, spočívá v tom, že se sečtou hodnoty ve sloupci </a:t>
            </a:r>
            <a:r>
              <a:rPr lang="cs-CZ" i="1" dirty="0"/>
              <a:t>Y</a:t>
            </a:r>
            <a:r>
              <a:rPr lang="cs-CZ" dirty="0"/>
              <a:t>, avšak každá původní hodnota v tomto sloupci je před součtem „obohacena“ o znaménko, odpovídající znaménku u příslušného faktoru v odpovídajícím řádku. Takový součet se pak vydělí číslem </a:t>
            </a:r>
            <a:r>
              <a:rPr lang="cs-CZ" i="1" dirty="0"/>
              <a:t>n</a:t>
            </a:r>
            <a:r>
              <a:rPr lang="cs-CZ" dirty="0"/>
              <a:t>/2, kde </a:t>
            </a:r>
            <a:r>
              <a:rPr lang="cs-CZ" i="1" dirty="0"/>
              <a:t>n </a:t>
            </a:r>
            <a:r>
              <a:rPr lang="cs-CZ" dirty="0"/>
              <a:t>je celkový počet experimentálních pokusů.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1377656"/>
              </p:ext>
            </p:extLst>
          </p:nvPr>
        </p:nvGraphicFramePr>
        <p:xfrm>
          <a:off x="827584" y="5157192"/>
          <a:ext cx="5413692" cy="678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Rovnice" r:id="rId3" imgW="3111480" imgH="393480" progId="">
                  <p:embed/>
                </p:oleObj>
              </mc:Choice>
              <mc:Fallback>
                <p:oleObj name="Rovnice" r:id="rId3" imgW="3111480" imgH="393480" progId="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157192"/>
                        <a:ext cx="5413692" cy="6787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515197"/>
              </p:ext>
            </p:extLst>
          </p:nvPr>
        </p:nvGraphicFramePr>
        <p:xfrm>
          <a:off x="849313" y="5949950"/>
          <a:ext cx="5522887" cy="701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Rovnice" r:id="rId5" imgW="3073320" imgH="393480" progId="">
                  <p:embed/>
                </p:oleObj>
              </mc:Choice>
              <mc:Fallback>
                <p:oleObj name="Rovnice" r:id="rId5" imgW="3073320" imgH="393480" progId="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3" y="5949950"/>
                        <a:ext cx="5522887" cy="7017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19275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Tabulka s efekty faktorů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948" y="1988840"/>
            <a:ext cx="6703355" cy="368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1918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Plánování experimentů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Výroba, průmysl</a:t>
            </a:r>
          </a:p>
          <a:p>
            <a:r>
              <a:rPr lang="cs-CZ" dirty="0"/>
              <a:t>Experiment:</a:t>
            </a:r>
          </a:p>
          <a:p>
            <a:pPr lvl="1"/>
            <a:r>
              <a:rPr lang="cs-CZ" dirty="0"/>
              <a:t> změna obvyklých pracovních podmínek s cílem nalézt nejlepší pracovní postupy</a:t>
            </a:r>
          </a:p>
          <a:p>
            <a:pPr lvl="1"/>
            <a:r>
              <a:rPr lang="cs-CZ" dirty="0"/>
              <a:t>získat hlubší poznatky o vlastnostech výrobku a výrobního procesu, které s těmito pracovními postupy souvisejí. </a:t>
            </a:r>
          </a:p>
        </p:txBody>
      </p:sp>
    </p:spTree>
    <p:extLst>
      <p:ext uri="{BB962C8B-B14F-4D97-AF65-F5344CB8AC3E}">
        <p14:creationId xmlns:p14="http://schemas.microsoft.com/office/powerpoint/2010/main" val="9430640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7620000" cy="1143000"/>
          </a:xfrm>
        </p:spPr>
        <p:txBody>
          <a:bodyPr/>
          <a:lstStyle/>
          <a:p>
            <a:r>
              <a:rPr lang="cs-CZ" dirty="0"/>
              <a:t>Rozptyl efektu faktorů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7620000" cy="5420072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Rozptyl </a:t>
                </a:r>
                <a:r>
                  <a:rPr lang="en-US" dirty="0" err="1"/>
                  <a:t>efektu</a:t>
                </a:r>
                <a:r>
                  <a:rPr lang="en-US" dirty="0"/>
                  <a:t> </a:t>
                </a:r>
                <a:r>
                  <a:rPr lang="en-US" dirty="0" err="1"/>
                  <a:t>faktoru</a:t>
                </a:r>
                <a:r>
                  <a:rPr lang="en-US" dirty="0"/>
                  <a:t> , </a:t>
                </a:r>
                <a:r>
                  <a:rPr lang="en-US" dirty="0" err="1"/>
                  <a:t>který</a:t>
                </a:r>
                <a:r>
                  <a:rPr lang="en-US" dirty="0"/>
                  <a:t> je </a:t>
                </a:r>
                <a:r>
                  <a:rPr lang="en-US" dirty="0" err="1"/>
                  <a:t>stejný</a:t>
                </a:r>
                <a:r>
                  <a:rPr lang="en-US" dirty="0"/>
                  <a:t> pro </a:t>
                </a:r>
                <a:r>
                  <a:rPr lang="en-US" dirty="0" err="1"/>
                  <a:t>všechny</a:t>
                </a:r>
                <a:r>
                  <a:rPr lang="en-US" dirty="0"/>
                  <a:t> </a:t>
                </a:r>
                <a:r>
                  <a:rPr lang="en-US" dirty="0" err="1"/>
                  <a:t>faktory</a:t>
                </a:r>
                <a:r>
                  <a:rPr lang="en-US" dirty="0"/>
                  <a:t>, </a:t>
                </a:r>
                <a:r>
                  <a:rPr lang="en-US" dirty="0" err="1"/>
                  <a:t>má</a:t>
                </a:r>
                <a:r>
                  <a:rPr lang="en-US" dirty="0"/>
                  <a:t> </a:t>
                </a:r>
                <a:r>
                  <a:rPr lang="cs-CZ" dirty="0"/>
                  <a:t>tvar:</a:t>
                </a:r>
              </a:p>
              <a:p>
                <a:endParaRPr lang="cs-CZ" dirty="0"/>
              </a:p>
              <a:p>
                <a:r>
                  <a:rPr lang="en-US" dirty="0" err="1"/>
                  <a:t>kde</a:t>
                </a:r>
                <a:r>
                  <a:rPr lang="en-US" dirty="0"/>
                  <a:t> </a:t>
                </a:r>
                <a:r>
                  <a:rPr lang="en-US" i="1" dirty="0"/>
                  <a:t>N </a:t>
                </a:r>
                <a:r>
                  <a:rPr lang="en-US" dirty="0"/>
                  <a:t>je </a:t>
                </a:r>
                <a:r>
                  <a:rPr lang="en-US" dirty="0" err="1"/>
                  <a:t>celkový</a:t>
                </a:r>
                <a:r>
                  <a:rPr lang="en-US" dirty="0"/>
                  <a:t> </a:t>
                </a:r>
                <a:r>
                  <a:rPr lang="en-US" dirty="0" err="1"/>
                  <a:t>počet</a:t>
                </a:r>
                <a:r>
                  <a:rPr lang="en-US" dirty="0"/>
                  <a:t> </a:t>
                </a:r>
                <a:r>
                  <a:rPr lang="en-US" dirty="0" err="1"/>
                  <a:t>pokusů</a:t>
                </a:r>
                <a:r>
                  <a:rPr lang="en-US" dirty="0"/>
                  <a:t> (</a:t>
                </a:r>
                <a:r>
                  <a:rPr lang="en-US" dirty="0" err="1"/>
                  <a:t>včetně</a:t>
                </a:r>
                <a:r>
                  <a:rPr lang="en-US" dirty="0"/>
                  <a:t> </a:t>
                </a:r>
                <a:r>
                  <a:rPr lang="en-US" dirty="0" err="1"/>
                  <a:t>opakování</a:t>
                </a:r>
                <a:r>
                  <a:rPr lang="en-US" dirty="0"/>
                  <a:t>, </a:t>
                </a:r>
                <a:r>
                  <a:rPr lang="en-US" dirty="0" err="1"/>
                  <a:t>pokud</a:t>
                </a:r>
                <a:r>
                  <a:rPr lang="en-US" dirty="0"/>
                  <a:t> se </a:t>
                </a:r>
                <a:r>
                  <a:rPr lang="en-US" dirty="0" err="1"/>
                  <a:t>pokusy</a:t>
                </a:r>
                <a:r>
                  <a:rPr lang="en-US" dirty="0"/>
                  <a:t> </a:t>
                </a:r>
                <a:r>
                  <a:rPr lang="en-US" dirty="0" err="1"/>
                  <a:t>opakují</a:t>
                </a:r>
                <a:r>
                  <a:rPr lang="en-US" dirty="0"/>
                  <a:t>), v </a:t>
                </a:r>
                <a:r>
                  <a:rPr lang="en-US" dirty="0" err="1"/>
                  <a:t>našem</a:t>
                </a:r>
                <a:r>
                  <a:rPr lang="en-US" dirty="0"/>
                  <a:t> </a:t>
                </a:r>
                <a:r>
                  <a:rPr lang="en-US" dirty="0" err="1"/>
                  <a:t>případě</a:t>
                </a:r>
                <a:r>
                  <a:rPr lang="en-US" dirty="0"/>
                  <a:t> </a:t>
                </a:r>
                <a:r>
                  <a:rPr lang="cs-CZ" dirty="0"/>
                  <a:t>N=16.</a:t>
                </a:r>
                <a:r>
                  <a:rPr lang="en-US" dirty="0"/>
                  <a:t> </a:t>
                </a:r>
                <a:endParaRPr lang="cs-CZ" dirty="0"/>
              </a:p>
              <a:p>
                <a:r>
                  <a:rPr lang="en-US" dirty="0"/>
                  <a:t>V </a:t>
                </a:r>
                <a:r>
                  <a:rPr lang="en-US" dirty="0" err="1"/>
                  <a:t>případě</a:t>
                </a:r>
                <a:r>
                  <a:rPr lang="en-US" dirty="0"/>
                  <a:t> </a:t>
                </a:r>
                <a:r>
                  <a:rPr lang="en-US" dirty="0" err="1"/>
                  <a:t>opakovaných</a:t>
                </a:r>
                <a:r>
                  <a:rPr lang="en-US" dirty="0"/>
                  <a:t> </a:t>
                </a:r>
                <a:r>
                  <a:rPr lang="en-US" dirty="0" err="1"/>
                  <a:t>pokusů</a:t>
                </a:r>
                <a:r>
                  <a:rPr lang="en-US" dirty="0"/>
                  <a:t> se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dirty="0"/>
                  <a:t> </a:t>
                </a:r>
                <a:r>
                  <a:rPr lang="en-US" dirty="0" err="1"/>
                  <a:t>odhadne</a:t>
                </a:r>
                <a:r>
                  <a:rPr lang="en-US" dirty="0"/>
                  <a:t> </a:t>
                </a:r>
                <a:r>
                  <a:rPr lang="en-US" dirty="0" err="1"/>
                  <a:t>pomocí</a:t>
                </a:r>
                <a:r>
                  <a:rPr lang="en-US" dirty="0"/>
                  <a:t> </a:t>
                </a:r>
                <a:r>
                  <a:rPr lang="en-US" dirty="0" err="1"/>
                  <a:t>veličiny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𝑠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která</a:t>
                </a:r>
                <a:r>
                  <a:rPr lang="en-US" dirty="0"/>
                  <a:t> se </a:t>
                </a:r>
                <a:r>
                  <a:rPr lang="en-US" dirty="0" err="1"/>
                  <a:t>vypočítá</a:t>
                </a:r>
                <a:r>
                  <a:rPr lang="en-US" dirty="0"/>
                  <a:t> </a:t>
                </a:r>
                <a:r>
                  <a:rPr lang="en-US" dirty="0" err="1"/>
                  <a:t>dle</a:t>
                </a:r>
                <a:r>
                  <a:rPr lang="en-US" dirty="0"/>
                  <a:t> </a:t>
                </a:r>
                <a:r>
                  <a:rPr lang="en-US" dirty="0" err="1"/>
                  <a:t>vztah</a:t>
                </a:r>
                <a:r>
                  <a:rPr lang="cs-CZ" dirty="0"/>
                  <a:t>u:</a:t>
                </a:r>
              </a:p>
              <a:p>
                <a:endParaRPr lang="cs-CZ" dirty="0"/>
              </a:p>
              <a:p>
                <a:r>
                  <a:rPr lang="cs-CZ" dirty="0"/>
                  <a:t>kde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 smtClean="0">
                            <a:latin typeface="Cambria Math"/>
                            <a:ea typeface="Cambria Math"/>
                          </a:rPr>
                          <m:t>𝜈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−1</m:t>
                    </m:r>
                  </m:oMath>
                </a14:m>
                <a:r>
                  <a:rPr lang="cs-CZ" dirty="0"/>
                  <a:t> </a:t>
                </a:r>
                <a:r>
                  <a:rPr lang="en-US" dirty="0"/>
                  <a:t>je </a:t>
                </a:r>
                <a:r>
                  <a:rPr lang="en-US" dirty="0" err="1"/>
                  <a:t>počet</a:t>
                </a:r>
                <a:r>
                  <a:rPr lang="en-US" dirty="0"/>
                  <a:t> </a:t>
                </a:r>
                <a:r>
                  <a:rPr lang="en-US" dirty="0" err="1"/>
                  <a:t>opakování</a:t>
                </a:r>
                <a:r>
                  <a:rPr lang="en-US" dirty="0"/>
                  <a:t> (</a:t>
                </a:r>
                <a:r>
                  <a:rPr lang="en-US" dirty="0" err="1"/>
                  <a:t>měření</a:t>
                </a:r>
                <a:r>
                  <a:rPr lang="en-US" dirty="0"/>
                  <a:t>) </a:t>
                </a:r>
                <a:r>
                  <a:rPr lang="en-US" dirty="0" err="1"/>
                  <a:t>při</a:t>
                </a:r>
                <a:r>
                  <a:rPr lang="en-US" dirty="0"/>
                  <a:t> </a:t>
                </a:r>
                <a:r>
                  <a:rPr lang="en-US" dirty="0" err="1"/>
                  <a:t>i</a:t>
                </a:r>
                <a:r>
                  <a:rPr lang="en-US" dirty="0"/>
                  <a:t> -</a:t>
                </a:r>
                <a:r>
                  <a:rPr lang="en-US" dirty="0" err="1"/>
                  <a:t>tém</a:t>
                </a:r>
                <a:r>
                  <a:rPr lang="en-US" dirty="0"/>
                  <a:t> </a:t>
                </a:r>
                <a:r>
                  <a:rPr lang="en-US" dirty="0" err="1"/>
                  <a:t>pokusu</a:t>
                </a:r>
                <a:r>
                  <a:rPr lang="en-US" dirty="0"/>
                  <a:t> </a:t>
                </a:r>
                <a:r>
                  <a:rPr lang="cs-CZ" dirty="0"/>
                  <a:t>mínus 1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cs-CZ" b="0" i="1" smtClean="0">
                            <a:latin typeface="Cambria Math"/>
                          </a:rPr>
                          <m:t>𝑠</m:t>
                        </m:r>
                        <m:r>
                          <a:rPr lang="cs-CZ" b="0" i="1" baseline="-25000" smtClean="0">
                            <a:latin typeface="Cambria Math"/>
                          </a:rPr>
                          <m:t>𝑖</m:t>
                        </m:r>
                      </m:e>
                      <m:sub/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/>
                  <a:t> je </a:t>
                </a:r>
                <a:r>
                  <a:rPr lang="en-US" dirty="0" err="1"/>
                  <a:t>rozptyl</a:t>
                </a:r>
                <a:r>
                  <a:rPr lang="en-US" dirty="0"/>
                  <a:t> </a:t>
                </a:r>
                <a:r>
                  <a:rPr lang="en-US" dirty="0" err="1"/>
                  <a:t>měření</a:t>
                </a:r>
                <a:r>
                  <a:rPr lang="en-US" dirty="0"/>
                  <a:t> </a:t>
                </a:r>
                <a:r>
                  <a:rPr lang="en-US" i="1" dirty="0"/>
                  <a:t>Y </a:t>
                </a:r>
                <a:r>
                  <a:rPr lang="en-US" dirty="0"/>
                  <a:t>z </a:t>
                </a:r>
                <a:r>
                  <a:rPr lang="en-US" i="1" dirty="0" err="1"/>
                  <a:t>i</a:t>
                </a:r>
                <a:r>
                  <a:rPr lang="en-US" dirty="0" err="1"/>
                  <a:t>-tého</a:t>
                </a:r>
                <a:r>
                  <a:rPr lang="en-US" dirty="0"/>
                  <a:t> </a:t>
                </a:r>
                <a:r>
                  <a:rPr lang="en-US" dirty="0" err="1"/>
                  <a:t>pokusu</a:t>
                </a:r>
                <a:r>
                  <a:rPr lang="en-US" dirty="0"/>
                  <a:t>. </a:t>
                </a:r>
                <a:endParaRPr lang="cs-CZ" dirty="0"/>
              </a:p>
              <a:p>
                <a:r>
                  <a:rPr lang="en-US" dirty="0" err="1"/>
                  <a:t>Obdržíme</a:t>
                </a:r>
                <a:r>
                  <a:rPr lang="en-US" dirty="0"/>
                  <a:t> </a:t>
                </a:r>
                <a:r>
                  <a:rPr lang="en-US" dirty="0" err="1"/>
                  <a:t>tak</a:t>
                </a:r>
                <a:r>
                  <a:rPr lang="en-US" dirty="0"/>
                  <a:t> </a:t>
                </a:r>
                <a:r>
                  <a:rPr lang="en-US" dirty="0" err="1"/>
                  <a:t>odhad</a:t>
                </a:r>
                <a:r>
                  <a:rPr lang="en-US" dirty="0"/>
                  <a:t> </a:t>
                </a:r>
                <a:r>
                  <a:rPr lang="en-US" dirty="0" err="1"/>
                  <a:t>rozptylu</a:t>
                </a:r>
                <a:r>
                  <a:rPr lang="cs-CZ" dirty="0"/>
                  <a:t>: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7620000" cy="5420072"/>
              </a:xfrm>
              <a:blipFill rotWithShape="1">
                <a:blip r:embed="rId2" cstate="print"/>
                <a:stretch>
                  <a:fillRect t="-675" r="-10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388645"/>
            <a:ext cx="1080120" cy="749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292375"/>
            <a:ext cx="2084182" cy="779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5733256"/>
            <a:ext cx="1080120" cy="861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48369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Odhad rozptylu efektu faktorů</a:t>
            </a:r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72816"/>
            <a:ext cx="7461681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91301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0"/>
            <a:ext cx="7620000" cy="1143000"/>
          </a:xfrm>
        </p:spPr>
        <p:txBody>
          <a:bodyPr/>
          <a:lstStyle/>
          <a:p>
            <a:r>
              <a:rPr lang="cs-CZ" dirty="0"/>
              <a:t>Statistický test významnosti efektu faktoru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472608"/>
          </a:xfrm>
        </p:spPr>
        <p:txBody>
          <a:bodyPr>
            <a:normAutofit/>
          </a:bodyPr>
          <a:lstStyle/>
          <a:p>
            <a:r>
              <a:rPr lang="en-US" b="1" dirty="0"/>
              <a:t>1. </a:t>
            </a:r>
            <a:r>
              <a:rPr lang="cs-CZ" dirty="0"/>
              <a:t>Nulová hypotéza </a:t>
            </a:r>
            <a:r>
              <a:rPr lang="cs-CZ" b="1" dirty="0"/>
              <a:t>Ho</a:t>
            </a:r>
            <a:r>
              <a:rPr lang="cs-CZ" dirty="0"/>
              <a:t>: Efekt faktoru je nevýznamný,</a:t>
            </a:r>
          </a:p>
          <a:p>
            <a:pPr marL="114300" indent="0">
              <a:buNone/>
            </a:pPr>
            <a:r>
              <a:rPr lang="cs-CZ" dirty="0"/>
              <a:t>         alternativní hypotéza </a:t>
            </a:r>
            <a:r>
              <a:rPr lang="cs-CZ" b="1" dirty="0"/>
              <a:t>H1: </a:t>
            </a:r>
            <a:r>
              <a:rPr lang="cs-CZ" dirty="0"/>
              <a:t>Efekt faktoru je významný. </a:t>
            </a:r>
          </a:p>
          <a:p>
            <a:r>
              <a:rPr lang="cs-CZ" b="1" dirty="0"/>
              <a:t>2. </a:t>
            </a:r>
            <a:r>
              <a:rPr lang="cs-CZ" dirty="0"/>
              <a:t>Testové kriterium:</a:t>
            </a:r>
          </a:p>
          <a:p>
            <a:endParaRPr lang="cs-CZ" b="1" dirty="0"/>
          </a:p>
          <a:p>
            <a:r>
              <a:rPr lang="cs-CZ" b="1" dirty="0"/>
              <a:t>3. </a:t>
            </a:r>
            <a:r>
              <a:rPr lang="cs-CZ" dirty="0"/>
              <a:t>Kritická hodnota </a:t>
            </a:r>
          </a:p>
          <a:p>
            <a:endParaRPr lang="cs-CZ" i="1" dirty="0"/>
          </a:p>
          <a:p>
            <a:r>
              <a:rPr lang="cs-CZ" i="1" dirty="0"/>
              <a:t>n </a:t>
            </a:r>
            <a:r>
              <a:rPr lang="cs-CZ" dirty="0"/>
              <a:t>je počet pokusů bez opakování (počet řádků experimentálního plánu). </a:t>
            </a:r>
          </a:p>
          <a:p>
            <a:r>
              <a:rPr lang="cs-CZ" b="1" dirty="0"/>
              <a:t>4. </a:t>
            </a:r>
            <a:r>
              <a:rPr lang="cs-CZ" dirty="0"/>
              <a:t>Závěr testu: pro</a:t>
            </a:r>
          </a:p>
          <a:p>
            <a:endParaRPr lang="cs-CZ" dirty="0"/>
          </a:p>
          <a:p>
            <a:r>
              <a:rPr lang="cs-CZ" dirty="0"/>
              <a:t> se zamítá nulová hypotéza, což znamená, že efekt a tedy příslušný faktor je významný. V opačném případě je nevýznamný.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100730"/>
              </p:ext>
            </p:extLst>
          </p:nvPr>
        </p:nvGraphicFramePr>
        <p:xfrm>
          <a:off x="3492673" y="2276872"/>
          <a:ext cx="869057" cy="641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Rovnice" r:id="rId3" imgW="583947" imgH="431613" progId="">
                  <p:embed/>
                </p:oleObj>
              </mc:Choice>
              <mc:Fallback>
                <p:oleObj name="Rovnice" r:id="rId3" imgW="583947" imgH="431613" progId="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673" y="2276872"/>
                        <a:ext cx="869057" cy="6411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290131"/>
            <a:ext cx="7215528" cy="476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725144"/>
            <a:ext cx="2137838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4569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620000" cy="1143000"/>
          </a:xfrm>
        </p:spPr>
        <p:txBody>
          <a:bodyPr/>
          <a:lstStyle/>
          <a:p>
            <a:r>
              <a:rPr lang="cs-CZ" dirty="0"/>
              <a:t>Statistický test - příklad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616624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Kritická hodnota: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Kritickou hodnotu K = TINV(0,05,8) = 2,306 převyšuje v absolutní hodnotě testové kriterium faktorů </a:t>
            </a:r>
            <a:r>
              <a:rPr lang="cs-CZ" i="1" dirty="0"/>
              <a:t>L</a:t>
            </a:r>
            <a:r>
              <a:rPr lang="cs-CZ" dirty="0"/>
              <a:t>, </a:t>
            </a:r>
            <a:r>
              <a:rPr lang="cs-CZ" i="1" dirty="0"/>
              <a:t>T </a:t>
            </a:r>
            <a:r>
              <a:rPr lang="cs-CZ" dirty="0"/>
              <a:t>a interakce </a:t>
            </a:r>
            <a:r>
              <a:rPr lang="cs-CZ" i="1" dirty="0"/>
              <a:t>GT</a:t>
            </a:r>
            <a:r>
              <a:rPr lang="cs-CZ" dirty="0"/>
              <a:t>. </a:t>
            </a:r>
          </a:p>
          <a:p>
            <a:r>
              <a:rPr lang="cs-CZ" dirty="0"/>
              <a:t>To jsou tedy významné faktory a interakce, ostatní faktory vliv na životnost pružiny nemají.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874872"/>
              </p:ext>
            </p:extLst>
          </p:nvPr>
        </p:nvGraphicFramePr>
        <p:xfrm>
          <a:off x="3168629" y="1124744"/>
          <a:ext cx="1925183" cy="372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Rovnice" r:id="rId3" imgW="1181100" imgH="228600" progId="">
                  <p:embed/>
                </p:oleObj>
              </mc:Choice>
              <mc:Fallback>
                <p:oleObj name="Rovnice" r:id="rId3" imgW="1181100" imgH="228600" progId="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29" y="1124744"/>
                        <a:ext cx="1925183" cy="3726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56791"/>
            <a:ext cx="2808312" cy="3938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37017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Grafické hodnocení efektu faktoru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Lze použít hlavně v případě, že se neprovádí opakování jednotlivých pokusů. To není tento případ, ale to nevadí. </a:t>
            </a:r>
          </a:p>
          <a:p>
            <a:r>
              <a:rPr lang="cs-CZ" dirty="0"/>
              <a:t>V grafu se na vodorovnou osu vynáší efekt a na svislou osu pravděpodobnost :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  kde  </a:t>
            </a:r>
            <a:r>
              <a:rPr lang="cs-CZ" i="1" dirty="0"/>
              <a:t>m</a:t>
            </a:r>
            <a:r>
              <a:rPr lang="cs-CZ" dirty="0"/>
              <a:t> je počet faktorů a interakcí. (zde </a:t>
            </a:r>
            <a:r>
              <a:rPr lang="cs-CZ" i="1" dirty="0"/>
              <a:t>m</a:t>
            </a:r>
            <a:r>
              <a:rPr lang="cs-CZ" dirty="0"/>
              <a:t> = 7).</a:t>
            </a:r>
            <a:endParaRPr lang="en-US" dirty="0"/>
          </a:p>
          <a:p>
            <a:r>
              <a:rPr lang="cs-CZ" dirty="0"/>
              <a:t>Významné budou faktory, které se nacházejí výrazně </a:t>
            </a:r>
            <a:r>
              <a:rPr lang="cs-CZ" b="1" dirty="0"/>
              <a:t>mimo hlavní linii (přímku). </a:t>
            </a:r>
            <a:r>
              <a:rPr lang="cs-CZ" dirty="0"/>
              <a:t>Při použití grafické metody je užitečné sestavit následující tabulku: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110880"/>
              </p:ext>
            </p:extLst>
          </p:nvPr>
        </p:nvGraphicFramePr>
        <p:xfrm>
          <a:off x="1043608" y="3068960"/>
          <a:ext cx="1896796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Rovnice" r:id="rId3" imgW="1028254" imgH="393529" progId="">
                  <p:embed/>
                </p:oleObj>
              </mc:Choice>
              <mc:Fallback>
                <p:oleObj name="Rovnice" r:id="rId3" imgW="1028254" imgH="393529" progId="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068960"/>
                        <a:ext cx="1896796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3529069"/>
              </p:ext>
            </p:extLst>
          </p:nvPr>
        </p:nvGraphicFramePr>
        <p:xfrm>
          <a:off x="3347863" y="3284984"/>
          <a:ext cx="1440161" cy="374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Rovnice" r:id="rId5" imgW="736600" imgH="190500" progId="">
                  <p:embed/>
                </p:oleObj>
              </mc:Choice>
              <mc:Fallback>
                <p:oleObj name="Rovnice" r:id="rId5" imgW="736600" imgH="190500" progId="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3" y="3284984"/>
                        <a:ext cx="1440161" cy="3740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391245"/>
            <a:ext cx="6840760" cy="148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45823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Graf bodů pro vyhodnocení významnosti efektů faktorů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grafu je vidět, že mimo hlavní linii jsou ty faktory, u nichž testovací kritérium překročilo kritickou hodnotu. Jsou to faktory </a:t>
            </a:r>
            <a:r>
              <a:rPr lang="cs-CZ" i="1" dirty="0"/>
              <a:t>L </a:t>
            </a:r>
            <a:r>
              <a:rPr lang="cs-CZ" dirty="0"/>
              <a:t>(nejvýrazněji), </a:t>
            </a:r>
            <a:r>
              <a:rPr lang="cs-CZ" i="1" dirty="0"/>
              <a:t>T </a:t>
            </a:r>
            <a:r>
              <a:rPr lang="cs-CZ" dirty="0"/>
              <a:t>a interakce </a:t>
            </a:r>
            <a:r>
              <a:rPr lang="cs-CZ" i="1" dirty="0"/>
              <a:t>GT</a:t>
            </a:r>
            <a:r>
              <a:rPr lang="cs-CZ" dirty="0"/>
              <a:t>: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80928"/>
            <a:ext cx="6480720" cy="3953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16613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1143000"/>
          </a:xfrm>
        </p:spPr>
        <p:txBody>
          <a:bodyPr/>
          <a:lstStyle/>
          <a:p>
            <a:r>
              <a:rPr lang="cs-CZ" dirty="0"/>
              <a:t>Grafy interakcí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7620000" cy="5348064"/>
          </a:xfrm>
        </p:spPr>
        <p:txBody>
          <a:bodyPr/>
          <a:lstStyle/>
          <a:p>
            <a:r>
              <a:rPr lang="cs-CZ" dirty="0"/>
              <a:t>Pro významné interakce se sestrojují grafy umožňující diskuzi o optimální úrovni jednotlivých faktorů, jež v této interakci vystupují. </a:t>
            </a:r>
          </a:p>
          <a:p>
            <a:r>
              <a:rPr lang="cs-CZ" dirty="0"/>
              <a:t>Tak například pro významnou interakci </a:t>
            </a:r>
            <a:r>
              <a:rPr lang="cs-CZ" i="1" dirty="0"/>
              <a:t>GT </a:t>
            </a:r>
            <a:r>
              <a:rPr lang="cs-CZ" dirty="0"/>
              <a:t>můžeme sestrojit graf vlivu </a:t>
            </a:r>
            <a:r>
              <a:rPr lang="cs-CZ" i="1" dirty="0"/>
              <a:t>G </a:t>
            </a:r>
            <a:r>
              <a:rPr lang="cs-CZ" dirty="0"/>
              <a:t>na ukazatel kvality </a:t>
            </a:r>
            <a:r>
              <a:rPr lang="cs-CZ" i="1" dirty="0"/>
              <a:t>Y </a:t>
            </a:r>
            <a:r>
              <a:rPr lang="cs-CZ" dirty="0"/>
              <a:t>v závislosti na úrovni faktoru </a:t>
            </a:r>
            <a:r>
              <a:rPr lang="cs-CZ" i="1" dirty="0"/>
              <a:t>T</a:t>
            </a:r>
            <a:r>
              <a:rPr lang="cs-CZ" dirty="0"/>
              <a:t>. </a:t>
            </a:r>
          </a:p>
          <a:p>
            <a:r>
              <a:rPr lang="cs-CZ" dirty="0"/>
              <a:t>Z tabulky úplného plánu vybereme údaje, které odpovídají příslušným úrovním faktorů </a:t>
            </a:r>
            <a:r>
              <a:rPr lang="cs-CZ" i="1" dirty="0"/>
              <a:t>G </a:t>
            </a:r>
            <a:r>
              <a:rPr lang="cs-CZ" dirty="0"/>
              <a:t>a </a:t>
            </a:r>
            <a:r>
              <a:rPr lang="cs-CZ" i="1" dirty="0"/>
              <a:t>T:</a:t>
            </a:r>
            <a:endParaRPr lang="cs-CZ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933056"/>
            <a:ext cx="6562468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10520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Příklad: Graf interakce GT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 obrázku je vidět, že např. pro maximalizaci </a:t>
            </a:r>
            <a:r>
              <a:rPr lang="cs-CZ" i="1" dirty="0"/>
              <a:t>Y </a:t>
            </a:r>
            <a:r>
              <a:rPr lang="cs-CZ" dirty="0"/>
              <a:t>je nejlepší </a:t>
            </a:r>
            <a:r>
              <a:rPr lang="cs-CZ" i="1" dirty="0"/>
              <a:t>T </a:t>
            </a:r>
            <a:r>
              <a:rPr lang="cs-CZ" dirty="0"/>
              <a:t>na dolní úrovni (– T). Je také vidět, že interakce má jistý vliv na </a:t>
            </a:r>
            <a:r>
              <a:rPr lang="cs-CZ" i="1" dirty="0"/>
              <a:t>Y</a:t>
            </a:r>
            <a:r>
              <a:rPr lang="cs-CZ" dirty="0"/>
              <a:t>, jelikož průběh vlivu </a:t>
            </a:r>
            <a:r>
              <a:rPr lang="cs-CZ" i="1" dirty="0"/>
              <a:t>G </a:t>
            </a:r>
            <a:r>
              <a:rPr lang="cs-CZ" dirty="0"/>
              <a:t>se mění se změnou úrovně </a:t>
            </a:r>
            <a:r>
              <a:rPr lang="cs-CZ" i="1" dirty="0"/>
              <a:t>T</a:t>
            </a:r>
            <a:r>
              <a:rPr lang="cs-CZ" dirty="0"/>
              <a:t>.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924944"/>
            <a:ext cx="5976664" cy="379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61972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Model experimentu 2</a:t>
            </a:r>
            <a:r>
              <a:rPr lang="cs-CZ" baseline="30000" dirty="0"/>
              <a:t>3</a:t>
            </a:r>
            <a:endParaRPr lang="en-US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752"/>
                <a:ext cx="7620000" cy="5544616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/>
                  <a:t>Jakmile je </a:t>
                </a:r>
                <a:r>
                  <a:rPr lang="en-US" dirty="0" err="1"/>
                  <a:t>stanoven</a:t>
                </a:r>
                <a:r>
                  <a:rPr lang="en-US" dirty="0"/>
                  <a:t> </a:t>
                </a:r>
                <a:r>
                  <a:rPr lang="en-US" dirty="0" err="1"/>
                  <a:t>efekt</a:t>
                </a:r>
                <a:r>
                  <a:rPr lang="en-US" dirty="0"/>
                  <a:t> </a:t>
                </a:r>
                <a:r>
                  <a:rPr lang="en-US" dirty="0" err="1"/>
                  <a:t>faktorů</a:t>
                </a:r>
                <a:r>
                  <a:rPr lang="en-US" dirty="0"/>
                  <a:t> a </a:t>
                </a:r>
                <a:r>
                  <a:rPr lang="en-US" dirty="0" err="1"/>
                  <a:t>jejich</a:t>
                </a:r>
                <a:r>
                  <a:rPr lang="en-US" dirty="0"/>
                  <a:t> </a:t>
                </a:r>
                <a:r>
                  <a:rPr lang="en-US" dirty="0" err="1"/>
                  <a:t>interakcí</a:t>
                </a:r>
                <a:r>
                  <a:rPr lang="en-US" dirty="0"/>
                  <a:t>, je </a:t>
                </a:r>
                <a:r>
                  <a:rPr lang="en-US" dirty="0" err="1"/>
                  <a:t>možné</a:t>
                </a:r>
                <a:r>
                  <a:rPr lang="en-US" dirty="0"/>
                  <a:t> </a:t>
                </a:r>
                <a:r>
                  <a:rPr lang="en-US" dirty="0" err="1"/>
                  <a:t>sestavit</a:t>
                </a:r>
                <a:r>
                  <a:rPr lang="en-US" dirty="0"/>
                  <a:t> </a:t>
                </a:r>
                <a:r>
                  <a:rPr lang="en-US" dirty="0" err="1"/>
                  <a:t>regresní</a:t>
                </a:r>
                <a:r>
                  <a:rPr lang="en-US" dirty="0"/>
                  <a:t> model </a:t>
                </a:r>
                <a:r>
                  <a:rPr lang="en-US" dirty="0" err="1"/>
                  <a:t>experimentu</a:t>
                </a:r>
                <a:r>
                  <a:rPr lang="en-US" dirty="0"/>
                  <a:t> </a:t>
                </a:r>
                <a:r>
                  <a:rPr lang="en-US" dirty="0" err="1"/>
                  <a:t>vyjadřující</a:t>
                </a:r>
                <a:r>
                  <a:rPr lang="en-US" dirty="0"/>
                  <a:t> </a:t>
                </a:r>
                <a:r>
                  <a:rPr lang="en-US" dirty="0" err="1"/>
                  <a:t>závislost</a:t>
                </a:r>
                <a:r>
                  <a:rPr lang="en-US" dirty="0"/>
                  <a:t> </a:t>
                </a:r>
                <a:r>
                  <a:rPr lang="en-US" dirty="0" err="1"/>
                  <a:t>sledovaného</a:t>
                </a:r>
                <a:r>
                  <a:rPr lang="en-US" dirty="0"/>
                  <a:t> </a:t>
                </a:r>
                <a:r>
                  <a:rPr lang="en-US" dirty="0" err="1"/>
                  <a:t>znaku</a:t>
                </a:r>
                <a:r>
                  <a:rPr lang="en-US" dirty="0"/>
                  <a:t> </a:t>
                </a:r>
                <a:r>
                  <a:rPr lang="en-US" i="1" dirty="0"/>
                  <a:t>Y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faktorech</a:t>
                </a:r>
                <a:r>
                  <a:rPr lang="en-US" dirty="0"/>
                  <a:t> a </a:t>
                </a:r>
                <a:r>
                  <a:rPr lang="en-US" dirty="0" err="1"/>
                  <a:t>jejich</a:t>
                </a:r>
                <a:r>
                  <a:rPr lang="en-US" dirty="0"/>
                  <a:t> </a:t>
                </a:r>
                <a:r>
                  <a:rPr lang="en-US" dirty="0" err="1"/>
                  <a:t>interakcích</a:t>
                </a:r>
                <a:r>
                  <a:rPr lang="en-US" dirty="0"/>
                  <a:t>. </a:t>
                </a:r>
                <a:r>
                  <a:rPr lang="en-US" dirty="0" err="1"/>
                  <a:t>Neúplný</a:t>
                </a:r>
                <a:r>
                  <a:rPr lang="en-US" dirty="0"/>
                  <a:t> </a:t>
                </a:r>
                <a:r>
                  <a:rPr lang="en-US" dirty="0" err="1"/>
                  <a:t>kvadratický</a:t>
                </a:r>
                <a:r>
                  <a:rPr lang="en-US" dirty="0"/>
                  <a:t> model </a:t>
                </a:r>
                <a:r>
                  <a:rPr lang="en-US" dirty="0" err="1"/>
                  <a:t>experimentu</a:t>
                </a:r>
                <a:r>
                  <a:rPr lang="en-US" dirty="0"/>
                  <a:t> </a:t>
                </a:r>
                <a:r>
                  <a:rPr lang="cs-CZ" dirty="0"/>
                  <a:t>2</a:t>
                </a:r>
                <a:r>
                  <a:rPr lang="cs-CZ" baseline="30000" dirty="0"/>
                  <a:t>3 </a:t>
                </a:r>
                <a:r>
                  <a:rPr lang="en-US" b="1" dirty="0"/>
                  <a:t> </a:t>
                </a:r>
                <a:r>
                  <a:rPr lang="cs-CZ" dirty="0"/>
                  <a:t>s f</a:t>
                </a:r>
                <a:r>
                  <a:rPr lang="en-US" dirty="0" err="1"/>
                  <a:t>aktory</a:t>
                </a:r>
                <a:r>
                  <a:rPr lang="en-US" dirty="0"/>
                  <a:t> </a:t>
                </a:r>
                <a:r>
                  <a:rPr lang="en-US" i="1" dirty="0"/>
                  <a:t>A</a:t>
                </a:r>
                <a:r>
                  <a:rPr lang="en-US" dirty="0"/>
                  <a:t>, </a:t>
                </a:r>
                <a:r>
                  <a:rPr lang="en-US" i="1" dirty="0"/>
                  <a:t>B</a:t>
                </a:r>
                <a:r>
                  <a:rPr lang="en-US" dirty="0"/>
                  <a:t>, </a:t>
                </a:r>
                <a:r>
                  <a:rPr lang="en-US" i="1" dirty="0"/>
                  <a:t>C </a:t>
                </a:r>
                <a:r>
                  <a:rPr lang="en-US" dirty="0" err="1"/>
                  <a:t>má</a:t>
                </a:r>
                <a:r>
                  <a:rPr lang="en-US" dirty="0"/>
                  <a:t> </a:t>
                </a:r>
                <a:r>
                  <a:rPr lang="en-US" dirty="0" err="1"/>
                  <a:t>tvar</a:t>
                </a:r>
                <a:r>
                  <a:rPr lang="cs-CZ" dirty="0"/>
                  <a:t>:</a:t>
                </a:r>
              </a:p>
              <a:p>
                <a:endParaRPr lang="cs-CZ" dirty="0"/>
              </a:p>
              <a:p>
                <a:endParaRPr lang="cs-CZ" dirty="0"/>
              </a:p>
              <a:p>
                <a:r>
                  <a:rPr lang="en-US" dirty="0" err="1"/>
                  <a:t>Jde</a:t>
                </a:r>
                <a:r>
                  <a:rPr lang="en-US" dirty="0"/>
                  <a:t> o </a:t>
                </a:r>
                <a:r>
                  <a:rPr lang="en-US" dirty="0" err="1"/>
                  <a:t>regresi</a:t>
                </a:r>
                <a:r>
                  <a:rPr lang="en-US" dirty="0"/>
                  <a:t>, v </a:t>
                </a:r>
                <a:r>
                  <a:rPr lang="en-US" dirty="0" err="1"/>
                  <a:t>níž</a:t>
                </a:r>
                <a:r>
                  <a:rPr lang="en-US" dirty="0"/>
                  <a:t> </a:t>
                </a:r>
                <a:r>
                  <a:rPr lang="en-US" dirty="0" err="1"/>
                  <a:t>vystypují</a:t>
                </a:r>
                <a:r>
                  <a:rPr lang="en-US" dirty="0"/>
                  <a:t> </a:t>
                </a:r>
                <a:r>
                  <a:rPr lang="en-US" dirty="0" err="1"/>
                  <a:t>jako</a:t>
                </a:r>
                <a:r>
                  <a:rPr lang="en-US" dirty="0"/>
                  <a:t> </a:t>
                </a:r>
                <a:r>
                  <a:rPr lang="en-US" dirty="0" err="1"/>
                  <a:t>vysvětlující</a:t>
                </a:r>
                <a:r>
                  <a:rPr lang="en-US" dirty="0"/>
                  <a:t> </a:t>
                </a:r>
                <a:r>
                  <a:rPr lang="en-US" dirty="0" err="1"/>
                  <a:t>proměnné</a:t>
                </a:r>
                <a:r>
                  <a:rPr lang="en-US" dirty="0"/>
                  <a:t> </a:t>
                </a:r>
                <a:r>
                  <a:rPr lang="en-US" dirty="0" err="1"/>
                  <a:t>všechny</a:t>
                </a:r>
                <a:r>
                  <a:rPr lang="en-US" dirty="0"/>
                  <a:t> </a:t>
                </a:r>
                <a:r>
                  <a:rPr lang="en-US" dirty="0" err="1"/>
                  <a:t>hlavní</a:t>
                </a:r>
                <a:r>
                  <a:rPr lang="en-US" dirty="0"/>
                  <a:t> </a:t>
                </a:r>
                <a:r>
                  <a:rPr lang="en-US" dirty="0" err="1"/>
                  <a:t>faktory</a:t>
                </a:r>
                <a:r>
                  <a:rPr lang="en-US" dirty="0"/>
                  <a:t> a </a:t>
                </a:r>
                <a:r>
                  <a:rPr lang="en-US" dirty="0" err="1"/>
                  <a:t>všechny</a:t>
                </a:r>
                <a:r>
                  <a:rPr lang="en-US" dirty="0"/>
                  <a:t> </a:t>
                </a:r>
                <a:r>
                  <a:rPr lang="en-US" dirty="0" err="1"/>
                  <a:t>jejich</a:t>
                </a:r>
                <a:r>
                  <a:rPr lang="en-US" dirty="0"/>
                  <a:t> </a:t>
                </a:r>
                <a:r>
                  <a:rPr lang="en-US" dirty="0" err="1"/>
                  <a:t>interakce</a:t>
                </a:r>
                <a:r>
                  <a:rPr lang="en-US" dirty="0"/>
                  <a:t>, </a:t>
                </a:r>
                <a:r>
                  <a:rPr lang="en-US" dirty="0" err="1"/>
                  <a:t>avšak</a:t>
                </a:r>
                <a:r>
                  <a:rPr lang="en-US" dirty="0"/>
                  <a:t> </a:t>
                </a:r>
                <a:r>
                  <a:rPr lang="en-US" dirty="0" err="1"/>
                  <a:t>nikoliv</a:t>
                </a:r>
                <a:r>
                  <a:rPr lang="en-US" dirty="0"/>
                  <a:t> </a:t>
                </a:r>
                <a:r>
                  <a:rPr lang="en-US" dirty="0" err="1"/>
                  <a:t>druhé</a:t>
                </a:r>
                <a:r>
                  <a:rPr lang="en-US" dirty="0"/>
                  <a:t> </a:t>
                </a:r>
                <a:r>
                  <a:rPr lang="en-US" dirty="0" err="1"/>
                  <a:t>mocniny</a:t>
                </a:r>
                <a:r>
                  <a:rPr lang="en-US" dirty="0"/>
                  <a:t> </a:t>
                </a:r>
                <a:r>
                  <a:rPr lang="en-US" dirty="0" err="1"/>
                  <a:t>hlavních</a:t>
                </a:r>
                <a:r>
                  <a:rPr lang="en-US" dirty="0"/>
                  <a:t> </a:t>
                </a:r>
                <a:r>
                  <a:rPr lang="en-US" dirty="0" err="1"/>
                  <a:t>faktorů</a:t>
                </a:r>
                <a:r>
                  <a:rPr lang="en-US" dirty="0"/>
                  <a:t>. </a:t>
                </a:r>
                <a:endParaRPr lang="cs-CZ" dirty="0"/>
              </a:p>
              <a:p>
                <a:r>
                  <a:rPr lang="en-US" dirty="0" err="1"/>
                  <a:t>Koeficienty</a:t>
                </a:r>
                <a:r>
                  <a:rPr lang="en-US" dirty="0"/>
                  <a:t> se </a:t>
                </a:r>
                <a:r>
                  <a:rPr lang="en-US" dirty="0" err="1"/>
                  <a:t>vypočítají</a:t>
                </a:r>
                <a:r>
                  <a:rPr lang="en-US" dirty="0"/>
                  <a:t> </a:t>
                </a:r>
                <a:r>
                  <a:rPr lang="en-US" dirty="0" err="1"/>
                  <a:t>jako</a:t>
                </a:r>
                <a:r>
                  <a:rPr lang="en-US" dirty="0"/>
                  <a:t> </a:t>
                </a:r>
                <a:r>
                  <a:rPr lang="en-US" dirty="0" err="1"/>
                  <a:t>polovina</a:t>
                </a:r>
                <a:r>
                  <a:rPr lang="en-US" dirty="0"/>
                  <a:t> </a:t>
                </a:r>
                <a:r>
                  <a:rPr lang="en-US" dirty="0" err="1"/>
                  <a:t>efektu</a:t>
                </a:r>
                <a:r>
                  <a:rPr lang="en-US" dirty="0"/>
                  <a:t> </a:t>
                </a:r>
                <a:r>
                  <a:rPr lang="en-US" dirty="0" err="1"/>
                  <a:t>příslušného</a:t>
                </a:r>
                <a:r>
                  <a:rPr lang="en-US" dirty="0"/>
                  <a:t> </a:t>
                </a:r>
                <a:r>
                  <a:rPr lang="en-US" dirty="0" err="1"/>
                  <a:t>faktoru</a:t>
                </a:r>
                <a:r>
                  <a:rPr lang="en-US" dirty="0"/>
                  <a:t>, u </a:t>
                </a:r>
                <a:r>
                  <a:rPr lang="en-US" dirty="0" err="1"/>
                  <a:t>něhož</a:t>
                </a:r>
                <a:r>
                  <a:rPr lang="en-US" dirty="0"/>
                  <a:t> se </a:t>
                </a:r>
                <a:r>
                  <a:rPr lang="en-US" dirty="0" err="1"/>
                  <a:t>nacházejí</a:t>
                </a:r>
                <a:r>
                  <a:rPr lang="en-US" dirty="0"/>
                  <a:t>. </a:t>
                </a:r>
                <a:endParaRPr lang="cs-CZ" dirty="0"/>
              </a:p>
              <a:p>
                <a:r>
                  <a:rPr lang="en-US" dirty="0" err="1"/>
                  <a:t>Absolutní</a:t>
                </a:r>
                <a:r>
                  <a:rPr lang="en-US" dirty="0"/>
                  <a:t> </a:t>
                </a:r>
                <a:r>
                  <a:rPr lang="en-US" dirty="0" err="1"/>
                  <a:t>člen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</m:t>
                    </m:r>
                    <m:acc>
                      <m:accPr>
                        <m:chr m:val="̅"/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/>
                          </a:rPr>
                          <m:t>𝑌</m:t>
                        </m:r>
                      </m:e>
                    </m:acc>
                    <m:r>
                      <a:rPr lang="cs-CZ" b="0" i="1" smtClean="0">
                        <a:latin typeface="Cambria Math"/>
                      </a:rPr>
                      <m:t>. </m:t>
                    </m:r>
                  </m:oMath>
                </a14:m>
                <a:endParaRPr lang="cs-CZ" b="0" dirty="0"/>
              </a:p>
              <a:p>
                <a:r>
                  <a:rPr lang="en-US" dirty="0"/>
                  <a:t>Tyto </a:t>
                </a:r>
                <a:r>
                  <a:rPr lang="en-US" dirty="0" err="1"/>
                  <a:t>odhady</a:t>
                </a:r>
                <a:r>
                  <a:rPr lang="en-US" dirty="0"/>
                  <a:t> </a:t>
                </a:r>
                <a:r>
                  <a:rPr lang="en-US" dirty="0" err="1"/>
                  <a:t>odpovídají</a:t>
                </a:r>
                <a:r>
                  <a:rPr lang="en-US" dirty="0"/>
                  <a:t> </a:t>
                </a:r>
                <a:r>
                  <a:rPr lang="en-US" dirty="0" err="1"/>
                  <a:t>metodě</a:t>
                </a:r>
                <a:r>
                  <a:rPr lang="en-US" dirty="0"/>
                  <a:t> </a:t>
                </a:r>
                <a:r>
                  <a:rPr lang="en-US" dirty="0" err="1"/>
                  <a:t>nejmenších</a:t>
                </a:r>
                <a:r>
                  <a:rPr lang="en-US" dirty="0"/>
                  <a:t> </a:t>
                </a:r>
                <a:r>
                  <a:rPr lang="en-US" dirty="0" err="1"/>
                  <a:t>čtverců</a:t>
                </a:r>
                <a:r>
                  <a:rPr lang="en-US" dirty="0"/>
                  <a:t> </a:t>
                </a:r>
                <a:r>
                  <a:rPr lang="en-US" dirty="0" err="1"/>
                  <a:t>aplikované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speciální</a:t>
                </a:r>
                <a:r>
                  <a:rPr lang="en-US" dirty="0"/>
                  <a:t> </a:t>
                </a:r>
                <a:r>
                  <a:rPr lang="en-US" dirty="0" err="1"/>
                  <a:t>matici</a:t>
                </a:r>
                <a:r>
                  <a:rPr lang="en-US" dirty="0"/>
                  <a:t> </a:t>
                </a:r>
                <a:r>
                  <a:rPr lang="en-US" dirty="0" err="1"/>
                  <a:t>regresorů</a:t>
                </a:r>
                <a:r>
                  <a:rPr lang="en-US" dirty="0"/>
                  <a:t> </a:t>
                </a:r>
                <a:r>
                  <a:rPr lang="en-US" i="1" dirty="0"/>
                  <a:t>X</a:t>
                </a:r>
                <a:r>
                  <a:rPr lang="en-US" dirty="0"/>
                  <a:t>. Do </a:t>
                </a:r>
                <a:r>
                  <a:rPr lang="en-US" dirty="0" err="1"/>
                  <a:t>modelu</a:t>
                </a:r>
                <a:r>
                  <a:rPr lang="en-US" dirty="0"/>
                  <a:t> </a:t>
                </a:r>
                <a:r>
                  <a:rPr lang="en-US" dirty="0" err="1"/>
                  <a:t>experimentu</a:t>
                </a:r>
                <a:r>
                  <a:rPr lang="en-US" dirty="0"/>
                  <a:t> </a:t>
                </a:r>
                <a:r>
                  <a:rPr lang="en-US" dirty="0" err="1"/>
                  <a:t>jsou</a:t>
                </a:r>
                <a:r>
                  <a:rPr lang="en-US" dirty="0"/>
                  <a:t> </a:t>
                </a:r>
                <a:r>
                  <a:rPr lang="en-US" dirty="0" err="1"/>
                  <a:t>zařazeny</a:t>
                </a:r>
                <a:r>
                  <a:rPr lang="en-US" dirty="0"/>
                  <a:t> </a:t>
                </a:r>
                <a:r>
                  <a:rPr lang="en-US" dirty="0" err="1"/>
                  <a:t>jen</a:t>
                </a:r>
                <a:r>
                  <a:rPr lang="en-US" dirty="0"/>
                  <a:t> </a:t>
                </a:r>
                <a:r>
                  <a:rPr lang="en-US" dirty="0" err="1"/>
                  <a:t>vlivné</a:t>
                </a:r>
                <a:r>
                  <a:rPr lang="en-US" dirty="0"/>
                  <a:t> </a:t>
                </a:r>
                <a:r>
                  <a:rPr lang="en-US" dirty="0" err="1"/>
                  <a:t>faktory</a:t>
                </a:r>
                <a:r>
                  <a:rPr lang="en-US" dirty="0"/>
                  <a:t> a </a:t>
                </a:r>
                <a:r>
                  <a:rPr lang="en-US" dirty="0" err="1"/>
                  <a:t>interakce</a:t>
                </a:r>
                <a:r>
                  <a:rPr lang="en-US" dirty="0"/>
                  <a:t>, </a:t>
                </a:r>
                <a:r>
                  <a:rPr lang="en-US" dirty="0" err="1"/>
                  <a:t>jelikož</a:t>
                </a:r>
                <a:r>
                  <a:rPr lang="en-US" dirty="0"/>
                  <a:t> </a:t>
                </a:r>
                <a:r>
                  <a:rPr lang="en-US" dirty="0" err="1"/>
                  <a:t>nevlivné</a:t>
                </a:r>
                <a:r>
                  <a:rPr lang="en-US" dirty="0"/>
                  <a:t> </a:t>
                </a:r>
                <a:r>
                  <a:rPr lang="en-US" dirty="0" err="1"/>
                  <a:t>faktory</a:t>
                </a:r>
                <a:r>
                  <a:rPr lang="en-US" dirty="0"/>
                  <a:t> </a:t>
                </a:r>
                <a:r>
                  <a:rPr lang="en-US" dirty="0" err="1"/>
                  <a:t>mohou</a:t>
                </a:r>
                <a:r>
                  <a:rPr lang="en-US" dirty="0"/>
                  <a:t> </a:t>
                </a:r>
                <a:r>
                  <a:rPr lang="en-US" dirty="0" err="1"/>
                  <a:t>zhoršit</a:t>
                </a:r>
                <a:r>
                  <a:rPr lang="en-US" dirty="0"/>
                  <a:t> </a:t>
                </a:r>
                <a:r>
                  <a:rPr lang="en-US" dirty="0" err="1"/>
                  <a:t>statistické</a:t>
                </a:r>
                <a:r>
                  <a:rPr lang="en-US" dirty="0"/>
                  <a:t> </a:t>
                </a:r>
                <a:r>
                  <a:rPr lang="en-US" dirty="0" err="1"/>
                  <a:t>vlastnosti</a:t>
                </a:r>
                <a:r>
                  <a:rPr lang="en-US" dirty="0"/>
                  <a:t> </a:t>
                </a:r>
                <a:r>
                  <a:rPr lang="en-US" dirty="0" err="1"/>
                  <a:t>nalezené</a:t>
                </a:r>
                <a:r>
                  <a:rPr lang="en-US" dirty="0"/>
                  <a:t> </a:t>
                </a:r>
                <a:r>
                  <a:rPr lang="en-US" dirty="0" err="1"/>
                  <a:t>regrese</a:t>
                </a:r>
                <a:r>
                  <a:rPr lang="en-US" dirty="0"/>
                  <a:t>.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752"/>
                <a:ext cx="7620000" cy="5544616"/>
              </a:xfrm>
              <a:blipFill rotWithShape="1">
                <a:blip r:embed="rId2" cstate="print"/>
                <a:stretch>
                  <a:fillRect t="-5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2636912"/>
            <a:ext cx="6317883" cy="574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69608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Příklad: Model experimentu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našem příkladu s pružinou dostáváme například regresní vztah 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79" y="2420888"/>
            <a:ext cx="3461923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7967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Nejlepší pracovní postupy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Pro sledovaný ukazatel kvality </a:t>
            </a:r>
            <a:r>
              <a:rPr lang="cs-CZ" i="1" dirty="0"/>
              <a:t>Y  </a:t>
            </a:r>
            <a:r>
              <a:rPr lang="cs-CZ" dirty="0"/>
              <a:t>výrobku identifikujeme faktory A, B …, které jej ovlivňují.</a:t>
            </a:r>
          </a:p>
          <a:p>
            <a:r>
              <a:rPr lang="cs-CZ" dirty="0"/>
              <a:t>Předpokládáme, že faktory se mohou pohybovat na různých úrovních,</a:t>
            </a:r>
          </a:p>
          <a:p>
            <a:r>
              <a:rPr lang="cs-CZ" dirty="0"/>
              <a:t>Cílem plánování experimentů je rozhodnout, které z faktorů významně ovlivňují ukazatele kvality</a:t>
            </a:r>
          </a:p>
          <a:p>
            <a:r>
              <a:rPr lang="cs-CZ" dirty="0"/>
              <a:t>Cílem je také určit optimální úrovně významných faktorů. </a:t>
            </a:r>
          </a:p>
          <a:p>
            <a:r>
              <a:rPr lang="cs-CZ" u="sng" dirty="0"/>
              <a:t>Cílem je tedy optimalizovat vstupy tak, aby byl optimalizován výstup. </a:t>
            </a:r>
          </a:p>
        </p:txBody>
      </p:sp>
    </p:spTree>
    <p:extLst>
      <p:ext uri="{BB962C8B-B14F-4D97-AF65-F5344CB8AC3E}">
        <p14:creationId xmlns:p14="http://schemas.microsoft.com/office/powerpoint/2010/main" val="17505179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Model experimentu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Model </a:t>
                </a:r>
                <a:r>
                  <a:rPr lang="en-US" dirty="0" err="1"/>
                  <a:t>experimentu</a:t>
                </a:r>
                <a:r>
                  <a:rPr lang="en-US" dirty="0"/>
                  <a:t> </a:t>
                </a:r>
                <a:r>
                  <a:rPr lang="en-US" dirty="0" err="1"/>
                  <a:t>má</a:t>
                </a:r>
                <a:r>
                  <a:rPr lang="en-US" dirty="0"/>
                  <a:t> </a:t>
                </a:r>
                <a:r>
                  <a:rPr lang="en-US" dirty="0" err="1"/>
                  <a:t>mnohostranné</a:t>
                </a:r>
                <a:r>
                  <a:rPr lang="en-US" dirty="0"/>
                  <a:t> </a:t>
                </a:r>
                <a:r>
                  <a:rPr lang="en-US" dirty="0" err="1"/>
                  <a:t>použití</a:t>
                </a:r>
                <a:r>
                  <a:rPr lang="en-US" dirty="0"/>
                  <a:t>. </a:t>
                </a:r>
                <a:r>
                  <a:rPr lang="en-US" dirty="0" err="1"/>
                  <a:t>Mezi</a:t>
                </a:r>
                <a:r>
                  <a:rPr lang="en-US" dirty="0"/>
                  <a:t> </a:t>
                </a:r>
                <a:r>
                  <a:rPr lang="en-US" dirty="0" err="1"/>
                  <a:t>nejvýznamnější</a:t>
                </a:r>
                <a:r>
                  <a:rPr lang="en-US" dirty="0"/>
                  <a:t> </a:t>
                </a:r>
                <a:r>
                  <a:rPr lang="en-US" dirty="0" err="1"/>
                  <a:t>patří</a:t>
                </a:r>
                <a:r>
                  <a:rPr lang="en-US" dirty="0"/>
                  <a:t>: </a:t>
                </a:r>
              </a:p>
              <a:p>
                <a:r>
                  <a:rPr lang="en-US" b="1" dirty="0"/>
                  <a:t>1. </a:t>
                </a:r>
                <a:r>
                  <a:rPr lang="en-US" dirty="0" err="1"/>
                  <a:t>určení</a:t>
                </a:r>
                <a:r>
                  <a:rPr lang="en-US" dirty="0"/>
                  <a:t> </a:t>
                </a:r>
                <a:r>
                  <a:rPr lang="en-US" dirty="0" err="1"/>
                  <a:t>lokálně</a:t>
                </a:r>
                <a:r>
                  <a:rPr lang="en-US" dirty="0"/>
                  <a:t> </a:t>
                </a:r>
                <a:r>
                  <a:rPr lang="en-US" dirty="0" err="1"/>
                  <a:t>optimálních</a:t>
                </a:r>
                <a:r>
                  <a:rPr lang="en-US" dirty="0"/>
                  <a:t> </a:t>
                </a:r>
                <a:r>
                  <a:rPr lang="en-US" dirty="0" err="1"/>
                  <a:t>hodnot</a:t>
                </a:r>
                <a:r>
                  <a:rPr lang="en-US" dirty="0"/>
                  <a:t> </a:t>
                </a:r>
                <a:r>
                  <a:rPr lang="en-US" dirty="0" err="1"/>
                  <a:t>faktorů</a:t>
                </a:r>
                <a:r>
                  <a:rPr lang="en-US" dirty="0"/>
                  <a:t>, </a:t>
                </a:r>
              </a:p>
              <a:p>
                <a:r>
                  <a:rPr lang="en-US" b="1" dirty="0"/>
                  <a:t>2. </a:t>
                </a:r>
                <a:r>
                  <a:rPr lang="en-US" dirty="0" err="1"/>
                  <a:t>stanovení</a:t>
                </a:r>
                <a:r>
                  <a:rPr lang="en-US" dirty="0"/>
                  <a:t> </a:t>
                </a:r>
                <a:r>
                  <a:rPr lang="en-US" dirty="0" err="1"/>
                  <a:t>směru</a:t>
                </a:r>
                <a:r>
                  <a:rPr lang="en-US" dirty="0"/>
                  <a:t> </a:t>
                </a:r>
                <a:r>
                  <a:rPr lang="en-US" dirty="0" err="1"/>
                  <a:t>tzv</a:t>
                </a:r>
                <a:r>
                  <a:rPr lang="en-US" dirty="0"/>
                  <a:t>. </a:t>
                </a:r>
                <a:r>
                  <a:rPr lang="en-US" dirty="0" err="1"/>
                  <a:t>dynamického</a:t>
                </a:r>
                <a:r>
                  <a:rPr lang="en-US" dirty="0"/>
                  <a:t> </a:t>
                </a:r>
                <a:r>
                  <a:rPr lang="en-US" dirty="0" err="1"/>
                  <a:t>plánování</a:t>
                </a:r>
                <a:r>
                  <a:rPr lang="en-US" dirty="0"/>
                  <a:t> </a:t>
                </a:r>
                <a:r>
                  <a:rPr lang="en-US" dirty="0" err="1"/>
                  <a:t>experimentů</a:t>
                </a:r>
                <a:r>
                  <a:rPr lang="en-US" dirty="0"/>
                  <a:t>, </a:t>
                </a:r>
              </a:p>
              <a:p>
                <a:r>
                  <a:rPr lang="en-US" b="1" dirty="0"/>
                  <a:t>3. </a:t>
                </a:r>
                <a:r>
                  <a:rPr lang="en-US" dirty="0" err="1"/>
                  <a:t>lokální</a:t>
                </a:r>
                <a:r>
                  <a:rPr lang="en-US" dirty="0"/>
                  <a:t> </a:t>
                </a:r>
                <a:r>
                  <a:rPr lang="en-US" dirty="0" err="1"/>
                  <a:t>predikce</a:t>
                </a:r>
                <a:r>
                  <a:rPr lang="en-US" dirty="0"/>
                  <a:t> </a:t>
                </a:r>
                <a:r>
                  <a:rPr lang="en-US" dirty="0" err="1"/>
                  <a:t>ukazatele</a:t>
                </a:r>
                <a:r>
                  <a:rPr lang="en-US" dirty="0"/>
                  <a:t> </a:t>
                </a:r>
                <a:r>
                  <a:rPr lang="en-US" dirty="0" err="1"/>
                  <a:t>kvality</a:t>
                </a:r>
                <a:r>
                  <a:rPr lang="en-US" dirty="0"/>
                  <a:t> </a:t>
                </a:r>
                <a:r>
                  <a:rPr lang="cs-CZ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cs-CZ" b="0" i="1" smtClean="0">
                        <a:latin typeface="Cambria Math"/>
                      </a:rPr>
                      <m:t>.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12164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7620000" cy="1143000"/>
          </a:xfrm>
        </p:spPr>
        <p:txBody>
          <a:bodyPr/>
          <a:lstStyle/>
          <a:p>
            <a:r>
              <a:rPr lang="cs-CZ" dirty="0"/>
              <a:t>Děkuji za pozornost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132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Faktor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Faktor </a:t>
            </a:r>
            <a:r>
              <a:rPr lang="cs-CZ" dirty="0"/>
              <a:t>neboli parametr je nezávislá volená proměnná ovlivňující charakteristiku jakosti, která nás zajímá. </a:t>
            </a:r>
          </a:p>
          <a:p>
            <a:r>
              <a:rPr lang="cs-CZ" dirty="0"/>
              <a:t>Symbolicky označujeme faktory velkými tiskacími písmeny, tj. A, B, …C, atd. a jejich úrovně pro experiment označujeme jako A</a:t>
            </a:r>
            <a:r>
              <a:rPr lang="cs-CZ" baseline="-25000" dirty="0"/>
              <a:t>1</a:t>
            </a:r>
            <a:r>
              <a:rPr lang="cs-CZ" dirty="0"/>
              <a:t> (faktor A na první úrovni), A</a:t>
            </a:r>
            <a:r>
              <a:rPr lang="cs-CZ" baseline="-25000" dirty="0"/>
              <a:t>2 </a:t>
            </a:r>
            <a:r>
              <a:rPr lang="cs-CZ" dirty="0"/>
              <a:t>(faktor A na druhé úrovni), atd. </a:t>
            </a:r>
          </a:p>
        </p:txBody>
      </p:sp>
    </p:spTree>
    <p:extLst>
      <p:ext uri="{BB962C8B-B14F-4D97-AF65-F5344CB8AC3E}">
        <p14:creationId xmlns:p14="http://schemas.microsoft.com/office/powerpoint/2010/main" val="3391583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Rozdělení faktorů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472608"/>
          </a:xfrm>
        </p:spPr>
        <p:txBody>
          <a:bodyPr/>
          <a:lstStyle/>
          <a:p>
            <a:pPr marL="114300" indent="0">
              <a:buNone/>
            </a:pPr>
            <a:r>
              <a:rPr lang="cs-CZ" dirty="0"/>
              <a:t>Rozlišujeme dva základní druhy faktorů: </a:t>
            </a:r>
          </a:p>
          <a:p>
            <a:r>
              <a:rPr lang="cs-CZ" b="1" dirty="0"/>
              <a:t>regulovaný faktor </a:t>
            </a:r>
            <a:r>
              <a:rPr lang="cs-CZ" dirty="0"/>
              <a:t>– je volená proměnná, o které si myslíme, že ovlivňuje odezvu a je přitom začleněna do experimentu. Hodnotu proměnné můžeme a zároveň chceme nastavit a udržovat. </a:t>
            </a:r>
          </a:p>
          <a:p>
            <a:r>
              <a:rPr lang="cs-CZ" b="1" dirty="0"/>
              <a:t>šumový faktor </a:t>
            </a:r>
            <a:r>
              <a:rPr lang="cs-CZ" dirty="0"/>
              <a:t>– je faktor, který negativně ovlivňuje odezvu. Takový faktor nemůžeme nebo nechceme při vlastní aplikaci nastavit a udržovat na požadované hodnotě, ale můžeme to provádět během experimentu. </a:t>
            </a:r>
          </a:p>
          <a:p>
            <a:pPr marL="114300" indent="0">
              <a:buNone/>
            </a:pPr>
            <a:endParaRPr lang="cs-CZ" dirty="0"/>
          </a:p>
          <a:p>
            <a:r>
              <a:rPr lang="cs-CZ" b="1" dirty="0"/>
              <a:t>Interakce faktorů: </a:t>
            </a:r>
            <a:r>
              <a:rPr lang="cs-CZ" dirty="0"/>
              <a:t>kombinovaný účinek dvou faktorů</a:t>
            </a:r>
          </a:p>
          <a:p>
            <a:pPr lvl="1"/>
            <a:r>
              <a:rPr lang="cs-CZ" dirty="0"/>
              <a:t>účinek jednoho faktoru je závislý na hodnotě nastavení druhého faktoru.</a:t>
            </a:r>
          </a:p>
          <a:p>
            <a:pPr lvl="1"/>
            <a:r>
              <a:rPr lang="cs-CZ" dirty="0"/>
              <a:t> Interakci dvou faktorů A </a:t>
            </a:r>
            <a:r>
              <a:rPr lang="cs-CZ" dirty="0" err="1"/>
              <a:t>a</a:t>
            </a:r>
            <a:r>
              <a:rPr lang="cs-CZ" dirty="0"/>
              <a:t> </a:t>
            </a:r>
            <a:r>
              <a:rPr lang="cs-CZ" i="1" dirty="0"/>
              <a:t>B </a:t>
            </a:r>
            <a:r>
              <a:rPr lang="cs-CZ" dirty="0"/>
              <a:t>zapisujeme symbolicky jako </a:t>
            </a:r>
            <a:r>
              <a:rPr lang="cs-CZ" i="1" dirty="0"/>
              <a:t>AB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7730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Využití experimentů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analytická simulace</a:t>
            </a:r>
          </a:p>
          <a:p>
            <a:r>
              <a:rPr lang="cs-CZ" dirty="0"/>
              <a:t>návrh a vývoj výrobku</a:t>
            </a:r>
          </a:p>
          <a:p>
            <a:r>
              <a:rPr lang="cs-CZ" dirty="0"/>
              <a:t>návrh a vývoj procesu</a:t>
            </a:r>
          </a:p>
          <a:p>
            <a:r>
              <a:rPr lang="cs-CZ" dirty="0"/>
              <a:t>zlepšování procesu</a:t>
            </a:r>
          </a:p>
          <a:p>
            <a:r>
              <a:rPr lang="cs-CZ" dirty="0"/>
              <a:t>testování a validace</a:t>
            </a:r>
          </a:p>
          <a:p>
            <a:r>
              <a:rPr lang="cs-CZ" dirty="0"/>
              <a:t>řešení problémů s jakostí ve výrobě</a:t>
            </a:r>
          </a:p>
          <a:p>
            <a:r>
              <a:rPr lang="cs-CZ" dirty="0"/>
              <a:t>analýza a zlepšování systému měření</a:t>
            </a:r>
          </a:p>
        </p:txBody>
      </p:sp>
    </p:spTree>
    <p:extLst>
      <p:ext uri="{BB962C8B-B14F-4D97-AF65-F5344CB8AC3E}">
        <p14:creationId xmlns:p14="http://schemas.microsoft.com/office/powerpoint/2010/main" val="1944252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Experimentální procedura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Krok 1: plánování experimentu (např. pomocí techniky brainstorming)</a:t>
            </a:r>
          </a:p>
          <a:p>
            <a:r>
              <a:rPr lang="cs-CZ" dirty="0"/>
              <a:t>Krok 2: návrh experimentu</a:t>
            </a:r>
          </a:p>
          <a:p>
            <a:r>
              <a:rPr lang="cs-CZ" dirty="0"/>
              <a:t>Krok 3: provedení experimentu</a:t>
            </a:r>
          </a:p>
          <a:p>
            <a:r>
              <a:rPr lang="cs-CZ" dirty="0"/>
              <a:t>Krok 4: analýza experimentu.</a:t>
            </a:r>
          </a:p>
        </p:txBody>
      </p:sp>
    </p:spTree>
    <p:extLst>
      <p:ext uri="{BB962C8B-B14F-4D97-AF65-F5344CB8AC3E}">
        <p14:creationId xmlns:p14="http://schemas.microsoft.com/office/powerpoint/2010/main" val="290146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Plánování experimentu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589240"/>
          </a:xfrm>
        </p:spPr>
        <p:txBody>
          <a:bodyPr>
            <a:normAutofit/>
          </a:bodyPr>
          <a:lstStyle/>
          <a:p>
            <a:r>
              <a:rPr lang="cs-CZ" dirty="0"/>
              <a:t>Prvním krokem při </a:t>
            </a:r>
            <a:r>
              <a:rPr lang="cs-CZ" i="1" dirty="0"/>
              <a:t>plánování experimentů </a:t>
            </a:r>
            <a:r>
              <a:rPr lang="cs-CZ" dirty="0"/>
              <a:t>je ustanovení experimentálního týmu:</a:t>
            </a:r>
          </a:p>
          <a:p>
            <a:pPr lvl="1"/>
            <a:r>
              <a:rPr lang="cs-CZ" dirty="0"/>
              <a:t>do týmu by měli být zahrnuti zástupci všech oddělení, která ovlivňují produkt nebo proces. </a:t>
            </a:r>
          </a:p>
          <a:p>
            <a:pPr lvl="1"/>
            <a:r>
              <a:rPr lang="cs-CZ" dirty="0"/>
              <a:t>Velikost týmu by však neměla přesahovat rozumnou míru a měla by se pohybovat v rozmezí 2 – 15 lidí. </a:t>
            </a:r>
          </a:p>
          <a:p>
            <a:pPr lvl="1"/>
            <a:r>
              <a:rPr lang="cs-CZ" dirty="0"/>
              <a:t>Brainstormingová sezení jsou věnována velkému množství otázek a na každou z nich musí experimentální tým nalézt správnou odpověď (určení cíle experimentu, definování charakteristiky jakosti a výběr faktorů a jejich úrovní pro realizaci experimentu). </a:t>
            </a:r>
          </a:p>
          <a:p>
            <a:r>
              <a:rPr lang="cs-CZ" dirty="0"/>
              <a:t>Výsledkem plánování experimentů je definovaný cíl, kterého chceme dosáhnout, a charakteristika jakosti, která je měřítkem pro posouzení, zda cíle bylo dosaženo. Kromě toho známe potenciální faktory, které nepravděpodobněji ovlivňují danou charakteristiku jakosti, a jejich úrovně.</a:t>
            </a:r>
          </a:p>
        </p:txBody>
      </p:sp>
    </p:spTree>
    <p:extLst>
      <p:ext uri="{BB962C8B-B14F-4D97-AF65-F5344CB8AC3E}">
        <p14:creationId xmlns:p14="http://schemas.microsoft.com/office/powerpoint/2010/main" val="430853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Návrh experimentu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Informace z plánování experimentu se následně využijí k návrhu experimentu. </a:t>
            </a:r>
          </a:p>
          <a:p>
            <a:r>
              <a:rPr lang="cs-CZ" dirty="0"/>
              <a:t>Výsledkem návrhu je experimentální plán, který představuje tabulkou vyjádřený rozpis jednotlivých experimentů – např. rozpis toho, na jaké úrovni budou nastaveny při tomto experimentu uvažované faktory. </a:t>
            </a:r>
          </a:p>
          <a:p>
            <a:r>
              <a:rPr lang="cs-CZ" dirty="0"/>
              <a:t>Každý řádek v tomto plánu reprezentuje konkrétní experimentální pokus, který bude realizován. (Postup na příkladu).</a:t>
            </a:r>
          </a:p>
        </p:txBody>
      </p:sp>
    </p:spTree>
    <p:extLst>
      <p:ext uri="{BB962C8B-B14F-4D97-AF65-F5344CB8AC3E}">
        <p14:creationId xmlns:p14="http://schemas.microsoft.com/office/powerpoint/2010/main" val="42050546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102</TotalTime>
  <Words>1748</Words>
  <Application>Microsoft Office PowerPoint</Application>
  <PresentationFormat>Předvádění na obrazovce (4:3)</PresentationFormat>
  <Paragraphs>148</Paragraphs>
  <Slides>31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7" baseType="lpstr">
      <vt:lpstr>Arial</vt:lpstr>
      <vt:lpstr>Calibri</vt:lpstr>
      <vt:lpstr>Cambria</vt:lpstr>
      <vt:lpstr>Cambria Math</vt:lpstr>
      <vt:lpstr>Sousedství</vt:lpstr>
      <vt:lpstr>Rovnice</vt:lpstr>
      <vt:lpstr>ÚPLNÉ FAKTOROVÉ PLÁNY </vt:lpstr>
      <vt:lpstr>Plánování experimentů</vt:lpstr>
      <vt:lpstr>Nejlepší pracovní postupy</vt:lpstr>
      <vt:lpstr>Faktor</vt:lpstr>
      <vt:lpstr>Rozdělení faktorů</vt:lpstr>
      <vt:lpstr>Využití experimentů</vt:lpstr>
      <vt:lpstr>Experimentální procedura</vt:lpstr>
      <vt:lpstr>Plánování experimentu</vt:lpstr>
      <vt:lpstr>Návrh experimentu</vt:lpstr>
      <vt:lpstr>Provedení experimentu</vt:lpstr>
      <vt:lpstr>Analýza výsledků experimentu</vt:lpstr>
      <vt:lpstr>Příklad</vt:lpstr>
      <vt:lpstr>Úplný faktorový plán</vt:lpstr>
      <vt:lpstr>Kódování</vt:lpstr>
      <vt:lpstr>Výsledky experimentu</vt:lpstr>
      <vt:lpstr>Interakce faktorů</vt:lpstr>
      <vt:lpstr>Tabulka interakcí</vt:lpstr>
      <vt:lpstr>Efekty faktorů</vt:lpstr>
      <vt:lpstr>Tabulka s efekty faktorů</vt:lpstr>
      <vt:lpstr>Rozptyl efektu faktorů</vt:lpstr>
      <vt:lpstr>Odhad rozptylu efektu faktorů</vt:lpstr>
      <vt:lpstr>Statistický test významnosti efektu faktoru</vt:lpstr>
      <vt:lpstr>Statistický test - příklad</vt:lpstr>
      <vt:lpstr>Grafické hodnocení efektu faktoru</vt:lpstr>
      <vt:lpstr>Graf bodů pro vyhodnocení významnosti efektů faktorů</vt:lpstr>
      <vt:lpstr>Grafy interakcí</vt:lpstr>
      <vt:lpstr>Příklad: Graf interakce GT</vt:lpstr>
      <vt:lpstr>Model experimentu 23</vt:lpstr>
      <vt:lpstr>Příklad: Model experimentu</vt:lpstr>
      <vt:lpstr>Model experimentu</vt:lpstr>
      <vt:lpstr>Děkuji za pozornost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ÚPLNÉ FAKTOROVÉ PLÁNY </dc:title>
  <dc:creator>mielcova</dc:creator>
  <cp:lastModifiedBy>Zuzana Neničková</cp:lastModifiedBy>
  <cp:revision>31</cp:revision>
  <dcterms:created xsi:type="dcterms:W3CDTF">2015-11-16T10:08:10Z</dcterms:created>
  <dcterms:modified xsi:type="dcterms:W3CDTF">2020-09-20T18:06:41Z</dcterms:modified>
</cp:coreProperties>
</file>