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96" r:id="rId2"/>
    <p:sldId id="256" r:id="rId3"/>
    <p:sldId id="264" r:id="rId4"/>
    <p:sldId id="263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9" r:id="rId19"/>
    <p:sldId id="278" r:id="rId20"/>
    <p:sldId id="280" r:id="rId21"/>
    <p:sldId id="281" r:id="rId22"/>
    <p:sldId id="292" r:id="rId23"/>
    <p:sldId id="282" r:id="rId24"/>
    <p:sldId id="283" r:id="rId25"/>
    <p:sldId id="291" r:id="rId26"/>
    <p:sldId id="284" r:id="rId27"/>
    <p:sldId id="285" r:id="rId28"/>
    <p:sldId id="287" r:id="rId29"/>
    <p:sldId id="286" r:id="rId30"/>
    <p:sldId id="288" r:id="rId31"/>
    <p:sldId id="289" r:id="rId32"/>
    <p:sldId id="290" r:id="rId33"/>
    <p:sldId id="293" r:id="rId34"/>
    <p:sldId id="294" r:id="rId35"/>
    <p:sldId id="297" r:id="rId36"/>
    <p:sldId id="295" r:id="rId37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07871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6" d="100"/>
          <a:sy n="136" d="100"/>
        </p:scale>
        <p:origin x="282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28.09.2020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8039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1730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81125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2766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81066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09248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70264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26013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6411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99180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4448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43567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67263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29822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32272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06721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15189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02492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33546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95649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81577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1805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95571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26634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83923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19695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78381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7719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0489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464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414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326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42143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488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 smtClean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smtClean="0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 smtClean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4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astra.cz/ict-reseni/ods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ai.fme.vutbr.cz/~jdvorak/Opory/ExpertniSystemy.pdf" TargetMode="External"/><Relationship Id="rId5" Type="http://schemas.openxmlformats.org/officeDocument/2006/relationships/hyperlink" Target="https://is.mendelu.cz/eknihovna/opory/zobraz_cast.pl?cast=21856" TargetMode="External"/><Relationship Id="rId4" Type="http://schemas.openxmlformats.org/officeDocument/2006/relationships/hyperlink" Target="http://www.statsoft.cz/file1/PDF/newsletter/2014_02_26_StatSoft_Uvod_do_data_miningu.pdf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939902"/>
            <a:ext cx="936104" cy="730162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95536" y="2365808"/>
            <a:ext cx="6704527" cy="2304256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Prezentace předmětu:</a:t>
            </a:r>
          </a:p>
          <a:p>
            <a:pPr algn="ctr"/>
            <a:r>
              <a:rPr lang="cs-CZ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Business Intelligence </a:t>
            </a:r>
          </a:p>
          <a:p>
            <a:pPr algn="ctr"/>
            <a:endParaRPr lang="cs-CZ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cs-CZ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Vyučující:</a:t>
            </a:r>
          </a:p>
          <a:p>
            <a:pPr algn="ctr"/>
            <a:r>
              <a:rPr lang="cs-CZ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doc. Mgr. Petr Suchánek, Ph.D.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700088"/>
            <a:ext cx="5111750" cy="21590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</a:t>
            </a:r>
            <a:b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471726"/>
              </p:ext>
            </p:extLst>
          </p:nvPr>
        </p:nvGraphicFramePr>
        <p:xfrm>
          <a:off x="539552" y="1563901"/>
          <a:ext cx="6480720" cy="435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:a16="http://schemas.microsoft.com/office/drawing/2014/main" val="3755197986"/>
                    </a:ext>
                  </a:extLst>
                </a:gridCol>
                <a:gridCol w="4213804">
                  <a:extLst>
                    <a:ext uri="{9D8B030D-6E8A-4147-A177-3AD203B41FA5}">
                      <a16:colId xmlns:a16="http://schemas.microsoft.com/office/drawing/2014/main" val="4011610095"/>
                    </a:ext>
                  </a:extLst>
                </a:gridCol>
              </a:tblGrid>
              <a:tr h="217805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Název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Rozvoj vzdělávání na Slezské univerzitě v Opavě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872320"/>
                  </a:ext>
                </a:extLst>
              </a:tr>
              <a:tr h="217805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Registrační číslo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bg1"/>
                          </a:solidFill>
                          <a:effectLst/>
                        </a:rPr>
                        <a:t>CZ.02.2.69/0.0./0.0/16_015/0002400</a:t>
                      </a:r>
                      <a:endParaRPr lang="cs-CZ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484205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78013" y="27828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Obrázek 8" descr="Logolink_OP_VVV_hor_barva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74" y="250328"/>
            <a:ext cx="55054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78013" y="4513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338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699542"/>
            <a:ext cx="8568952" cy="25202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EAI - </a:t>
            </a:r>
            <a:r>
              <a:rPr lang="fr-FR" sz="2000" dirty="0" smtClean="0">
                <a:solidFill>
                  <a:srgbClr val="000000"/>
                </a:solidFill>
              </a:rPr>
              <a:t>Enterprise Application Integration</a:t>
            </a:r>
            <a:endParaRPr lang="cs-CZ" sz="2000" dirty="0" smtClean="0">
              <a:solidFill>
                <a:srgbClr val="000000"/>
              </a:solidFill>
            </a:endParaRPr>
          </a:p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Koncept s cílem jedinečné integrace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na úrovni dat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na úrovni aplikací</a:t>
            </a:r>
            <a:r>
              <a:rPr lang="en-GB" sz="1800" dirty="0" smtClean="0">
                <a:solidFill>
                  <a:srgbClr val="000000"/>
                </a:solidFill>
              </a:rPr>
              <a:t>.</a:t>
            </a:r>
          </a:p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EAI</a:t>
            </a:r>
          </a:p>
          <a:p>
            <a:pPr lvl="1" algn="just">
              <a:spcBef>
                <a:spcPts val="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umožňuje přenos </a:t>
            </a:r>
            <a:r>
              <a:rPr lang="cs-CZ" sz="1800" dirty="0">
                <a:solidFill>
                  <a:srgbClr val="000000"/>
                </a:solidFill>
              </a:rPr>
              <a:t>dat do různých typů datových úložišť v reálném </a:t>
            </a:r>
            <a:r>
              <a:rPr lang="cs-CZ" sz="1800" dirty="0" smtClean="0">
                <a:solidFill>
                  <a:srgbClr val="000000"/>
                </a:solidFill>
              </a:rPr>
              <a:t>čase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1" algn="just">
              <a:spcBef>
                <a:spcPts val="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podpora rozvoje nové </a:t>
            </a:r>
            <a:r>
              <a:rPr lang="cs-CZ" sz="1800" dirty="0">
                <a:solidFill>
                  <a:srgbClr val="000000"/>
                </a:solidFill>
              </a:rPr>
              <a:t>generace datových skladů označovaných jako Real-</a:t>
            </a:r>
            <a:r>
              <a:rPr lang="cs-CZ" sz="1800" dirty="0" err="1">
                <a:solidFill>
                  <a:srgbClr val="000000"/>
                </a:solidFill>
              </a:rPr>
              <a:t>time</a:t>
            </a:r>
            <a:r>
              <a:rPr lang="cs-CZ" sz="1800" dirty="0">
                <a:solidFill>
                  <a:srgbClr val="000000"/>
                </a:solidFill>
              </a:rPr>
              <a:t> Data </a:t>
            </a:r>
            <a:r>
              <a:rPr lang="cs-CZ" sz="1800" dirty="0" err="1" smtClean="0">
                <a:solidFill>
                  <a:srgbClr val="000000"/>
                </a:solidFill>
              </a:rPr>
              <a:t>Warehouse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1" algn="just">
              <a:spcBef>
                <a:spcPts val="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umožňuje vyšší </a:t>
            </a:r>
            <a:r>
              <a:rPr lang="cs-CZ" sz="1800" dirty="0">
                <a:solidFill>
                  <a:srgbClr val="000000"/>
                </a:solidFill>
              </a:rPr>
              <a:t>nezávislost na nižších vrstvách informačního </a:t>
            </a:r>
            <a:r>
              <a:rPr lang="cs-CZ" sz="1800" dirty="0" smtClean="0">
                <a:solidFill>
                  <a:srgbClr val="000000"/>
                </a:solidFill>
              </a:rPr>
              <a:t>systému (operační systémy, databáze, SW jiných dodavatelů)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1" algn="just">
              <a:spcBef>
                <a:spcPts val="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Využívání universálních </a:t>
            </a:r>
            <a:r>
              <a:rPr lang="cs-CZ" sz="1800" dirty="0">
                <a:solidFill>
                  <a:srgbClr val="000000"/>
                </a:solidFill>
              </a:rPr>
              <a:t>technických standardů, jazyků a protokolů (XML, BPEL, SOAP, WSDL, JDBS, JMS, CORBA a </a:t>
            </a:r>
            <a:r>
              <a:rPr lang="cs-CZ" sz="1800" dirty="0" smtClean="0">
                <a:solidFill>
                  <a:srgbClr val="000000"/>
                </a:solidFill>
              </a:rPr>
              <a:t>další)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1" algn="just">
              <a:spcBef>
                <a:spcPts val="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využívání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cs-CZ" sz="1800" dirty="0" smtClean="0">
                <a:solidFill>
                  <a:srgbClr val="000000"/>
                </a:solidFill>
              </a:rPr>
              <a:t>universálních </a:t>
            </a:r>
            <a:r>
              <a:rPr lang="cs-CZ" sz="1800" dirty="0">
                <a:solidFill>
                  <a:srgbClr val="000000"/>
                </a:solidFill>
              </a:rPr>
              <a:t>integračních technologií a řešení (J2EE, </a:t>
            </a:r>
            <a:r>
              <a:rPr lang="cs-CZ" sz="1800" dirty="0" err="1">
                <a:solidFill>
                  <a:srgbClr val="000000"/>
                </a:solidFill>
              </a:rPr>
              <a:t>Bi-zTalk</a:t>
            </a:r>
            <a:r>
              <a:rPr lang="cs-CZ" sz="1800" dirty="0">
                <a:solidFill>
                  <a:srgbClr val="000000"/>
                </a:solidFill>
              </a:rPr>
              <a:t> a další</a:t>
            </a:r>
            <a:r>
              <a:rPr lang="cs-CZ" sz="1800" dirty="0" smtClean="0">
                <a:solidFill>
                  <a:srgbClr val="000000"/>
                </a:solidFill>
              </a:rPr>
              <a:t>).</a:t>
            </a:r>
          </a:p>
          <a:p>
            <a:pPr algn="just"/>
            <a:endParaRPr lang="cs-CZ" sz="20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10</a:t>
            </a:fld>
            <a:endParaRPr lang="cs-CZ" dirty="0"/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813690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</a:t>
            </a:r>
            <a:r>
              <a:rPr lang="fr-FR" b="1" dirty="0" smtClean="0">
                <a:solidFill>
                  <a:srgbClr val="000000"/>
                </a:solidFill>
              </a:rPr>
              <a:t>EAI </a:t>
            </a: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25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11</a:t>
            </a:fld>
            <a:endParaRPr lang="cs-CZ" dirty="0"/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813690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</a:t>
            </a:r>
            <a:r>
              <a:rPr lang="fr-FR" b="1" dirty="0" smtClean="0">
                <a:solidFill>
                  <a:srgbClr val="000000"/>
                </a:solidFill>
              </a:rPr>
              <a:t>EAI 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23528" y="1491629"/>
            <a:ext cx="112125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815008"/>
              </p:ext>
            </p:extLst>
          </p:nvPr>
        </p:nvGraphicFramePr>
        <p:xfrm>
          <a:off x="323528" y="1419622"/>
          <a:ext cx="8367087" cy="2664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7" name="Visio" r:id="rId4" imgW="5324653" imgH="1685718" progId="Visio.Drawing.15">
                  <p:embed/>
                </p:oleObj>
              </mc:Choice>
              <mc:Fallback>
                <p:oleObj name="Visio" r:id="rId4" imgW="5324653" imgH="1685718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419622"/>
                        <a:ext cx="8367087" cy="26642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233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12</a:t>
            </a:fld>
            <a:endParaRPr lang="cs-CZ" dirty="0"/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813690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</a:t>
            </a:r>
            <a:r>
              <a:rPr lang="pl-PL" b="1" dirty="0">
                <a:solidFill>
                  <a:srgbClr val="000000"/>
                </a:solidFill>
              </a:rPr>
              <a:t>Koncepce integrace IS/ICT v podniku</a:t>
            </a:r>
            <a:r>
              <a:rPr lang="fr-FR" b="1" dirty="0" smtClean="0">
                <a:solidFill>
                  <a:srgbClr val="000000"/>
                </a:solidFill>
              </a:rPr>
              <a:t> 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23528" y="1491629"/>
            <a:ext cx="112125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691679" y="730061"/>
            <a:ext cx="10659876" cy="4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9494809"/>
              </p:ext>
            </p:extLst>
          </p:nvPr>
        </p:nvGraphicFramePr>
        <p:xfrm>
          <a:off x="1691680" y="730062"/>
          <a:ext cx="4752528" cy="391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2" name="Visio" r:id="rId4" imgW="4515018" imgH="3724125" progId="Visio.Drawing.15">
                  <p:embed/>
                </p:oleObj>
              </mc:Choice>
              <mc:Fallback>
                <p:oleObj name="Visio" r:id="rId4" imgW="4515018" imgH="3724125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730062"/>
                        <a:ext cx="4752528" cy="3919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908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987574"/>
            <a:ext cx="8568952" cy="25202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Datový </a:t>
            </a:r>
            <a:r>
              <a:rPr lang="cs-CZ" sz="2000" dirty="0">
                <a:solidFill>
                  <a:srgbClr val="000000"/>
                </a:solidFill>
              </a:rPr>
              <a:t>sklad (Data </a:t>
            </a:r>
            <a:r>
              <a:rPr lang="cs-CZ" sz="2000" dirty="0" err="1" smtClean="0">
                <a:solidFill>
                  <a:srgbClr val="000000"/>
                </a:solidFill>
              </a:rPr>
              <a:t>Warehouse</a:t>
            </a:r>
            <a:r>
              <a:rPr lang="cs-CZ" sz="2000" dirty="0" smtClean="0">
                <a:solidFill>
                  <a:srgbClr val="000000"/>
                </a:solidFill>
              </a:rPr>
              <a:t>)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integrovaný</a:t>
            </a:r>
            <a:r>
              <a:rPr lang="cs-CZ" sz="1800" dirty="0">
                <a:solidFill>
                  <a:srgbClr val="000000"/>
                </a:solidFill>
              </a:rPr>
              <a:t>, subjektově orientovaný, stálý a časově rozlišený souhrn dat uspořádaný pro účely efektivního zpracování dat a jejich přeměny na informace pro podporu rozhodování.</a:t>
            </a:r>
            <a:endParaRPr lang="cs-CZ" sz="1800" dirty="0" smtClean="0">
              <a:solidFill>
                <a:srgbClr val="000000"/>
              </a:solidFill>
            </a:endParaRPr>
          </a:p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Data jsou uložena podle </a:t>
            </a:r>
            <a:r>
              <a:rPr lang="cs-CZ" sz="2000" dirty="0">
                <a:solidFill>
                  <a:srgbClr val="000000"/>
                </a:solidFill>
              </a:rPr>
              <a:t>typu bez vazby na aplikace, ve kterých byla </a:t>
            </a:r>
            <a:r>
              <a:rPr lang="cs-CZ" sz="2000" dirty="0" smtClean="0">
                <a:solidFill>
                  <a:srgbClr val="000000"/>
                </a:solidFill>
              </a:rPr>
              <a:t>pořízena</a:t>
            </a:r>
            <a:r>
              <a:rPr lang="en-GB" sz="2000" dirty="0" smtClean="0">
                <a:solidFill>
                  <a:srgbClr val="000000"/>
                </a:solidFill>
              </a:rPr>
              <a:t>;</a:t>
            </a:r>
            <a:endParaRPr lang="cs-CZ" sz="2000" dirty="0" smtClean="0">
              <a:solidFill>
                <a:srgbClr val="000000"/>
              </a:solidFill>
            </a:endParaRPr>
          </a:p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Centrální </a:t>
            </a:r>
            <a:r>
              <a:rPr lang="cs-CZ" sz="2000" dirty="0">
                <a:solidFill>
                  <a:srgbClr val="000000"/>
                </a:solidFill>
              </a:rPr>
              <a:t>úložiště dat z celého podniku, která se nemění a která jsou časově </a:t>
            </a:r>
            <a:r>
              <a:rPr lang="cs-CZ" sz="2000" dirty="0" smtClean="0">
                <a:solidFill>
                  <a:srgbClr val="000000"/>
                </a:solidFill>
              </a:rPr>
              <a:t>označena</a:t>
            </a:r>
            <a:r>
              <a:rPr lang="en-GB" sz="2000" dirty="0" smtClean="0">
                <a:solidFill>
                  <a:srgbClr val="000000"/>
                </a:solidFill>
              </a:rPr>
              <a:t>;</a:t>
            </a:r>
            <a:endParaRPr lang="cs-CZ" sz="2000" dirty="0" smtClean="0">
              <a:solidFill>
                <a:srgbClr val="000000"/>
              </a:solidFill>
            </a:endParaRPr>
          </a:p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Ve </a:t>
            </a:r>
            <a:r>
              <a:rPr lang="cs-CZ" sz="2000" dirty="0">
                <a:solidFill>
                  <a:srgbClr val="000000"/>
                </a:solidFill>
              </a:rPr>
              <a:t>vztahu k datovým tržištím je mnohdy datový sklad </a:t>
            </a:r>
            <a:r>
              <a:rPr lang="cs-CZ" sz="2000" dirty="0" smtClean="0">
                <a:solidFill>
                  <a:srgbClr val="000000"/>
                </a:solidFill>
              </a:rPr>
              <a:t>pojímán </a:t>
            </a:r>
            <a:r>
              <a:rPr lang="cs-CZ" sz="2000" dirty="0">
                <a:solidFill>
                  <a:srgbClr val="000000"/>
                </a:solidFill>
              </a:rPr>
              <a:t>jako množina datových tržišť.</a:t>
            </a:r>
            <a:endParaRPr lang="cs-CZ" sz="20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13</a:t>
            </a:fld>
            <a:endParaRPr lang="cs-CZ" dirty="0"/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813690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datový sklad</a:t>
            </a:r>
            <a:r>
              <a:rPr lang="fr-FR" b="1" dirty="0" smtClean="0">
                <a:solidFill>
                  <a:srgbClr val="000000"/>
                </a:solidFill>
              </a:rPr>
              <a:t> </a:t>
            </a: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52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987574"/>
            <a:ext cx="8568952" cy="25202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>
                <a:solidFill>
                  <a:srgbClr val="000000"/>
                </a:solidFill>
              </a:rPr>
              <a:t>OLAP </a:t>
            </a:r>
            <a:r>
              <a:rPr lang="cs-CZ" sz="2000" dirty="0" smtClean="0">
                <a:solidFill>
                  <a:srgbClr val="000000"/>
                </a:solidFill>
              </a:rPr>
              <a:t>(</a:t>
            </a:r>
            <a:r>
              <a:rPr lang="cs-CZ" sz="2000" dirty="0">
                <a:solidFill>
                  <a:srgbClr val="000000"/>
                </a:solidFill>
              </a:rPr>
              <a:t>Online </a:t>
            </a:r>
            <a:r>
              <a:rPr lang="cs-CZ" sz="2000" dirty="0" err="1">
                <a:solidFill>
                  <a:srgbClr val="000000"/>
                </a:solidFill>
              </a:rPr>
              <a:t>Analytical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Processing</a:t>
            </a:r>
            <a:r>
              <a:rPr lang="cs-CZ" sz="2000" dirty="0" smtClean="0">
                <a:solidFill>
                  <a:srgbClr val="000000"/>
                </a:solidFill>
              </a:rPr>
              <a:t>)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technologie </a:t>
            </a:r>
            <a:r>
              <a:rPr lang="cs-CZ" sz="1800" dirty="0">
                <a:solidFill>
                  <a:srgbClr val="000000"/>
                </a:solidFill>
              </a:rPr>
              <a:t>uspořádání rozsáhlých dat formou krychlí tak, aby k nim byl zajištěn co </a:t>
            </a:r>
            <a:r>
              <a:rPr lang="cs-CZ" sz="1800" dirty="0" smtClean="0">
                <a:solidFill>
                  <a:srgbClr val="000000"/>
                </a:solidFill>
              </a:rPr>
              <a:t>nejrychlejší </a:t>
            </a:r>
            <a:r>
              <a:rPr lang="cs-CZ" sz="1800" dirty="0">
                <a:solidFill>
                  <a:srgbClr val="000000"/>
                </a:solidFill>
              </a:rPr>
              <a:t>přístup za účelem tvorby datových analýz a kontingenčních objektů (tabulky, grafy</a:t>
            </a:r>
            <a:r>
              <a:rPr lang="cs-CZ" sz="1800" dirty="0" smtClean="0">
                <a:solidFill>
                  <a:srgbClr val="000000"/>
                </a:solidFill>
              </a:rPr>
              <a:t>)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1800" dirty="0">
                <a:solidFill>
                  <a:srgbClr val="000000"/>
                </a:solidFill>
              </a:rPr>
              <a:t>součástí OLAP </a:t>
            </a:r>
            <a:r>
              <a:rPr lang="cs-CZ" sz="1800" dirty="0" smtClean="0">
                <a:solidFill>
                  <a:srgbClr val="000000"/>
                </a:solidFill>
              </a:rPr>
              <a:t>je i </a:t>
            </a:r>
            <a:r>
              <a:rPr lang="cs-CZ" sz="1800" dirty="0">
                <a:solidFill>
                  <a:srgbClr val="000000"/>
                </a:solidFill>
              </a:rPr>
              <a:t>podpora analytických </a:t>
            </a:r>
            <a:r>
              <a:rPr lang="cs-CZ" sz="1800" dirty="0" smtClean="0">
                <a:solidFill>
                  <a:srgbClr val="000000"/>
                </a:solidFill>
              </a:rPr>
              <a:t>nástrojů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zdrojovými </a:t>
            </a:r>
            <a:r>
              <a:rPr lang="cs-CZ" sz="1800" dirty="0">
                <a:solidFill>
                  <a:srgbClr val="000000"/>
                </a:solidFill>
              </a:rPr>
              <a:t>daty technologie OLAP jsou databáze OLTP (Online </a:t>
            </a:r>
            <a:r>
              <a:rPr lang="cs-CZ" sz="1800" dirty="0" err="1">
                <a:solidFill>
                  <a:srgbClr val="000000"/>
                </a:solidFill>
              </a:rPr>
              <a:t>Transactional</a:t>
            </a:r>
            <a:r>
              <a:rPr lang="cs-CZ" sz="1800" dirty="0">
                <a:solidFill>
                  <a:srgbClr val="000000"/>
                </a:solidFill>
              </a:rPr>
              <a:t> </a:t>
            </a:r>
            <a:r>
              <a:rPr lang="cs-CZ" sz="1800" dirty="0" err="1" smtClean="0">
                <a:solidFill>
                  <a:srgbClr val="000000"/>
                </a:solidFill>
              </a:rPr>
              <a:t>Processing</a:t>
            </a:r>
            <a:r>
              <a:rPr lang="cs-CZ" sz="1800" dirty="0" smtClean="0">
                <a:solidFill>
                  <a:srgbClr val="000000"/>
                </a:solidFill>
              </a:rPr>
              <a:t>) (běžně </a:t>
            </a:r>
            <a:r>
              <a:rPr lang="cs-CZ" sz="1800" dirty="0">
                <a:solidFill>
                  <a:srgbClr val="000000"/>
                </a:solidFill>
              </a:rPr>
              <a:t>ukládány v datových </a:t>
            </a:r>
            <a:r>
              <a:rPr lang="cs-CZ" sz="1800" dirty="0" smtClean="0">
                <a:solidFill>
                  <a:srgbClr val="000000"/>
                </a:solidFill>
              </a:rPr>
              <a:t>úložištích)</a:t>
            </a:r>
            <a:r>
              <a:rPr lang="en-GB" sz="1800" dirty="0" smtClean="0">
                <a:solidFill>
                  <a:srgbClr val="000000"/>
                </a:solidFill>
              </a:rPr>
              <a:t>.</a:t>
            </a:r>
          </a:p>
          <a:p>
            <a:pPr lvl="1" algn="just"/>
            <a:endParaRPr lang="cs-CZ" sz="1800" dirty="0" smtClean="0">
              <a:solidFill>
                <a:srgbClr val="000000"/>
              </a:solidFill>
            </a:endParaRPr>
          </a:p>
          <a:p>
            <a:pPr lvl="1" algn="just"/>
            <a:endParaRPr lang="cs-CZ" sz="1800" dirty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14</a:t>
            </a:fld>
            <a:endParaRPr lang="cs-CZ" dirty="0"/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813690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OLAP</a:t>
            </a:r>
            <a:r>
              <a:rPr lang="fr-FR" b="1" dirty="0" smtClean="0">
                <a:solidFill>
                  <a:srgbClr val="000000"/>
                </a:solidFill>
              </a:rPr>
              <a:t> </a:t>
            </a: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09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627534"/>
            <a:ext cx="8568952" cy="25202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000" dirty="0" smtClean="0">
                <a:solidFill>
                  <a:srgbClr val="000000"/>
                </a:solidFill>
              </a:rPr>
              <a:t>R</a:t>
            </a:r>
            <a:r>
              <a:rPr lang="cs-CZ" sz="2000" dirty="0" smtClean="0">
                <a:solidFill>
                  <a:srgbClr val="000000"/>
                </a:solidFill>
              </a:rPr>
              <a:t>OLAP (</a:t>
            </a:r>
            <a:r>
              <a:rPr lang="en-GB" sz="2000" dirty="0" err="1" smtClean="0">
                <a:solidFill>
                  <a:srgbClr val="000000"/>
                </a:solidFill>
              </a:rPr>
              <a:t>Rel</a:t>
            </a:r>
            <a:r>
              <a:rPr lang="cs-CZ" sz="2000" dirty="0" err="1" smtClean="0">
                <a:solidFill>
                  <a:srgbClr val="000000"/>
                </a:solidFill>
              </a:rPr>
              <a:t>ační</a:t>
            </a:r>
            <a:r>
              <a:rPr lang="cs-CZ" sz="2000" dirty="0" smtClean="0">
                <a:solidFill>
                  <a:srgbClr val="000000"/>
                </a:solidFill>
              </a:rPr>
              <a:t> OLAP)</a:t>
            </a:r>
          </a:p>
          <a:p>
            <a:pPr lvl="1" algn="just">
              <a:spcBef>
                <a:spcPts val="0"/>
              </a:spcBef>
            </a:pPr>
            <a:r>
              <a:rPr lang="cs-CZ" sz="1800" dirty="0">
                <a:solidFill>
                  <a:srgbClr val="000000"/>
                </a:solidFill>
              </a:rPr>
              <a:t>Agregovaná data jsou uložena ve speciálních tabulkách v rámci relační databáze. Analýza je náročná, protože požadované struktury se vytvářejí pomocí SQL dotazů, které vybírají příslušná data z relacemi propojených tabulek. Pracuje nad relačními databázemi.</a:t>
            </a:r>
          </a:p>
          <a:p>
            <a:pPr lvl="2" algn="just"/>
            <a:r>
              <a:rPr lang="cs-CZ" sz="1600" dirty="0">
                <a:solidFill>
                  <a:srgbClr val="000000"/>
                </a:solidFill>
              </a:rPr>
              <a:t>Výhoda: flexibilita</a:t>
            </a:r>
          </a:p>
          <a:p>
            <a:pPr lvl="2" algn="just"/>
            <a:r>
              <a:rPr lang="cs-CZ" sz="1600" dirty="0">
                <a:solidFill>
                  <a:srgbClr val="000000"/>
                </a:solidFill>
              </a:rPr>
              <a:t>Nevýhoda: nároky na výkon databáze, pomalejší analýza</a:t>
            </a:r>
            <a:r>
              <a:rPr lang="cs-CZ" sz="1600" dirty="0" smtClean="0">
                <a:solidFill>
                  <a:srgbClr val="000000"/>
                </a:solidFill>
              </a:rPr>
              <a:t>.</a:t>
            </a:r>
          </a:p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MOLAP (Multidimenzionální OLAP)</a:t>
            </a:r>
          </a:p>
          <a:p>
            <a:pPr lvl="1" algn="just">
              <a:spcBef>
                <a:spcPts val="0"/>
              </a:spcBef>
            </a:pPr>
            <a:r>
              <a:rPr lang="cs-CZ" sz="1800" dirty="0">
                <a:solidFill>
                  <a:srgbClr val="000000"/>
                </a:solidFill>
              </a:rPr>
              <a:t>Vícerozměrný </a:t>
            </a:r>
            <a:r>
              <a:rPr lang="cs-CZ" sz="1800" dirty="0" err="1">
                <a:solidFill>
                  <a:srgbClr val="000000"/>
                </a:solidFill>
              </a:rPr>
              <a:t>spreadsheet</a:t>
            </a:r>
            <a:r>
              <a:rPr lang="cs-CZ" sz="1800" dirty="0">
                <a:solidFill>
                  <a:srgbClr val="000000"/>
                </a:solidFill>
              </a:rPr>
              <a:t>, datová krychle, hierarchické dimenze, schéma STAR, SNOWFLAKE, FACT </a:t>
            </a:r>
            <a:r>
              <a:rPr lang="cs-CZ" sz="1800" dirty="0" smtClean="0">
                <a:solidFill>
                  <a:srgbClr val="000000"/>
                </a:solidFill>
              </a:rPr>
              <a:t>CONSTELLATION. Významně </a:t>
            </a:r>
            <a:r>
              <a:rPr lang="cs-CZ" sz="1800" dirty="0">
                <a:solidFill>
                  <a:srgbClr val="000000"/>
                </a:solidFill>
              </a:rPr>
              <a:t>rychlejší než ROLAP. Pracuje nad datovými sklady nebo tržišti.</a:t>
            </a:r>
          </a:p>
          <a:p>
            <a:pPr lvl="2" algn="just"/>
            <a:r>
              <a:rPr lang="cs-CZ" sz="1600" dirty="0">
                <a:solidFill>
                  <a:srgbClr val="000000"/>
                </a:solidFill>
              </a:rPr>
              <a:t>Výhoda: rychlost analýzy</a:t>
            </a:r>
          </a:p>
          <a:p>
            <a:pPr lvl="2" algn="just"/>
            <a:r>
              <a:rPr lang="cs-CZ" sz="1600" dirty="0">
                <a:solidFill>
                  <a:srgbClr val="000000"/>
                </a:solidFill>
              </a:rPr>
              <a:t>Nevýhoda: nároky na diskový prostor, malá flexibilita (data se musí trans-formovat do datového skladu).</a:t>
            </a:r>
          </a:p>
          <a:p>
            <a:pPr lvl="1" algn="just"/>
            <a:endParaRPr lang="cs-CZ" sz="1800" dirty="0">
              <a:solidFill>
                <a:srgbClr val="000000"/>
              </a:solidFill>
            </a:endParaRPr>
          </a:p>
          <a:p>
            <a:pPr lvl="1" algn="just"/>
            <a:endParaRPr lang="cs-CZ" sz="1800" dirty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15</a:t>
            </a:fld>
            <a:endParaRPr lang="cs-CZ" dirty="0"/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813690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OLAP</a:t>
            </a:r>
            <a:r>
              <a:rPr lang="fr-FR" b="1" dirty="0" smtClean="0">
                <a:solidFill>
                  <a:srgbClr val="000000"/>
                </a:solidFill>
              </a:rPr>
              <a:t> </a:t>
            </a: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31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843558"/>
            <a:ext cx="8568952" cy="25202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HOLAP (Hybridní OLAP)</a:t>
            </a:r>
          </a:p>
          <a:p>
            <a:pPr lvl="1" algn="just">
              <a:spcBef>
                <a:spcPts val="6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Analýza </a:t>
            </a:r>
            <a:r>
              <a:rPr lang="cs-CZ" sz="1800" dirty="0">
                <a:solidFill>
                  <a:srgbClr val="000000"/>
                </a:solidFill>
              </a:rPr>
              <a:t>probíhá nad relačními databázemi, ale tabulky s agregovanými daty se ukládají do datových skladů.</a:t>
            </a:r>
          </a:p>
          <a:p>
            <a:pPr lvl="2" algn="just">
              <a:spcBef>
                <a:spcPts val="0"/>
              </a:spcBef>
            </a:pPr>
            <a:r>
              <a:rPr lang="cs-CZ" sz="1600" dirty="0">
                <a:solidFill>
                  <a:srgbClr val="000000"/>
                </a:solidFill>
              </a:rPr>
              <a:t>Výhody: přístup k rozsáhlým datům při současně rychlé agregaci.</a:t>
            </a:r>
          </a:p>
          <a:p>
            <a:pPr lvl="2" algn="just">
              <a:spcBef>
                <a:spcPts val="0"/>
              </a:spcBef>
            </a:pPr>
            <a:r>
              <a:rPr lang="cs-CZ" sz="1600" dirty="0">
                <a:solidFill>
                  <a:srgbClr val="000000"/>
                </a:solidFill>
              </a:rPr>
              <a:t>Nevýhody: nutnost udržovat data na dvou místech.</a:t>
            </a:r>
          </a:p>
          <a:p>
            <a:pPr algn="just">
              <a:spcBef>
                <a:spcPts val="600"/>
              </a:spcBef>
            </a:pPr>
            <a:r>
              <a:rPr lang="cs-CZ" sz="2000" dirty="0" smtClean="0">
                <a:solidFill>
                  <a:srgbClr val="000000"/>
                </a:solidFill>
              </a:rPr>
              <a:t>DOLAP (Dynamický OLAP)</a:t>
            </a:r>
          </a:p>
          <a:p>
            <a:pPr lvl="1" algn="just">
              <a:spcBef>
                <a:spcPts val="600"/>
              </a:spcBef>
            </a:pPr>
            <a:r>
              <a:rPr lang="cs-CZ" sz="1800" dirty="0">
                <a:solidFill>
                  <a:srgbClr val="000000"/>
                </a:solidFill>
              </a:rPr>
              <a:t>Multidimenzionální kostka je během zpracování vytvořena v paměti RAM.</a:t>
            </a:r>
          </a:p>
          <a:p>
            <a:pPr lvl="2" algn="just">
              <a:spcBef>
                <a:spcPts val="0"/>
              </a:spcBef>
            </a:pPr>
            <a:r>
              <a:rPr lang="cs-CZ" sz="1600" dirty="0">
                <a:solidFill>
                  <a:srgbClr val="000000"/>
                </a:solidFill>
              </a:rPr>
              <a:t>Výhoda: </a:t>
            </a:r>
            <a:r>
              <a:rPr lang="cs-CZ" sz="1600" dirty="0" err="1">
                <a:solidFill>
                  <a:srgbClr val="000000"/>
                </a:solidFill>
              </a:rPr>
              <a:t>felixibilita</a:t>
            </a:r>
            <a:endParaRPr lang="cs-CZ" sz="1600" dirty="0">
              <a:solidFill>
                <a:srgbClr val="000000"/>
              </a:solidFill>
            </a:endParaRPr>
          </a:p>
          <a:p>
            <a:pPr lvl="2" algn="just">
              <a:spcBef>
                <a:spcPts val="0"/>
              </a:spcBef>
            </a:pPr>
            <a:r>
              <a:rPr lang="cs-CZ" sz="1600" dirty="0">
                <a:solidFill>
                  <a:srgbClr val="000000"/>
                </a:solidFill>
              </a:rPr>
              <a:t>Nevýhoda: RAM paměť dostatečně velká a rychlá (vysoké nároky); </a:t>
            </a:r>
            <a:r>
              <a:rPr lang="cs-CZ" sz="1600" dirty="0" err="1">
                <a:solidFill>
                  <a:srgbClr val="000000"/>
                </a:solidFill>
              </a:rPr>
              <a:t>nut-nost</a:t>
            </a:r>
            <a:r>
              <a:rPr lang="cs-CZ" sz="1600" dirty="0">
                <a:solidFill>
                  <a:srgbClr val="000000"/>
                </a:solidFill>
              </a:rPr>
              <a:t> opětovného vytváření kostky pro každou analýzu </a:t>
            </a:r>
            <a:r>
              <a:rPr lang="cs-CZ" sz="1600" dirty="0" smtClean="0">
                <a:solidFill>
                  <a:srgbClr val="000000"/>
                </a:solidFill>
              </a:rPr>
              <a:t>znovu</a:t>
            </a:r>
            <a:endParaRPr lang="cs-CZ" sz="1600" dirty="0">
              <a:solidFill>
                <a:srgbClr val="000000"/>
              </a:solidFill>
            </a:endParaRPr>
          </a:p>
          <a:p>
            <a:pPr lvl="1" algn="just"/>
            <a:endParaRPr lang="cs-CZ" sz="1800" dirty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16</a:t>
            </a:fld>
            <a:endParaRPr lang="cs-CZ" dirty="0"/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813690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OLAP</a:t>
            </a:r>
            <a:r>
              <a:rPr lang="fr-FR" b="1" dirty="0" smtClean="0">
                <a:solidFill>
                  <a:srgbClr val="000000"/>
                </a:solidFill>
              </a:rPr>
              <a:t> </a:t>
            </a: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95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627534"/>
            <a:ext cx="8568952" cy="25202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Reporty</a:t>
            </a:r>
          </a:p>
          <a:p>
            <a:pPr lvl="1" algn="just">
              <a:spcBef>
                <a:spcPts val="600"/>
              </a:spcBef>
            </a:pPr>
            <a:r>
              <a:rPr lang="cs-CZ" sz="1800" dirty="0">
                <a:solidFill>
                  <a:srgbClr val="000000"/>
                </a:solidFill>
              </a:rPr>
              <a:t>z</a:t>
            </a:r>
            <a:r>
              <a:rPr lang="cs-CZ" sz="1800" dirty="0" smtClean="0">
                <a:solidFill>
                  <a:srgbClr val="000000"/>
                </a:solidFill>
              </a:rPr>
              <a:t>ákladní výstupy BI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1" algn="just">
              <a:spcBef>
                <a:spcPts val="6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vytvářejí se na </a:t>
            </a:r>
            <a:r>
              <a:rPr lang="cs-CZ" sz="1800" dirty="0">
                <a:solidFill>
                  <a:srgbClr val="000000"/>
                </a:solidFill>
              </a:rPr>
              <a:t>základě dotazů prostřednictvím analytických </a:t>
            </a:r>
            <a:r>
              <a:rPr lang="cs-CZ" sz="1800" dirty="0" smtClean="0">
                <a:solidFill>
                  <a:srgbClr val="000000"/>
                </a:solidFill>
              </a:rPr>
              <a:t>aplikací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1" algn="just">
              <a:spcBef>
                <a:spcPts val="6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reporty </a:t>
            </a:r>
            <a:r>
              <a:rPr lang="cs-CZ" sz="1800" dirty="0">
                <a:solidFill>
                  <a:srgbClr val="000000"/>
                </a:solidFill>
              </a:rPr>
              <a:t>mohou </a:t>
            </a:r>
            <a:r>
              <a:rPr lang="cs-CZ" sz="1800" dirty="0" smtClean="0">
                <a:solidFill>
                  <a:srgbClr val="000000"/>
                </a:solidFill>
              </a:rPr>
              <a:t>být</a:t>
            </a:r>
          </a:p>
          <a:p>
            <a:pPr lvl="2" algn="just">
              <a:spcBef>
                <a:spcPts val="600"/>
              </a:spcBef>
            </a:pPr>
            <a:r>
              <a:rPr lang="cs-CZ" sz="1600" dirty="0" smtClean="0">
                <a:solidFill>
                  <a:srgbClr val="000000"/>
                </a:solidFill>
              </a:rPr>
              <a:t>standardní - většinou </a:t>
            </a:r>
            <a:r>
              <a:rPr lang="cs-CZ" sz="1600" dirty="0">
                <a:solidFill>
                  <a:srgbClr val="000000"/>
                </a:solidFill>
              </a:rPr>
              <a:t>předem definované, které se v daných časových intervalech </a:t>
            </a:r>
            <a:r>
              <a:rPr lang="cs-CZ" sz="1600" dirty="0" smtClean="0">
                <a:solidFill>
                  <a:srgbClr val="000000"/>
                </a:solidFill>
              </a:rPr>
              <a:t>opakují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</a:p>
          <a:p>
            <a:pPr lvl="2" algn="just">
              <a:spcBef>
                <a:spcPts val="600"/>
              </a:spcBef>
            </a:pPr>
            <a:r>
              <a:rPr lang="cs-CZ" sz="1600" dirty="0" smtClean="0">
                <a:solidFill>
                  <a:srgbClr val="000000"/>
                </a:solidFill>
              </a:rPr>
              <a:t>ad-hoc reporty</a:t>
            </a:r>
            <a:r>
              <a:rPr lang="en-GB" sz="1600" dirty="0" smtClean="0">
                <a:solidFill>
                  <a:srgbClr val="000000"/>
                </a:solidFill>
              </a:rPr>
              <a:t> </a:t>
            </a:r>
            <a:r>
              <a:rPr lang="cs-CZ" sz="1600" dirty="0" smtClean="0">
                <a:solidFill>
                  <a:srgbClr val="000000"/>
                </a:solidFill>
              </a:rPr>
              <a:t>- </a:t>
            </a:r>
            <a:r>
              <a:rPr lang="cs-CZ" sz="1600" dirty="0">
                <a:solidFill>
                  <a:srgbClr val="000000"/>
                </a:solidFill>
              </a:rPr>
              <a:t>které představují jednorázové </a:t>
            </a:r>
            <a:r>
              <a:rPr lang="cs-CZ" sz="1600" dirty="0" smtClean="0">
                <a:solidFill>
                  <a:srgbClr val="000000"/>
                </a:solidFill>
              </a:rPr>
              <a:t>požadavky.</a:t>
            </a:r>
          </a:p>
          <a:p>
            <a:pPr lvl="1" algn="just">
              <a:spcBef>
                <a:spcPts val="6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reporty mohou být určeny</a:t>
            </a:r>
          </a:p>
          <a:p>
            <a:pPr lvl="2" algn="just">
              <a:spcBef>
                <a:spcPts val="600"/>
              </a:spcBef>
            </a:pPr>
            <a:r>
              <a:rPr lang="cs-CZ" sz="1600" dirty="0" smtClean="0">
                <a:solidFill>
                  <a:srgbClr val="000000"/>
                </a:solidFill>
              </a:rPr>
              <a:t>pro vnitřní prostředí (zaměstnanci)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</a:p>
          <a:p>
            <a:pPr lvl="2" algn="just">
              <a:spcBef>
                <a:spcPts val="600"/>
              </a:spcBef>
            </a:pPr>
            <a:r>
              <a:rPr lang="cs-CZ" sz="1600" dirty="0" smtClean="0">
                <a:solidFill>
                  <a:srgbClr val="000000"/>
                </a:solidFill>
              </a:rPr>
              <a:t>p</a:t>
            </a:r>
            <a:r>
              <a:rPr lang="en-GB" sz="1600" dirty="0" err="1" smtClean="0">
                <a:solidFill>
                  <a:srgbClr val="000000"/>
                </a:solidFill>
              </a:rPr>
              <a:t>ro</a:t>
            </a:r>
            <a:r>
              <a:rPr lang="en-GB" sz="1600" dirty="0" smtClean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vnější prostředí (externí subjekty nebo cílové skupiny - spolupracující podniky, dodavatelé, odběratelé, banky jako </a:t>
            </a:r>
            <a:r>
              <a:rPr lang="cs-CZ" sz="1600" dirty="0" smtClean="0">
                <a:solidFill>
                  <a:srgbClr val="000000"/>
                </a:solidFill>
              </a:rPr>
              <a:t>věřitelé, státní orgány, apod.).</a:t>
            </a:r>
          </a:p>
          <a:p>
            <a:pPr lvl="1" algn="just">
              <a:spcBef>
                <a:spcPts val="6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reporty - vesměs grafy, tabulky, číselné seznamy, souhrny, apod.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17</a:t>
            </a:fld>
            <a:endParaRPr lang="cs-CZ" dirty="0"/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813690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reporting</a:t>
            </a:r>
            <a:r>
              <a:rPr lang="fr-FR" b="1" dirty="0" smtClean="0">
                <a:solidFill>
                  <a:srgbClr val="000000"/>
                </a:solidFill>
              </a:rPr>
              <a:t> </a:t>
            </a: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62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18</a:t>
            </a:fld>
            <a:endParaRPr lang="cs-CZ" dirty="0"/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813690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reporting*</a:t>
            </a:r>
            <a:r>
              <a:rPr lang="fr-FR" b="1" dirty="0" smtClean="0">
                <a:solidFill>
                  <a:srgbClr val="000000"/>
                </a:solidFill>
              </a:rPr>
              <a:t> </a:t>
            </a:r>
            <a:endParaRPr lang="cs-CZ" dirty="0">
              <a:solidFill>
                <a:srgbClr val="000000"/>
              </a:solidFill>
            </a:endParaRPr>
          </a:p>
        </p:txBody>
      </p:sp>
      <p:pic>
        <p:nvPicPr>
          <p:cNvPr id="6" name="Obrázek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31590"/>
            <a:ext cx="7848872" cy="35283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ovéPole 1"/>
          <p:cNvSpPr txBox="1"/>
          <p:nvPr/>
        </p:nvSpPr>
        <p:spPr>
          <a:xfrm>
            <a:off x="251520" y="4731990"/>
            <a:ext cx="8064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000000"/>
                </a:solidFill>
              </a:rPr>
              <a:t>*</a:t>
            </a:r>
            <a:r>
              <a:rPr lang="cs-CZ" sz="1200" dirty="0">
                <a:solidFill>
                  <a:srgbClr val="000000"/>
                </a:solidFill>
              </a:rPr>
              <a:t>https://www.stormware.cz/pohoda/business-intelligence/</a:t>
            </a:r>
          </a:p>
        </p:txBody>
      </p:sp>
    </p:spTree>
    <p:extLst>
      <p:ext uri="{BB962C8B-B14F-4D97-AF65-F5344CB8AC3E}">
        <p14:creationId xmlns:p14="http://schemas.microsoft.com/office/powerpoint/2010/main" val="71386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19</a:t>
            </a:fld>
            <a:endParaRPr lang="cs-CZ" dirty="0"/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813690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reporting*</a:t>
            </a:r>
            <a:r>
              <a:rPr lang="fr-FR" b="1" dirty="0" smtClean="0">
                <a:solidFill>
                  <a:srgbClr val="000000"/>
                </a:solidFill>
              </a:rPr>
              <a:t> </a:t>
            </a:r>
            <a:endParaRPr lang="cs-CZ" dirty="0">
              <a:solidFill>
                <a:srgbClr val="0000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806421"/>
            <a:ext cx="7272808" cy="387854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95536" y="4731990"/>
            <a:ext cx="7704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00000"/>
                </a:solidFill>
              </a:rPr>
              <a:t>*http://www.bi-metrix.com/isvabak.php</a:t>
            </a:r>
          </a:p>
        </p:txBody>
      </p:sp>
    </p:spTree>
    <p:extLst>
      <p:ext uri="{BB962C8B-B14F-4D97-AF65-F5344CB8AC3E}">
        <p14:creationId xmlns:p14="http://schemas.microsoft.com/office/powerpoint/2010/main" val="363863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251520" y="699542"/>
            <a:ext cx="5904656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Intelligence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Přednáška 2</a:t>
            </a: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doc. Mgr. Petr Suchánek, Ph.D.</a:t>
            </a:r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843558"/>
            <a:ext cx="7920880" cy="352839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>
                <a:solidFill>
                  <a:srgbClr val="000000"/>
                </a:solidFill>
              </a:rPr>
              <a:t>EIS </a:t>
            </a:r>
            <a:r>
              <a:rPr lang="cs-CZ" sz="2000" dirty="0" smtClean="0">
                <a:solidFill>
                  <a:srgbClr val="000000"/>
                </a:solidFill>
              </a:rPr>
              <a:t>- </a:t>
            </a:r>
            <a:r>
              <a:rPr lang="cs-CZ" sz="2000" dirty="0" err="1" smtClean="0">
                <a:solidFill>
                  <a:srgbClr val="000000"/>
                </a:solidFill>
              </a:rPr>
              <a:t>Executive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</a:rPr>
              <a:t>Information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</a:rPr>
              <a:t>System</a:t>
            </a:r>
            <a:endParaRPr lang="cs-CZ" sz="2000" dirty="0" smtClean="0">
              <a:solidFill>
                <a:srgbClr val="000000"/>
              </a:solidFill>
            </a:endParaRPr>
          </a:p>
          <a:p>
            <a:pPr lvl="1" algn="just">
              <a:spcBef>
                <a:spcPts val="300"/>
              </a:spcBef>
            </a:pPr>
            <a:r>
              <a:rPr lang="cs-CZ" sz="1800" dirty="0">
                <a:solidFill>
                  <a:srgbClr val="000000"/>
                </a:solidFill>
              </a:rPr>
              <a:t>analytické </a:t>
            </a:r>
            <a:r>
              <a:rPr lang="cs-CZ" sz="1800" dirty="0" smtClean="0">
                <a:solidFill>
                  <a:srgbClr val="000000"/>
                </a:solidFill>
              </a:rPr>
              <a:t>aplikace - cílem </a:t>
            </a:r>
            <a:r>
              <a:rPr lang="cs-CZ" sz="1800" dirty="0">
                <a:solidFill>
                  <a:srgbClr val="000000"/>
                </a:solidFill>
              </a:rPr>
              <a:t>je poskytování informací pro podporu </a:t>
            </a:r>
            <a:r>
              <a:rPr lang="cs-CZ" sz="1800" dirty="0" smtClean="0">
                <a:solidFill>
                  <a:srgbClr val="000000"/>
                </a:solidFill>
              </a:rPr>
              <a:t>rozhodování</a:t>
            </a:r>
            <a:r>
              <a:rPr lang="cs-CZ" sz="1800" dirty="0">
                <a:solidFill>
                  <a:srgbClr val="000000"/>
                </a:solidFill>
              </a:rPr>
              <a:t>, vesměs v podobě reportů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1" algn="just">
              <a:spcBef>
                <a:spcPts val="3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obsahují </a:t>
            </a:r>
            <a:r>
              <a:rPr lang="cs-CZ" sz="1800" dirty="0">
                <a:solidFill>
                  <a:srgbClr val="000000"/>
                </a:solidFill>
              </a:rPr>
              <a:t>nástroje pro monitorování podnikových procesů a měření jejich efektivity i </a:t>
            </a:r>
            <a:r>
              <a:rPr lang="cs-CZ" sz="1800" dirty="0" smtClean="0">
                <a:solidFill>
                  <a:srgbClr val="000000"/>
                </a:solidFill>
              </a:rPr>
              <a:t>efektivity </a:t>
            </a:r>
            <a:r>
              <a:rPr lang="cs-CZ" sz="1800" dirty="0">
                <a:solidFill>
                  <a:srgbClr val="000000"/>
                </a:solidFill>
              </a:rPr>
              <a:t>výkonnosti celého podniku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1" algn="just">
              <a:spcBef>
                <a:spcPts val="3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vstupem jsou data z datového skladu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1" algn="just">
              <a:spcBef>
                <a:spcPts val="3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požadavek na</a:t>
            </a:r>
          </a:p>
          <a:p>
            <a:pPr lvl="2" algn="just">
              <a:spcBef>
                <a:spcPts val="300"/>
              </a:spcBef>
            </a:pPr>
            <a:r>
              <a:rPr lang="cs-CZ" sz="1600" dirty="0" smtClean="0">
                <a:solidFill>
                  <a:srgbClr val="000000"/>
                </a:solidFill>
              </a:rPr>
              <a:t>uživatelskou přívětivost těchto aplikací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  <a:endParaRPr lang="cs-CZ" sz="1600" dirty="0" smtClean="0">
              <a:solidFill>
                <a:srgbClr val="000000"/>
              </a:solidFill>
            </a:endParaRPr>
          </a:p>
          <a:p>
            <a:pPr lvl="2" algn="just">
              <a:spcBef>
                <a:spcPts val="300"/>
              </a:spcBef>
            </a:pPr>
            <a:r>
              <a:rPr lang="cs-CZ" sz="1600" dirty="0">
                <a:solidFill>
                  <a:srgbClr val="000000"/>
                </a:solidFill>
              </a:rPr>
              <a:t>snadnou editaci vstupních parametrů jednotlivých </a:t>
            </a:r>
            <a:r>
              <a:rPr lang="cs-CZ" sz="1600" dirty="0" smtClean="0">
                <a:solidFill>
                  <a:srgbClr val="000000"/>
                </a:solidFill>
              </a:rPr>
              <a:t>dotazů.</a:t>
            </a:r>
          </a:p>
          <a:p>
            <a:pPr lvl="1" algn="just">
              <a:spcBef>
                <a:spcPts val="3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standardem je grafické uživatelské rozhraní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1" algn="just">
              <a:spcBef>
                <a:spcPts val="3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postupem </a:t>
            </a:r>
            <a:r>
              <a:rPr lang="cs-CZ" sz="1800" dirty="0">
                <a:solidFill>
                  <a:srgbClr val="000000"/>
                </a:solidFill>
              </a:rPr>
              <a:t>času se tyto aplikace přesouvají z nejvyšších úrovní řízení na úroveň operativ-ní s primárním využitím pro specialisty v jednotlivých oborech (marketing, poradenství, apod.).</a:t>
            </a:r>
            <a:endParaRPr lang="cs-CZ" sz="18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20</a:t>
            </a:fld>
            <a:endParaRPr lang="cs-CZ" dirty="0"/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813690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EIS</a:t>
            </a:r>
            <a:r>
              <a:rPr lang="fr-FR" b="1" dirty="0" smtClean="0">
                <a:solidFill>
                  <a:srgbClr val="000000"/>
                </a:solidFill>
              </a:rPr>
              <a:t> </a:t>
            </a: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59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627534"/>
            <a:ext cx="7920880" cy="352839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200"/>
              </a:spcBef>
            </a:pPr>
            <a:r>
              <a:rPr lang="cs-CZ" sz="2000" dirty="0" smtClean="0">
                <a:solidFill>
                  <a:srgbClr val="000000"/>
                </a:solidFill>
              </a:rPr>
              <a:t>Dolování data – Data </a:t>
            </a:r>
            <a:r>
              <a:rPr lang="cs-CZ" sz="2000" dirty="0" err="1" smtClean="0">
                <a:solidFill>
                  <a:srgbClr val="000000"/>
                </a:solidFill>
              </a:rPr>
              <a:t>mining</a:t>
            </a:r>
            <a:endParaRPr lang="cs-CZ" sz="2000" dirty="0" smtClean="0">
              <a:solidFill>
                <a:srgbClr val="000000"/>
              </a:solidFill>
            </a:endParaRPr>
          </a:p>
          <a:p>
            <a:pPr lvl="1" algn="just">
              <a:spcBef>
                <a:spcPts val="0"/>
              </a:spcBef>
            </a:pPr>
            <a:r>
              <a:rPr lang="cs-CZ" sz="1800" dirty="0">
                <a:solidFill>
                  <a:srgbClr val="000000"/>
                </a:solidFill>
              </a:rPr>
              <a:t>procesy získávání předem neznámých nebo uživatelem nedefinovaných informací z </a:t>
            </a:r>
            <a:r>
              <a:rPr lang="cs-CZ" sz="1800" dirty="0" smtClean="0">
                <a:solidFill>
                  <a:srgbClr val="000000"/>
                </a:solidFill>
              </a:rPr>
              <a:t>datových </a:t>
            </a:r>
            <a:r>
              <a:rPr lang="cs-CZ" sz="1800" dirty="0">
                <a:solidFill>
                  <a:srgbClr val="000000"/>
                </a:solidFill>
              </a:rPr>
              <a:t>skladů nebo rozsáhlých </a:t>
            </a:r>
            <a:r>
              <a:rPr lang="cs-CZ" sz="1800" dirty="0" smtClean="0">
                <a:solidFill>
                  <a:srgbClr val="000000"/>
                </a:solidFill>
              </a:rPr>
              <a:t>databází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1" algn="just">
              <a:spcBef>
                <a:spcPts val="0"/>
              </a:spcBef>
            </a:pPr>
            <a:r>
              <a:rPr lang="cs-CZ" sz="1800" dirty="0">
                <a:solidFill>
                  <a:srgbClr val="000000"/>
                </a:solidFill>
              </a:rPr>
              <a:t>orientuje na obsah dat a jeho výstupy jsou zcela nové dosud neznámé informace a </a:t>
            </a:r>
            <a:r>
              <a:rPr lang="cs-CZ" sz="1800" dirty="0" smtClean="0">
                <a:solidFill>
                  <a:srgbClr val="000000"/>
                </a:solidFill>
              </a:rPr>
              <a:t>závislosti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1" algn="just">
              <a:spcBef>
                <a:spcPts val="0"/>
              </a:spcBef>
            </a:pPr>
            <a:r>
              <a:rPr lang="cs-CZ" sz="1800" dirty="0">
                <a:solidFill>
                  <a:srgbClr val="000000"/>
                </a:solidFill>
              </a:rPr>
              <a:t>využitelný jak pro získání nových deskriptivních informací, tak i pro prediktivní </a:t>
            </a:r>
            <a:r>
              <a:rPr lang="cs-CZ" sz="1800" dirty="0" smtClean="0">
                <a:solidFill>
                  <a:srgbClr val="000000"/>
                </a:solidFill>
              </a:rPr>
              <a:t>informace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1" algn="just">
              <a:spcBef>
                <a:spcPts val="0"/>
              </a:spcBef>
            </a:pPr>
            <a:r>
              <a:rPr lang="cs-CZ" sz="1800" dirty="0">
                <a:solidFill>
                  <a:srgbClr val="000000"/>
                </a:solidFill>
              </a:rPr>
              <a:t>slouží </a:t>
            </a:r>
            <a:r>
              <a:rPr lang="cs-CZ" sz="1800" dirty="0" smtClean="0">
                <a:solidFill>
                  <a:srgbClr val="000000"/>
                </a:solidFill>
              </a:rPr>
              <a:t>pro</a:t>
            </a:r>
            <a:endParaRPr lang="en-GB" sz="1800" dirty="0" smtClean="0">
              <a:solidFill>
                <a:srgbClr val="000000"/>
              </a:solidFill>
            </a:endParaRPr>
          </a:p>
          <a:p>
            <a:pPr lvl="2" algn="just">
              <a:spcBef>
                <a:spcPts val="0"/>
              </a:spcBef>
            </a:pPr>
            <a:r>
              <a:rPr lang="cs-CZ" sz="1600" dirty="0" smtClean="0">
                <a:solidFill>
                  <a:srgbClr val="000000"/>
                </a:solidFill>
              </a:rPr>
              <a:t>podporu </a:t>
            </a:r>
            <a:r>
              <a:rPr lang="cs-CZ" sz="1600" dirty="0">
                <a:solidFill>
                  <a:srgbClr val="000000"/>
                </a:solidFill>
              </a:rPr>
              <a:t>identifikace klíčových faktorů </a:t>
            </a:r>
            <a:r>
              <a:rPr lang="cs-CZ" sz="1600" dirty="0" smtClean="0">
                <a:solidFill>
                  <a:srgbClr val="000000"/>
                </a:solidFill>
              </a:rPr>
              <a:t>podnikání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  <a:endParaRPr lang="cs-CZ" sz="1600" dirty="0" smtClean="0">
              <a:solidFill>
                <a:srgbClr val="000000"/>
              </a:solidFill>
            </a:endParaRPr>
          </a:p>
          <a:p>
            <a:pPr lvl="2" algn="just">
              <a:spcBef>
                <a:spcPts val="0"/>
              </a:spcBef>
            </a:pPr>
            <a:r>
              <a:rPr lang="cs-CZ" sz="1600" dirty="0" smtClean="0">
                <a:solidFill>
                  <a:srgbClr val="000000"/>
                </a:solidFill>
              </a:rPr>
              <a:t>ověřování </a:t>
            </a:r>
            <a:r>
              <a:rPr lang="cs-CZ" sz="1600" dirty="0">
                <a:solidFill>
                  <a:srgbClr val="000000"/>
                </a:solidFill>
              </a:rPr>
              <a:t>resp. testování </a:t>
            </a:r>
            <a:r>
              <a:rPr lang="cs-CZ" sz="1600" dirty="0" smtClean="0">
                <a:solidFill>
                  <a:srgbClr val="000000"/>
                </a:solidFill>
              </a:rPr>
              <a:t>hypotéz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</a:p>
          <a:p>
            <a:pPr lvl="2" algn="just">
              <a:spcBef>
                <a:spcPts val="0"/>
              </a:spcBef>
            </a:pPr>
            <a:r>
              <a:rPr lang="cs-CZ" sz="1600" dirty="0" smtClean="0">
                <a:solidFill>
                  <a:srgbClr val="000000"/>
                </a:solidFill>
              </a:rPr>
              <a:t>objevování </a:t>
            </a:r>
            <a:r>
              <a:rPr lang="cs-CZ" sz="1600" dirty="0">
                <a:solidFill>
                  <a:srgbClr val="000000"/>
                </a:solidFill>
              </a:rPr>
              <a:t>korelací mezi různými typy </a:t>
            </a:r>
            <a:r>
              <a:rPr lang="cs-CZ" sz="1600" dirty="0" smtClean="0">
                <a:solidFill>
                  <a:srgbClr val="000000"/>
                </a:solidFill>
              </a:rPr>
              <a:t>dat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</a:p>
          <a:p>
            <a:pPr lvl="2" algn="just">
              <a:spcBef>
                <a:spcPts val="0"/>
              </a:spcBef>
            </a:pPr>
            <a:r>
              <a:rPr lang="en-GB" sz="1600" dirty="0" smtClean="0">
                <a:solidFill>
                  <a:srgbClr val="000000"/>
                </a:solidFill>
              </a:rPr>
              <a:t>a</a:t>
            </a:r>
            <a:r>
              <a:rPr lang="cs-CZ" sz="1600" dirty="0" smtClean="0">
                <a:solidFill>
                  <a:srgbClr val="000000"/>
                </a:solidFill>
              </a:rPr>
              <a:t>pod</a:t>
            </a:r>
            <a:r>
              <a:rPr lang="en-GB" sz="1600" dirty="0" smtClean="0">
                <a:solidFill>
                  <a:srgbClr val="000000"/>
                </a:solidFill>
              </a:rPr>
              <a:t>.</a:t>
            </a:r>
          </a:p>
          <a:p>
            <a:pPr lvl="1" algn="just">
              <a:spcBef>
                <a:spcPts val="0"/>
              </a:spcBef>
            </a:pPr>
            <a:r>
              <a:rPr lang="cs-CZ" sz="1800" dirty="0">
                <a:solidFill>
                  <a:srgbClr val="000000"/>
                </a:solidFill>
              </a:rPr>
              <a:t>využívá celou řadu technik matematických a statistických metod (neuronové sítě, </a:t>
            </a:r>
            <a:r>
              <a:rPr lang="cs-CZ" sz="1800" dirty="0" smtClean="0">
                <a:solidFill>
                  <a:srgbClr val="000000"/>
                </a:solidFill>
              </a:rPr>
              <a:t>genetické </a:t>
            </a:r>
            <a:r>
              <a:rPr lang="cs-CZ" sz="1800" dirty="0">
                <a:solidFill>
                  <a:srgbClr val="000000"/>
                </a:solidFill>
              </a:rPr>
              <a:t>algoritmy, rozhodovací stromy, </a:t>
            </a:r>
            <a:r>
              <a:rPr lang="cs-CZ" sz="1800" dirty="0" err="1">
                <a:solidFill>
                  <a:srgbClr val="000000"/>
                </a:solidFill>
              </a:rPr>
              <a:t>clustering</a:t>
            </a:r>
            <a:r>
              <a:rPr lang="cs-CZ" sz="1800" dirty="0">
                <a:solidFill>
                  <a:srgbClr val="000000"/>
                </a:solidFill>
              </a:rPr>
              <a:t>, klasifikace apod.).</a:t>
            </a:r>
            <a:endParaRPr lang="cs-CZ" sz="18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21</a:t>
            </a:fld>
            <a:endParaRPr lang="cs-CZ" dirty="0"/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813690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dolování dat</a:t>
            </a:r>
            <a:r>
              <a:rPr lang="fr-FR" b="1" dirty="0" smtClean="0">
                <a:solidFill>
                  <a:srgbClr val="000000"/>
                </a:solidFill>
              </a:rPr>
              <a:t> </a:t>
            </a: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11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699542"/>
            <a:ext cx="7488832" cy="352839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200"/>
              </a:spcBef>
            </a:pPr>
            <a:r>
              <a:rPr lang="cs-CZ" sz="2000" dirty="0" smtClean="0">
                <a:solidFill>
                  <a:srgbClr val="000000"/>
                </a:solidFill>
              </a:rPr>
              <a:t>Data </a:t>
            </a:r>
            <a:r>
              <a:rPr lang="cs-CZ" sz="2000" dirty="0" err="1">
                <a:solidFill>
                  <a:srgbClr val="000000"/>
                </a:solidFill>
              </a:rPr>
              <a:t>mining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smtClean="0">
                <a:solidFill>
                  <a:srgbClr val="000000"/>
                </a:solidFill>
              </a:rPr>
              <a:t>(DM) se </a:t>
            </a:r>
            <a:r>
              <a:rPr lang="cs-CZ" sz="2000" dirty="0">
                <a:solidFill>
                  <a:srgbClr val="000000"/>
                </a:solidFill>
              </a:rPr>
              <a:t>používá </a:t>
            </a:r>
            <a:r>
              <a:rPr lang="cs-CZ" sz="2000" dirty="0" smtClean="0">
                <a:solidFill>
                  <a:srgbClr val="000000"/>
                </a:solidFill>
              </a:rPr>
              <a:t>především v oblastech</a:t>
            </a:r>
            <a:r>
              <a:rPr lang="cs-CZ" sz="2000" dirty="0">
                <a:solidFill>
                  <a:srgbClr val="000000"/>
                </a:solidFill>
              </a:rPr>
              <a:t>,  kde </a:t>
            </a:r>
            <a:r>
              <a:rPr lang="cs-CZ" sz="2000" dirty="0" smtClean="0">
                <a:solidFill>
                  <a:srgbClr val="000000"/>
                </a:solidFill>
              </a:rPr>
              <a:t>se sbírá  </a:t>
            </a:r>
            <a:r>
              <a:rPr lang="cs-CZ" sz="2000" dirty="0">
                <a:solidFill>
                  <a:srgbClr val="000000"/>
                </a:solidFill>
              </a:rPr>
              <a:t>velké  množství  dat.  Typickými  příklady  obrovských  </a:t>
            </a:r>
            <a:r>
              <a:rPr lang="cs-CZ" sz="2000" dirty="0" smtClean="0">
                <a:solidFill>
                  <a:srgbClr val="000000"/>
                </a:solidFill>
              </a:rPr>
              <a:t>datových souborů jsou například:</a:t>
            </a:r>
          </a:p>
          <a:p>
            <a:pPr lvl="1" algn="just">
              <a:spcBef>
                <a:spcPts val="200"/>
              </a:spcBef>
            </a:pPr>
            <a:r>
              <a:rPr lang="cs-CZ" sz="1800" dirty="0">
                <a:solidFill>
                  <a:srgbClr val="000000"/>
                </a:solidFill>
              </a:rPr>
              <a:t>údaje o </a:t>
            </a:r>
            <a:r>
              <a:rPr lang="cs-CZ" sz="1800" dirty="0" smtClean="0">
                <a:solidFill>
                  <a:srgbClr val="000000"/>
                </a:solidFill>
              </a:rPr>
              <a:t>klientech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1" algn="just">
              <a:spcBef>
                <a:spcPts val="2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pohyby </a:t>
            </a:r>
            <a:r>
              <a:rPr lang="cs-CZ" sz="1800" dirty="0">
                <a:solidFill>
                  <a:srgbClr val="000000"/>
                </a:solidFill>
              </a:rPr>
              <a:t>na účtech (</a:t>
            </a:r>
            <a:r>
              <a:rPr lang="cs-CZ" sz="1800" dirty="0" smtClean="0">
                <a:solidFill>
                  <a:srgbClr val="000000"/>
                </a:solidFill>
              </a:rPr>
              <a:t>bankovnictví)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1" algn="just">
              <a:spcBef>
                <a:spcPts val="2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údaje </a:t>
            </a:r>
            <a:r>
              <a:rPr lang="cs-CZ" sz="1800" dirty="0">
                <a:solidFill>
                  <a:srgbClr val="000000"/>
                </a:solidFill>
              </a:rPr>
              <a:t>o volání (telefonní </a:t>
            </a:r>
            <a:r>
              <a:rPr lang="cs-CZ" sz="1800" dirty="0" smtClean="0">
                <a:solidFill>
                  <a:srgbClr val="000000"/>
                </a:solidFill>
              </a:rPr>
              <a:t>operátoři)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>
              <a:solidFill>
                <a:srgbClr val="000000"/>
              </a:solidFill>
            </a:endParaRPr>
          </a:p>
          <a:p>
            <a:pPr lvl="1" algn="just">
              <a:spcBef>
                <a:spcPts val="200"/>
              </a:spcBef>
            </a:pPr>
            <a:r>
              <a:rPr lang="cs-CZ" sz="1800" dirty="0">
                <a:solidFill>
                  <a:srgbClr val="000000"/>
                </a:solidFill>
              </a:rPr>
              <a:t>informace  o  tom,  jak  lidé  nakupují  (obchodní  řetězce  a </a:t>
            </a:r>
            <a:r>
              <a:rPr lang="cs-CZ" sz="1800" dirty="0" smtClean="0">
                <a:solidFill>
                  <a:srgbClr val="000000"/>
                </a:solidFill>
              </a:rPr>
              <a:t>internetové </a:t>
            </a:r>
            <a:r>
              <a:rPr lang="cs-CZ" sz="1800" dirty="0">
                <a:solidFill>
                  <a:srgbClr val="000000"/>
                </a:solidFill>
              </a:rPr>
              <a:t>obchody</a:t>
            </a:r>
            <a:r>
              <a:rPr lang="cs-CZ" sz="1800" dirty="0" smtClean="0">
                <a:solidFill>
                  <a:srgbClr val="000000"/>
                </a:solidFill>
              </a:rPr>
              <a:t>)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1" algn="just">
              <a:spcBef>
                <a:spcPts val="2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pohyb </a:t>
            </a:r>
            <a:r>
              <a:rPr lang="cs-CZ" sz="1800" dirty="0">
                <a:solidFill>
                  <a:srgbClr val="000000"/>
                </a:solidFill>
              </a:rPr>
              <a:t>uživatelů na internetu, datové informace o expresi </a:t>
            </a:r>
            <a:r>
              <a:rPr lang="cs-CZ" sz="1800" dirty="0" smtClean="0">
                <a:solidFill>
                  <a:srgbClr val="000000"/>
                </a:solidFill>
              </a:rPr>
              <a:t>genů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cs-CZ" sz="1800" dirty="0" smtClean="0">
                <a:solidFill>
                  <a:srgbClr val="000000"/>
                </a:solidFill>
              </a:rPr>
              <a:t>(genetika)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1" algn="just">
              <a:spcBef>
                <a:spcPts val="2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provozy zaznamenávají </a:t>
            </a:r>
            <a:r>
              <a:rPr lang="cs-CZ" sz="1800" dirty="0">
                <a:solidFill>
                  <a:srgbClr val="000000"/>
                </a:solidFill>
              </a:rPr>
              <a:t>průběh provozních parametrů (průmysl</a:t>
            </a:r>
            <a:r>
              <a:rPr lang="cs-CZ" sz="1800" dirty="0" smtClean="0">
                <a:solidFill>
                  <a:srgbClr val="000000"/>
                </a:solidFill>
              </a:rPr>
              <a:t>).</a:t>
            </a:r>
            <a:endParaRPr lang="en-GB" sz="1800" dirty="0" smtClean="0">
              <a:solidFill>
                <a:srgbClr val="000000"/>
              </a:solidFill>
            </a:endParaRPr>
          </a:p>
          <a:p>
            <a:pPr algn="just">
              <a:spcBef>
                <a:spcPts val="200"/>
              </a:spcBef>
            </a:pPr>
            <a:r>
              <a:rPr lang="cs-CZ" sz="2000" dirty="0" smtClean="0">
                <a:solidFill>
                  <a:srgbClr val="000000"/>
                </a:solidFill>
              </a:rPr>
              <a:t>DM není </a:t>
            </a:r>
            <a:r>
              <a:rPr lang="cs-CZ" sz="2000" dirty="0">
                <a:solidFill>
                  <a:srgbClr val="000000"/>
                </a:solidFill>
              </a:rPr>
              <a:t>výsadou pouze velkých společností, ale </a:t>
            </a:r>
            <a:r>
              <a:rPr lang="cs-CZ" sz="2000" dirty="0" smtClean="0">
                <a:solidFill>
                  <a:srgbClr val="000000"/>
                </a:solidFill>
              </a:rPr>
              <a:t>tyto </a:t>
            </a:r>
            <a:r>
              <a:rPr lang="cs-CZ" sz="2000" dirty="0">
                <a:solidFill>
                  <a:srgbClr val="000000"/>
                </a:solidFill>
              </a:rPr>
              <a:t>postupy </a:t>
            </a:r>
            <a:r>
              <a:rPr lang="cs-CZ" sz="2000" dirty="0" smtClean="0">
                <a:solidFill>
                  <a:srgbClr val="000000"/>
                </a:solidFill>
              </a:rPr>
              <a:t>mají nemalý </a:t>
            </a:r>
            <a:r>
              <a:rPr lang="cs-CZ" sz="2000" dirty="0">
                <a:solidFill>
                  <a:srgbClr val="000000"/>
                </a:solidFill>
              </a:rPr>
              <a:t>potenciál i v </a:t>
            </a:r>
            <a:r>
              <a:rPr lang="cs-CZ" sz="2000" dirty="0" smtClean="0">
                <a:solidFill>
                  <a:srgbClr val="000000"/>
                </a:solidFill>
              </a:rPr>
              <a:t>malých a středních podnicích.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22</a:t>
            </a:fld>
            <a:endParaRPr lang="cs-CZ" dirty="0"/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813690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dolování dat</a:t>
            </a:r>
            <a:r>
              <a:rPr lang="fr-FR" b="1" dirty="0" smtClean="0">
                <a:solidFill>
                  <a:srgbClr val="000000"/>
                </a:solidFill>
              </a:rPr>
              <a:t> </a:t>
            </a: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4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843558"/>
            <a:ext cx="7416824" cy="352839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200"/>
              </a:spcBef>
            </a:pPr>
            <a:r>
              <a:rPr lang="cs-CZ" sz="2000" dirty="0">
                <a:solidFill>
                  <a:srgbClr val="000000"/>
                </a:solidFill>
              </a:rPr>
              <a:t>BI systémy jsou implementovány správně, pokud se přesně ví, co se od nich </a:t>
            </a:r>
            <a:r>
              <a:rPr lang="cs-CZ" sz="2000" dirty="0" smtClean="0">
                <a:solidFill>
                  <a:srgbClr val="000000"/>
                </a:solidFill>
              </a:rPr>
              <a:t>očekává</a:t>
            </a:r>
            <a:r>
              <a:rPr lang="en-GB" sz="2000" dirty="0" smtClean="0">
                <a:solidFill>
                  <a:srgbClr val="000000"/>
                </a:solidFill>
              </a:rPr>
              <a:t>;</a:t>
            </a:r>
            <a:endParaRPr lang="cs-CZ" sz="2000" dirty="0" smtClean="0">
              <a:solidFill>
                <a:srgbClr val="000000"/>
              </a:solidFill>
            </a:endParaRPr>
          </a:p>
          <a:p>
            <a:pPr algn="just">
              <a:spcBef>
                <a:spcPts val="200"/>
              </a:spcBef>
            </a:pPr>
            <a:r>
              <a:rPr lang="cs-CZ" sz="2000" dirty="0" smtClean="0">
                <a:solidFill>
                  <a:srgbClr val="000000"/>
                </a:solidFill>
              </a:rPr>
              <a:t>Očekávání </a:t>
            </a:r>
            <a:r>
              <a:rPr lang="cs-CZ" sz="2000" dirty="0">
                <a:solidFill>
                  <a:srgbClr val="000000"/>
                </a:solidFill>
              </a:rPr>
              <a:t>přitom mohou být různá v různých oborech lidské </a:t>
            </a:r>
            <a:r>
              <a:rPr lang="cs-CZ" sz="2000" dirty="0" smtClean="0">
                <a:solidFill>
                  <a:srgbClr val="000000"/>
                </a:solidFill>
              </a:rPr>
              <a:t>činnosti</a:t>
            </a:r>
            <a:r>
              <a:rPr lang="en-GB" sz="2000" dirty="0" smtClean="0">
                <a:solidFill>
                  <a:srgbClr val="000000"/>
                </a:solidFill>
              </a:rPr>
              <a:t>;</a:t>
            </a:r>
            <a:endParaRPr lang="cs-CZ" sz="2000" dirty="0" smtClean="0">
              <a:solidFill>
                <a:srgbClr val="000000"/>
              </a:solidFill>
            </a:endParaRPr>
          </a:p>
          <a:p>
            <a:pPr algn="just">
              <a:spcBef>
                <a:spcPts val="200"/>
              </a:spcBef>
            </a:pPr>
            <a:r>
              <a:rPr lang="cs-CZ" sz="2000" dirty="0" smtClean="0">
                <a:solidFill>
                  <a:srgbClr val="000000"/>
                </a:solidFill>
              </a:rPr>
              <a:t>Je </a:t>
            </a:r>
            <a:r>
              <a:rPr lang="cs-CZ" sz="2000" dirty="0">
                <a:solidFill>
                  <a:srgbClr val="000000"/>
                </a:solidFill>
              </a:rPr>
              <a:t>proto zcela </a:t>
            </a:r>
            <a:r>
              <a:rPr lang="cs-CZ" sz="2000" dirty="0" smtClean="0">
                <a:solidFill>
                  <a:srgbClr val="000000"/>
                </a:solidFill>
              </a:rPr>
              <a:t>nezbytné</a:t>
            </a:r>
            <a:r>
              <a:rPr lang="cs-CZ" sz="2000" dirty="0">
                <a:solidFill>
                  <a:srgbClr val="000000"/>
                </a:solidFill>
              </a:rPr>
              <a:t>, aby systém BI byl vždy implementován na míru výsledným </a:t>
            </a:r>
            <a:r>
              <a:rPr lang="cs-CZ" sz="2000" dirty="0" smtClean="0">
                <a:solidFill>
                  <a:srgbClr val="000000"/>
                </a:solidFill>
              </a:rPr>
              <a:t>potřebám</a:t>
            </a:r>
            <a:r>
              <a:rPr lang="en-GB" sz="2000" dirty="0" smtClean="0">
                <a:solidFill>
                  <a:srgbClr val="000000"/>
                </a:solidFill>
              </a:rPr>
              <a:t>;</a:t>
            </a:r>
            <a:endParaRPr lang="cs-CZ" sz="2000" dirty="0" smtClean="0">
              <a:solidFill>
                <a:srgbClr val="000000"/>
              </a:solidFill>
            </a:endParaRPr>
          </a:p>
          <a:p>
            <a:pPr algn="just">
              <a:spcBef>
                <a:spcPts val="200"/>
              </a:spcBef>
            </a:pPr>
            <a:r>
              <a:rPr lang="cs-CZ" sz="2000" dirty="0" smtClean="0">
                <a:solidFill>
                  <a:srgbClr val="000000"/>
                </a:solidFill>
              </a:rPr>
              <a:t>S </a:t>
            </a:r>
            <a:r>
              <a:rPr lang="cs-CZ" sz="2000" dirty="0">
                <a:solidFill>
                  <a:srgbClr val="000000"/>
                </a:solidFill>
              </a:rPr>
              <a:t>rozvojem v této i jiných oblastech samozřejmě existuje a neustále vzniká celá řada použitelných </a:t>
            </a:r>
            <a:r>
              <a:rPr lang="cs-CZ" sz="2000" dirty="0" smtClean="0">
                <a:solidFill>
                  <a:srgbClr val="000000"/>
                </a:solidFill>
              </a:rPr>
              <a:t>vzorů </a:t>
            </a:r>
            <a:r>
              <a:rPr lang="cs-CZ" sz="2000" dirty="0">
                <a:solidFill>
                  <a:srgbClr val="000000"/>
                </a:solidFill>
              </a:rPr>
              <a:t>vyžadujících stále menší úpravy.</a:t>
            </a:r>
            <a:endParaRPr lang="cs-CZ" sz="20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23</a:t>
            </a:fld>
            <a:endParaRPr lang="cs-CZ" dirty="0"/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813690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oborová znalost</a:t>
            </a:r>
            <a:r>
              <a:rPr lang="fr-FR" b="1" dirty="0" smtClean="0">
                <a:solidFill>
                  <a:srgbClr val="000000"/>
                </a:solidFill>
              </a:rPr>
              <a:t> </a:t>
            </a: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25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843558"/>
            <a:ext cx="7416824" cy="352839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200"/>
              </a:spcBef>
            </a:pPr>
            <a:r>
              <a:rPr lang="cs-CZ" sz="2000" dirty="0" smtClean="0">
                <a:solidFill>
                  <a:srgbClr val="000000"/>
                </a:solidFill>
              </a:rPr>
              <a:t>Předpokladem kvalitních datových výstupů je kvalita vstupních dat</a:t>
            </a:r>
            <a:r>
              <a:rPr lang="en-GB" sz="2000" dirty="0" smtClean="0">
                <a:solidFill>
                  <a:srgbClr val="000000"/>
                </a:solidFill>
              </a:rPr>
              <a:t>;</a:t>
            </a:r>
          </a:p>
          <a:p>
            <a:pPr algn="just">
              <a:spcBef>
                <a:spcPts val="200"/>
              </a:spcBef>
            </a:pPr>
            <a:r>
              <a:rPr lang="cs-CZ" sz="2000" dirty="0" smtClean="0">
                <a:solidFill>
                  <a:srgbClr val="000000"/>
                </a:solidFill>
              </a:rPr>
              <a:t>Nutné vlastnosti dat pro tvorbu analýz: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24</a:t>
            </a:fld>
            <a:endParaRPr lang="cs-CZ" dirty="0"/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813690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kvalita dat</a:t>
            </a:r>
            <a:r>
              <a:rPr lang="fr-FR" b="1" dirty="0" smtClean="0">
                <a:solidFill>
                  <a:srgbClr val="000000"/>
                </a:solidFill>
              </a:rPr>
              <a:t> </a:t>
            </a:r>
            <a:endParaRPr lang="cs-CZ" dirty="0">
              <a:solidFill>
                <a:srgbClr val="000000"/>
              </a:solidFill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315726"/>
              </p:ext>
            </p:extLst>
          </p:nvPr>
        </p:nvGraphicFramePr>
        <p:xfrm>
          <a:off x="827584" y="1995686"/>
          <a:ext cx="6768752" cy="27161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3043">
                  <a:extLst>
                    <a:ext uri="{9D8B030D-6E8A-4147-A177-3AD203B41FA5}">
                      <a16:colId xmlns:a16="http://schemas.microsoft.com/office/drawing/2014/main" val="2484411751"/>
                    </a:ext>
                  </a:extLst>
                </a:gridCol>
                <a:gridCol w="5165709">
                  <a:extLst>
                    <a:ext uri="{9D8B030D-6E8A-4147-A177-3AD203B41FA5}">
                      <a16:colId xmlns:a16="http://schemas.microsoft.com/office/drawing/2014/main" val="717726961"/>
                    </a:ext>
                  </a:extLst>
                </a:gridCol>
              </a:tblGrid>
              <a:tr h="3188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Vlastnost dat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Úkol nástrojů připravujících data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739809"/>
                  </a:ext>
                </a:extLst>
              </a:tr>
              <a:tr h="3188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Úplnost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Nalézt chybějící data a vyřadit data nepoužitelná.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5593436"/>
                  </a:ext>
                </a:extLst>
              </a:tr>
              <a:tr h="3188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Soulad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Zajistit jednotný formát dat.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7169068"/>
                  </a:ext>
                </a:extLst>
              </a:tr>
              <a:tr h="3188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Konzistence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Zpracovat data, která jsou v rozporu (konfliktu).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5534982"/>
                  </a:ext>
                </a:extLst>
              </a:tr>
              <a:tr h="3188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Přesnost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Data musí být aktuální.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9968623"/>
                  </a:ext>
                </a:extLst>
              </a:tr>
              <a:tr h="3188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Unikátnost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Zajištění minimální nebo lépe nulové duplicity (neredundantní).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7948610"/>
                  </a:ext>
                </a:extLst>
              </a:tr>
              <a:tr h="3188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Integrita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Zpracování dat postrádajících důležité vztahy s ostatními daty.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38491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428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699542"/>
            <a:ext cx="7416824" cy="331236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200"/>
              </a:spcBef>
            </a:pPr>
            <a:r>
              <a:rPr lang="cs-CZ" sz="2000" dirty="0" smtClean="0">
                <a:solidFill>
                  <a:srgbClr val="000000"/>
                </a:solidFill>
              </a:rPr>
              <a:t>Kvalita dat v datových skladech a BI je dána</a:t>
            </a:r>
          </a:p>
          <a:p>
            <a:pPr lvl="1" algn="just">
              <a:spcBef>
                <a:spcPts val="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kvalitou dat z nichž se data čerpají (transakční systémy)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1" algn="just">
              <a:spcBef>
                <a:spcPts val="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kvalitou dat v externích souborech a číselnících převzatých z jiných organizací a institucí (ČSÚ, ČNB, aj.)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1" algn="just">
              <a:spcBef>
                <a:spcPts val="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kvalitou přenosových a transformačních procesů (ETL), včetně jejich procesního zabezpečení.</a:t>
            </a:r>
          </a:p>
          <a:p>
            <a:pPr algn="just">
              <a:spcBef>
                <a:spcPts val="0"/>
              </a:spcBef>
            </a:pPr>
            <a:r>
              <a:rPr lang="cs-CZ" sz="2000" dirty="0">
                <a:solidFill>
                  <a:srgbClr val="000000"/>
                </a:solidFill>
              </a:rPr>
              <a:t>Permanentními potenciálními narušovateli jsou změnová řízení ať již formou projektů nebo jen formou dílčích uživatelských požadavků (i například jen opravy v transakčních systémech nebo číselnících</a:t>
            </a:r>
            <a:r>
              <a:rPr lang="cs-CZ" sz="2000" dirty="0" smtClean="0">
                <a:solidFill>
                  <a:srgbClr val="000000"/>
                </a:solidFill>
              </a:rPr>
              <a:t>).</a:t>
            </a:r>
          </a:p>
          <a:p>
            <a:pPr algn="just">
              <a:spcBef>
                <a:spcPts val="0"/>
              </a:spcBef>
            </a:pPr>
            <a:r>
              <a:rPr lang="cs-CZ" sz="2000" dirty="0" smtClean="0">
                <a:solidFill>
                  <a:srgbClr val="000000"/>
                </a:solidFill>
              </a:rPr>
              <a:t>Typy chyb:</a:t>
            </a:r>
            <a:endParaRPr lang="cs-CZ" sz="2000" dirty="0">
              <a:solidFill>
                <a:srgbClr val="000000"/>
              </a:solidFill>
            </a:endParaRPr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813690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kvalita dat</a:t>
            </a:r>
            <a:r>
              <a:rPr lang="fr-FR" b="1" dirty="0" smtClean="0">
                <a:solidFill>
                  <a:srgbClr val="000000"/>
                </a:solidFill>
              </a:rPr>
              <a:t> 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2051720" y="3651870"/>
            <a:ext cx="3312368" cy="93610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200"/>
              </a:spcBef>
            </a:pPr>
            <a:r>
              <a:rPr lang="cs-CZ" sz="1400" dirty="0" smtClean="0">
                <a:solidFill>
                  <a:srgbClr val="000000"/>
                </a:solidFill>
              </a:rPr>
              <a:t>nestejná </a:t>
            </a:r>
            <a:r>
              <a:rPr lang="cs-CZ" sz="1400" dirty="0" err="1" smtClean="0">
                <a:solidFill>
                  <a:srgbClr val="000000"/>
                </a:solidFill>
              </a:rPr>
              <a:t>granularita</a:t>
            </a:r>
            <a:r>
              <a:rPr lang="cs-CZ" sz="1400" dirty="0" smtClean="0">
                <a:solidFill>
                  <a:srgbClr val="000000"/>
                </a:solidFill>
              </a:rPr>
              <a:t>;</a:t>
            </a:r>
          </a:p>
          <a:p>
            <a:pPr algn="just">
              <a:spcBef>
                <a:spcPts val="200"/>
              </a:spcBef>
            </a:pPr>
            <a:r>
              <a:rPr lang="cs-CZ" sz="1400" dirty="0" smtClean="0">
                <a:solidFill>
                  <a:srgbClr val="000000"/>
                </a:solidFill>
              </a:rPr>
              <a:t>překlepy při pořizování dat;</a:t>
            </a:r>
          </a:p>
          <a:p>
            <a:pPr algn="just">
              <a:spcBef>
                <a:spcPts val="200"/>
              </a:spcBef>
            </a:pPr>
            <a:r>
              <a:rPr lang="cs-CZ" sz="1400" dirty="0" smtClean="0">
                <a:solidFill>
                  <a:srgbClr val="000000"/>
                </a:solidFill>
              </a:rPr>
              <a:t>chybná </a:t>
            </a:r>
            <a:r>
              <a:rPr lang="cs-CZ" sz="1400" dirty="0" err="1" smtClean="0">
                <a:solidFill>
                  <a:srgbClr val="000000"/>
                </a:solidFill>
              </a:rPr>
              <a:t>metadata</a:t>
            </a:r>
            <a:r>
              <a:rPr lang="cs-CZ" sz="1400" dirty="0" smtClean="0">
                <a:solidFill>
                  <a:srgbClr val="000000"/>
                </a:solidFill>
              </a:rPr>
              <a:t>;</a:t>
            </a:r>
          </a:p>
          <a:p>
            <a:pPr algn="just">
              <a:spcBef>
                <a:spcPts val="200"/>
              </a:spcBef>
            </a:pPr>
            <a:r>
              <a:rPr lang="cs-CZ" sz="1400" dirty="0" smtClean="0">
                <a:solidFill>
                  <a:srgbClr val="000000"/>
                </a:solidFill>
              </a:rPr>
              <a:t>implicitní a explicitní hodnoty „</a:t>
            </a:r>
            <a:r>
              <a:rPr lang="cs-CZ" sz="1400" dirty="0" err="1" smtClean="0">
                <a:solidFill>
                  <a:srgbClr val="000000"/>
                </a:solidFill>
              </a:rPr>
              <a:t>Null</a:t>
            </a:r>
            <a:r>
              <a:rPr lang="cs-CZ" sz="1400" dirty="0" smtClean="0">
                <a:solidFill>
                  <a:srgbClr val="000000"/>
                </a:solidFill>
              </a:rPr>
              <a:t>“</a:t>
            </a:r>
            <a:r>
              <a:rPr lang="en-GB" sz="1400" dirty="0" smtClean="0">
                <a:solidFill>
                  <a:srgbClr val="000000"/>
                </a:solidFill>
              </a:rPr>
              <a:t>;</a:t>
            </a:r>
            <a:endParaRPr lang="cs-CZ" sz="1400" dirty="0" smtClean="0">
              <a:solidFill>
                <a:srgbClr val="000000"/>
              </a:solidFill>
            </a:endParaRPr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5436096" y="3651870"/>
            <a:ext cx="3096344" cy="93610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200"/>
              </a:spcBef>
            </a:pPr>
            <a:r>
              <a:rPr lang="cs-CZ" sz="1400" dirty="0" smtClean="0">
                <a:solidFill>
                  <a:srgbClr val="000000"/>
                </a:solidFill>
              </a:rPr>
              <a:t>smíšení formátu struktur;</a:t>
            </a:r>
          </a:p>
          <a:p>
            <a:pPr algn="just">
              <a:spcBef>
                <a:spcPts val="200"/>
              </a:spcBef>
            </a:pPr>
            <a:r>
              <a:rPr lang="cs-CZ" sz="1400" dirty="0">
                <a:solidFill>
                  <a:srgbClr val="000000"/>
                </a:solidFill>
              </a:rPr>
              <a:t>t</a:t>
            </a:r>
            <a:r>
              <a:rPr lang="cs-CZ" sz="1400" dirty="0" smtClean="0">
                <a:solidFill>
                  <a:srgbClr val="000000"/>
                </a:solidFill>
              </a:rPr>
              <a:t>ransformační chyby</a:t>
            </a:r>
            <a:r>
              <a:rPr lang="en-GB" sz="1400" dirty="0" smtClean="0">
                <a:solidFill>
                  <a:srgbClr val="000000"/>
                </a:solidFill>
              </a:rPr>
              <a:t>;</a:t>
            </a:r>
            <a:endParaRPr lang="cs-CZ" sz="1400" dirty="0" smtClean="0">
              <a:solidFill>
                <a:srgbClr val="000000"/>
              </a:solidFill>
            </a:endParaRPr>
          </a:p>
          <a:p>
            <a:pPr algn="just">
              <a:spcBef>
                <a:spcPts val="200"/>
              </a:spcBef>
            </a:pPr>
            <a:r>
              <a:rPr lang="cs-CZ" sz="1400" dirty="0" smtClean="0">
                <a:solidFill>
                  <a:srgbClr val="000000"/>
                </a:solidFill>
              </a:rPr>
              <a:t>překrývání (</a:t>
            </a:r>
            <a:r>
              <a:rPr lang="cs-CZ" sz="1400" dirty="0" err="1" smtClean="0">
                <a:solidFill>
                  <a:srgbClr val="000000"/>
                </a:solidFill>
              </a:rPr>
              <a:t>overloaded</a:t>
            </a:r>
            <a:r>
              <a:rPr lang="cs-CZ" sz="1400" dirty="0" smtClean="0">
                <a:solidFill>
                  <a:srgbClr val="000000"/>
                </a:solidFill>
              </a:rPr>
              <a:t>) atributů.</a:t>
            </a:r>
          </a:p>
        </p:txBody>
      </p:sp>
    </p:spTree>
    <p:extLst>
      <p:ext uri="{BB962C8B-B14F-4D97-AF65-F5344CB8AC3E}">
        <p14:creationId xmlns:p14="http://schemas.microsoft.com/office/powerpoint/2010/main" val="233162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26</a:t>
            </a:fld>
            <a:endParaRPr lang="cs-CZ" dirty="0"/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813690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správa metadat</a:t>
            </a:r>
            <a:r>
              <a:rPr lang="fr-FR" b="1" dirty="0" smtClean="0">
                <a:solidFill>
                  <a:srgbClr val="000000"/>
                </a:solidFill>
              </a:rPr>
              <a:t> 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395536" y="771550"/>
            <a:ext cx="7416824" cy="37444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200"/>
              </a:spcBef>
            </a:pPr>
            <a:r>
              <a:rPr lang="cs-CZ" sz="2000" dirty="0" smtClean="0">
                <a:solidFill>
                  <a:srgbClr val="000000"/>
                </a:solidFill>
              </a:rPr>
              <a:t>Metadata</a:t>
            </a:r>
          </a:p>
          <a:p>
            <a:pPr lvl="1" algn="just">
              <a:spcBef>
                <a:spcPts val="2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informace o jiných datech (katalogový lístek v knihovně);</a:t>
            </a:r>
          </a:p>
          <a:p>
            <a:pPr lvl="1" algn="just">
              <a:spcBef>
                <a:spcPts val="2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jsou přímo vázaná na principy, funkce a obsah.</a:t>
            </a:r>
          </a:p>
          <a:p>
            <a:pPr algn="just">
              <a:spcBef>
                <a:spcPts val="200"/>
              </a:spcBef>
            </a:pPr>
            <a:r>
              <a:rPr lang="cs-CZ" sz="2000" dirty="0" smtClean="0">
                <a:solidFill>
                  <a:srgbClr val="000000"/>
                </a:solidFill>
              </a:rPr>
              <a:t>V rámci systémů</a:t>
            </a:r>
          </a:p>
          <a:p>
            <a:pPr lvl="1" algn="just">
              <a:spcBef>
                <a:spcPts val="200"/>
              </a:spcBef>
            </a:pPr>
            <a:r>
              <a:rPr lang="cs-CZ" sz="1800" dirty="0" err="1" smtClean="0">
                <a:solidFill>
                  <a:srgbClr val="000000"/>
                </a:solidFill>
              </a:rPr>
              <a:t>metadata</a:t>
            </a:r>
            <a:r>
              <a:rPr lang="cs-CZ" sz="1800" dirty="0" smtClean="0">
                <a:solidFill>
                  <a:srgbClr val="000000"/>
                </a:solidFill>
              </a:rPr>
              <a:t> popisující veškeré části integrovaných systémů a jejich obsahu</a:t>
            </a:r>
            <a:r>
              <a:rPr lang="en-GB" sz="1800" dirty="0" smtClean="0">
                <a:solidFill>
                  <a:srgbClr val="000000"/>
                </a:solidFill>
              </a:rPr>
              <a:t>.</a:t>
            </a:r>
            <a:endParaRPr lang="cs-CZ" sz="1800" dirty="0" smtClean="0">
              <a:solidFill>
                <a:srgbClr val="000000"/>
              </a:solidFill>
            </a:endParaRPr>
          </a:p>
          <a:p>
            <a:pPr algn="just">
              <a:spcBef>
                <a:spcPts val="200"/>
              </a:spcBef>
            </a:pPr>
            <a:r>
              <a:rPr lang="cs-CZ" sz="2000" dirty="0" smtClean="0">
                <a:solidFill>
                  <a:srgbClr val="000000"/>
                </a:solidFill>
              </a:rPr>
              <a:t>V rámci BI představují popis:</a:t>
            </a:r>
          </a:p>
          <a:p>
            <a:pPr lvl="1" algn="just">
              <a:spcBef>
                <a:spcPts val="2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datových modelů;</a:t>
            </a:r>
          </a:p>
          <a:p>
            <a:pPr lvl="1" algn="just">
              <a:spcBef>
                <a:spcPts val="2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funkcí;</a:t>
            </a:r>
          </a:p>
          <a:p>
            <a:pPr lvl="1" algn="just">
              <a:spcBef>
                <a:spcPts val="2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transformačních pravidel;</a:t>
            </a:r>
          </a:p>
          <a:p>
            <a:pPr lvl="1" algn="just">
              <a:spcBef>
                <a:spcPts val="2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reportů;</a:t>
            </a:r>
          </a:p>
          <a:p>
            <a:pPr lvl="1" algn="just">
              <a:spcBef>
                <a:spcPts val="2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dalších.</a:t>
            </a:r>
          </a:p>
          <a:p>
            <a:pPr lvl="1" algn="just">
              <a:spcBef>
                <a:spcPts val="200"/>
              </a:spcBef>
            </a:pPr>
            <a:endParaRPr lang="cs-CZ" sz="18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86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27</a:t>
            </a:fld>
            <a:endParaRPr lang="cs-CZ" dirty="0"/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813690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správa metadat</a:t>
            </a:r>
            <a:r>
              <a:rPr lang="fr-FR" b="1" dirty="0" smtClean="0">
                <a:solidFill>
                  <a:srgbClr val="000000"/>
                </a:solidFill>
              </a:rPr>
              <a:t> 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395536" y="771550"/>
            <a:ext cx="7416824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200"/>
              </a:spcBef>
            </a:pPr>
            <a:r>
              <a:rPr lang="cs-CZ" sz="2000" dirty="0" smtClean="0">
                <a:solidFill>
                  <a:srgbClr val="000000"/>
                </a:solidFill>
              </a:rPr>
              <a:t>Typy metadat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432763"/>
              </p:ext>
            </p:extLst>
          </p:nvPr>
        </p:nvGraphicFramePr>
        <p:xfrm>
          <a:off x="539552" y="1131590"/>
          <a:ext cx="8064896" cy="35603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9735">
                  <a:extLst>
                    <a:ext uri="{9D8B030D-6E8A-4147-A177-3AD203B41FA5}">
                      <a16:colId xmlns:a16="http://schemas.microsoft.com/office/drawing/2014/main" val="4098481465"/>
                    </a:ext>
                  </a:extLst>
                </a:gridCol>
                <a:gridCol w="5155161">
                  <a:extLst>
                    <a:ext uri="{9D8B030D-6E8A-4147-A177-3AD203B41FA5}">
                      <a16:colId xmlns:a16="http://schemas.microsoft.com/office/drawing/2014/main" val="828147823"/>
                    </a:ext>
                  </a:extLst>
                </a:gridCol>
              </a:tblGrid>
              <a:tr h="2202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Typ metadat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Charakteristika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1529424"/>
                  </a:ext>
                </a:extLst>
              </a:tr>
              <a:tr h="9389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Metadata zdrojových systémů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Data vázaná ke zdrojovým datům (význam vstupních dat, využití vstupních dat v rámci BI systémů, pochopení a využití procedur pro zpracování dat a funkcionalitu zdrojových systémů. 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5798910"/>
                  </a:ext>
                </a:extLst>
              </a:tr>
              <a:tr h="1178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Metadata zdrojových komponent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BI nástroje jsou orientované na obsah. Na druhé straně ale existují možnosti jejich dalšího rozšíření a rozvoje, které by vždy mělo vykazovat charakteristiku komplexního, integrovaného a adekvátním způsobem funkčního celku.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5849687"/>
                  </a:ext>
                </a:extLst>
              </a:tr>
              <a:tr h="220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Metadata datové pumpy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Jsou vázaná a popisují původ dat.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1013170"/>
                  </a:ext>
                </a:extLst>
              </a:tr>
              <a:tr h="6993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Metadata uživatelské vrstvy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Definice reportů a příslušných komponent uživatelského interface a agregace původu jednotlivých dat.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67288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957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28</a:t>
            </a:fld>
            <a:endParaRPr lang="cs-CZ" dirty="0"/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813690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</a:t>
            </a:r>
            <a:r>
              <a:rPr lang="cs-CZ" b="1" dirty="0" err="1" smtClean="0">
                <a:solidFill>
                  <a:srgbClr val="000000"/>
                </a:solidFill>
              </a:rPr>
              <a:t>decision</a:t>
            </a:r>
            <a:r>
              <a:rPr lang="cs-CZ" b="1" dirty="0" smtClean="0">
                <a:solidFill>
                  <a:srgbClr val="000000"/>
                </a:solidFill>
              </a:rPr>
              <a:t> support </a:t>
            </a:r>
            <a:r>
              <a:rPr lang="cs-CZ" b="1" dirty="0" err="1" smtClean="0">
                <a:solidFill>
                  <a:srgbClr val="000000"/>
                </a:solidFill>
              </a:rPr>
              <a:t>system</a:t>
            </a:r>
            <a:r>
              <a:rPr lang="cs-CZ" b="1" dirty="0" smtClean="0">
                <a:solidFill>
                  <a:srgbClr val="000000"/>
                </a:solidFill>
              </a:rPr>
              <a:t> (DSS)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395536" y="771550"/>
            <a:ext cx="7416824" cy="37444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200"/>
              </a:spcBef>
            </a:pPr>
            <a:r>
              <a:rPr lang="cs-CZ" sz="2000" dirty="0" smtClean="0">
                <a:solidFill>
                  <a:srgbClr val="000000"/>
                </a:solidFill>
              </a:rPr>
              <a:t>DSS</a:t>
            </a:r>
          </a:p>
          <a:p>
            <a:pPr lvl="1" algn="just">
              <a:spcBef>
                <a:spcPts val="200"/>
              </a:spcBef>
            </a:pPr>
            <a:r>
              <a:rPr lang="cs-CZ" sz="1800" dirty="0">
                <a:solidFill>
                  <a:srgbClr val="000000"/>
                </a:solidFill>
              </a:rPr>
              <a:t>systémy používané na středních nebo nižších úrovních řízení pro rozhodování při běžných </a:t>
            </a:r>
            <a:r>
              <a:rPr lang="cs-CZ" sz="1800" dirty="0" smtClean="0">
                <a:solidFill>
                  <a:srgbClr val="000000"/>
                </a:solidFill>
              </a:rPr>
              <a:t>činnostech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1" algn="just">
              <a:spcBef>
                <a:spcPts val="2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vývoj DSS započal na počátku 70. let;</a:t>
            </a:r>
          </a:p>
          <a:p>
            <a:pPr lvl="1" algn="just">
              <a:spcBef>
                <a:spcPts val="2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nabízejí </a:t>
            </a:r>
            <a:r>
              <a:rPr lang="cs-CZ" sz="1800" dirty="0">
                <a:solidFill>
                  <a:srgbClr val="000000"/>
                </a:solidFill>
              </a:rPr>
              <a:t>uživatelům rozhodnutí na základě vytvořených </a:t>
            </a:r>
            <a:r>
              <a:rPr lang="cs-CZ" sz="1800" dirty="0" smtClean="0">
                <a:solidFill>
                  <a:srgbClr val="000000"/>
                </a:solidFill>
              </a:rPr>
              <a:t>modelů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1" algn="just">
              <a:spcBef>
                <a:spcPts val="200"/>
              </a:spcBef>
            </a:pPr>
            <a:r>
              <a:rPr lang="cs-CZ" sz="1800" dirty="0">
                <a:solidFill>
                  <a:srgbClr val="000000"/>
                </a:solidFill>
              </a:rPr>
              <a:t>nepracují pouze s daty, které načtou z datových skladů, ale umožňují uživatelům vytvářet i vlastní rozhodovací </a:t>
            </a:r>
            <a:r>
              <a:rPr lang="cs-CZ" sz="1800" dirty="0" smtClean="0">
                <a:solidFill>
                  <a:srgbClr val="000000"/>
                </a:solidFill>
              </a:rPr>
              <a:t>modely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1" algn="just">
              <a:spcBef>
                <a:spcPts val="200"/>
              </a:spcBef>
            </a:pPr>
            <a:r>
              <a:rPr lang="cs-CZ" sz="1800" dirty="0">
                <a:solidFill>
                  <a:srgbClr val="000000"/>
                </a:solidFill>
              </a:rPr>
              <a:t>poskytují uživateli nabídky řešení a případně kladením dotazů usměrňují jeho </a:t>
            </a:r>
            <a:r>
              <a:rPr lang="cs-CZ" sz="1800" dirty="0" smtClean="0">
                <a:solidFill>
                  <a:srgbClr val="000000"/>
                </a:solidFill>
              </a:rPr>
              <a:t>postup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1" algn="just">
              <a:spcBef>
                <a:spcPts val="2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výstupem </a:t>
            </a:r>
            <a:r>
              <a:rPr lang="cs-CZ" sz="1800" dirty="0">
                <a:solidFill>
                  <a:srgbClr val="000000"/>
                </a:solidFill>
              </a:rPr>
              <a:t>jsou </a:t>
            </a:r>
            <a:r>
              <a:rPr lang="cs-CZ" sz="1800" dirty="0" smtClean="0">
                <a:solidFill>
                  <a:srgbClr val="000000"/>
                </a:solidFill>
              </a:rPr>
              <a:t>obvykle periodické </a:t>
            </a:r>
            <a:r>
              <a:rPr lang="cs-CZ" sz="1800" dirty="0">
                <a:solidFill>
                  <a:srgbClr val="000000"/>
                </a:solidFill>
              </a:rPr>
              <a:t>a speciální zprávy či výsledky matematických </a:t>
            </a:r>
            <a:r>
              <a:rPr lang="cs-CZ" sz="1800" dirty="0" smtClean="0">
                <a:solidFill>
                  <a:srgbClr val="000000"/>
                </a:solidFill>
              </a:rPr>
              <a:t>simulací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1" algn="just">
              <a:spcBef>
                <a:spcPts val="200"/>
              </a:spcBef>
            </a:pPr>
            <a:r>
              <a:rPr lang="cs-CZ" sz="1800" dirty="0">
                <a:solidFill>
                  <a:srgbClr val="000000"/>
                </a:solidFill>
              </a:rPr>
              <a:t>DSS systémy prošly vývojem, ve kterém lze identifikovat 5 </a:t>
            </a:r>
            <a:r>
              <a:rPr lang="cs-CZ" sz="1800" dirty="0" smtClean="0">
                <a:solidFill>
                  <a:srgbClr val="000000"/>
                </a:solidFill>
              </a:rPr>
              <a:t>generací.</a:t>
            </a:r>
          </a:p>
        </p:txBody>
      </p:sp>
    </p:spTree>
    <p:extLst>
      <p:ext uri="{BB962C8B-B14F-4D97-AF65-F5344CB8AC3E}">
        <p14:creationId xmlns:p14="http://schemas.microsoft.com/office/powerpoint/2010/main" val="88357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29</a:t>
            </a:fld>
            <a:endParaRPr lang="cs-CZ" dirty="0"/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813690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</a:t>
            </a:r>
            <a:r>
              <a:rPr lang="cs-CZ" b="1" dirty="0" err="1" smtClean="0">
                <a:solidFill>
                  <a:srgbClr val="000000"/>
                </a:solidFill>
              </a:rPr>
              <a:t>decision</a:t>
            </a:r>
            <a:r>
              <a:rPr lang="cs-CZ" b="1" dirty="0" smtClean="0">
                <a:solidFill>
                  <a:srgbClr val="000000"/>
                </a:solidFill>
              </a:rPr>
              <a:t> support </a:t>
            </a:r>
            <a:r>
              <a:rPr lang="cs-CZ" b="1" dirty="0" err="1" smtClean="0">
                <a:solidFill>
                  <a:srgbClr val="000000"/>
                </a:solidFill>
              </a:rPr>
              <a:t>system</a:t>
            </a:r>
            <a:r>
              <a:rPr lang="cs-CZ" b="1" dirty="0" smtClean="0">
                <a:solidFill>
                  <a:srgbClr val="000000"/>
                </a:solidFill>
              </a:rPr>
              <a:t> (DSS)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395536" y="771550"/>
            <a:ext cx="7416824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200"/>
              </a:spcBef>
            </a:pPr>
            <a:r>
              <a:rPr lang="sv-SE" sz="2000" dirty="0">
                <a:solidFill>
                  <a:srgbClr val="000000"/>
                </a:solidFill>
              </a:rPr>
              <a:t>Charakteristika jednotlivých generací vývoje DSS</a:t>
            </a:r>
            <a:endParaRPr lang="cs-CZ" sz="20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311761"/>
              </p:ext>
            </p:extLst>
          </p:nvPr>
        </p:nvGraphicFramePr>
        <p:xfrm>
          <a:off x="539552" y="1203599"/>
          <a:ext cx="7776864" cy="35550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7748">
                  <a:extLst>
                    <a:ext uri="{9D8B030D-6E8A-4147-A177-3AD203B41FA5}">
                      <a16:colId xmlns:a16="http://schemas.microsoft.com/office/drawing/2014/main" val="2951712189"/>
                    </a:ext>
                  </a:extLst>
                </a:gridCol>
                <a:gridCol w="5669116">
                  <a:extLst>
                    <a:ext uri="{9D8B030D-6E8A-4147-A177-3AD203B41FA5}">
                      <a16:colId xmlns:a16="http://schemas.microsoft.com/office/drawing/2014/main" val="1251227565"/>
                    </a:ext>
                  </a:extLst>
                </a:gridCol>
              </a:tblGrid>
              <a:tr h="349721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Generace DSS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Charakteristika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6850426"/>
                  </a:ext>
                </a:extLst>
              </a:tr>
              <a:tr h="961956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První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Systémy využívající jednoduché multikriteriální metody, jednoduchá uživatelská rozhraní, jednoduché struktury databází a vesměs šlo o systémy orientované na jeden konkrétní problém.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5184609"/>
                  </a:ext>
                </a:extLst>
              </a:tr>
              <a:tr h="804265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Druhá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Systémy obsahující zdokonalený návrh databází a jejich řízení (SŘBD – Systém řízení báze dat, anglicky DBMS – Database Management </a:t>
                      </a:r>
                      <a:r>
                        <a:rPr lang="cs-CZ" sz="1600" dirty="0" err="1" smtClean="0">
                          <a:solidFill>
                            <a:srgbClr val="000000"/>
                          </a:solidFill>
                          <a:effectLst/>
                        </a:rPr>
                        <a:t>System</a:t>
                      </a: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).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8855027"/>
                  </a:ext>
                </a:extLst>
              </a:tr>
              <a:tr h="536176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Třetí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Systémy s podporou komunikačního rozhraní mezi systémem a uživateli.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828643"/>
                  </a:ext>
                </a:extLst>
              </a:tr>
              <a:tr h="268088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Čtvrtá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Modulární systémy s novými přístupy k jejich řízení.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3973323"/>
                  </a:ext>
                </a:extLst>
              </a:tr>
              <a:tr h="536176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Pátá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</a:rPr>
                        <a:t>Systémy využívající prvky umělé inteligence pro zlepšení komunikace a konzultací.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5018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167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produkční a zdrojové systémy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843558"/>
            <a:ext cx="806489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Produkční </a:t>
            </a:r>
            <a:r>
              <a:rPr lang="cs-CZ" sz="2000" dirty="0">
                <a:solidFill>
                  <a:srgbClr val="000000"/>
                </a:solidFill>
              </a:rPr>
              <a:t>zdrojové </a:t>
            </a:r>
            <a:r>
              <a:rPr lang="cs-CZ" sz="2000" dirty="0" smtClean="0">
                <a:solidFill>
                  <a:srgbClr val="000000"/>
                </a:solidFill>
              </a:rPr>
              <a:t>systémy = produkční </a:t>
            </a:r>
            <a:r>
              <a:rPr lang="cs-CZ" sz="2000" dirty="0">
                <a:solidFill>
                  <a:srgbClr val="000000"/>
                </a:solidFill>
              </a:rPr>
              <a:t>zdrojové </a:t>
            </a:r>
            <a:r>
              <a:rPr lang="cs-CZ" sz="2000" dirty="0" smtClean="0">
                <a:solidFill>
                  <a:srgbClr val="000000"/>
                </a:solidFill>
              </a:rPr>
              <a:t>databáze</a:t>
            </a:r>
            <a:endParaRPr lang="en-GB" sz="20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základní vrstva </a:t>
            </a:r>
            <a:r>
              <a:rPr lang="cs-CZ" sz="1800" dirty="0">
                <a:solidFill>
                  <a:srgbClr val="000000"/>
                </a:solidFill>
              </a:rPr>
              <a:t>vstupu pro </a:t>
            </a:r>
            <a:r>
              <a:rPr lang="cs-CZ" sz="1800" dirty="0" smtClean="0">
                <a:solidFill>
                  <a:srgbClr val="000000"/>
                </a:solidFill>
              </a:rPr>
              <a:t>BI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1" algn="just"/>
            <a:r>
              <a:rPr lang="pl-PL" sz="1800" dirty="0" smtClean="0">
                <a:solidFill>
                  <a:srgbClr val="000000"/>
                </a:solidFill>
              </a:rPr>
              <a:t>různorodé </a:t>
            </a:r>
            <a:r>
              <a:rPr lang="pl-PL" sz="1800" dirty="0">
                <a:solidFill>
                  <a:srgbClr val="000000"/>
                </a:solidFill>
              </a:rPr>
              <a:t>zdroje jak z hlediska struktury dat, tak i </a:t>
            </a:r>
            <a:r>
              <a:rPr lang="pl-PL" sz="1800" dirty="0" smtClean="0">
                <a:solidFill>
                  <a:srgbClr val="000000"/>
                </a:solidFill>
              </a:rPr>
              <a:t>technologií</a:t>
            </a:r>
            <a:r>
              <a:rPr lang="en-GB" sz="1800" dirty="0">
                <a:solidFill>
                  <a:srgbClr val="000000"/>
                </a:solidFill>
              </a:rPr>
              <a:t>;</a:t>
            </a:r>
            <a:endParaRPr lang="en-GB" sz="18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mají obvykle transakční charakter a nepatří do skupiny BI aplikací.  </a:t>
            </a:r>
          </a:p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Vnitřní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interní zdroje dat (ERP </a:t>
            </a:r>
            <a:r>
              <a:rPr lang="cs-CZ" sz="1800" dirty="0">
                <a:solidFill>
                  <a:srgbClr val="000000"/>
                </a:solidFill>
              </a:rPr>
              <a:t>(</a:t>
            </a:r>
            <a:r>
              <a:rPr lang="cs-CZ" sz="1800" dirty="0" err="1">
                <a:solidFill>
                  <a:srgbClr val="000000"/>
                </a:solidFill>
              </a:rPr>
              <a:t>Enterprise</a:t>
            </a:r>
            <a:r>
              <a:rPr lang="cs-CZ" sz="1800" dirty="0">
                <a:solidFill>
                  <a:srgbClr val="000000"/>
                </a:solidFill>
              </a:rPr>
              <a:t> </a:t>
            </a:r>
            <a:r>
              <a:rPr lang="cs-CZ" sz="1800" dirty="0" err="1">
                <a:solidFill>
                  <a:srgbClr val="000000"/>
                </a:solidFill>
              </a:rPr>
              <a:t>Resource</a:t>
            </a:r>
            <a:r>
              <a:rPr lang="cs-CZ" sz="1800" dirty="0">
                <a:solidFill>
                  <a:srgbClr val="000000"/>
                </a:solidFill>
              </a:rPr>
              <a:t> </a:t>
            </a:r>
            <a:r>
              <a:rPr lang="cs-CZ" sz="1800" dirty="0" err="1">
                <a:solidFill>
                  <a:srgbClr val="000000"/>
                </a:solidFill>
              </a:rPr>
              <a:t>Planning</a:t>
            </a:r>
            <a:r>
              <a:rPr lang="cs-CZ" sz="1800" dirty="0">
                <a:solidFill>
                  <a:srgbClr val="000000"/>
                </a:solidFill>
              </a:rPr>
              <a:t>), CRM (</a:t>
            </a:r>
            <a:r>
              <a:rPr lang="cs-CZ" sz="1800" dirty="0" err="1">
                <a:solidFill>
                  <a:srgbClr val="000000"/>
                </a:solidFill>
              </a:rPr>
              <a:t>Customer</a:t>
            </a:r>
            <a:r>
              <a:rPr lang="cs-CZ" sz="1800" dirty="0">
                <a:solidFill>
                  <a:srgbClr val="000000"/>
                </a:solidFill>
              </a:rPr>
              <a:t> </a:t>
            </a:r>
            <a:r>
              <a:rPr lang="cs-CZ" sz="1800" dirty="0" err="1">
                <a:solidFill>
                  <a:srgbClr val="000000"/>
                </a:solidFill>
              </a:rPr>
              <a:t>Relationship</a:t>
            </a:r>
            <a:r>
              <a:rPr lang="cs-CZ" sz="1800" dirty="0">
                <a:solidFill>
                  <a:srgbClr val="000000"/>
                </a:solidFill>
              </a:rPr>
              <a:t> Management), SCM (Supply Chain Management), soubory v tabulkových kalkulátorech (například MS Excel) apod</a:t>
            </a:r>
            <a:r>
              <a:rPr lang="cs-CZ" sz="1800" dirty="0" smtClean="0">
                <a:solidFill>
                  <a:srgbClr val="000000"/>
                </a:solidFill>
              </a:rPr>
              <a:t>.).</a:t>
            </a:r>
          </a:p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Vnější</a:t>
            </a:r>
          </a:p>
          <a:p>
            <a:pPr lvl="1" algn="just"/>
            <a:r>
              <a:rPr lang="cs-CZ" sz="1800" dirty="0">
                <a:solidFill>
                  <a:srgbClr val="000000"/>
                </a:solidFill>
              </a:rPr>
              <a:t>například statistické údaje statistického úřadu, výstupy vládních institucí, seznamy podnikatelských subjektů, telefonní seznamy, on-line přístupné internetové </a:t>
            </a:r>
            <a:r>
              <a:rPr lang="cs-CZ" sz="1800" dirty="0" smtClean="0">
                <a:solidFill>
                  <a:srgbClr val="000000"/>
                </a:solidFill>
              </a:rPr>
              <a:t>databáze </a:t>
            </a:r>
            <a:r>
              <a:rPr lang="cs-CZ" sz="1800" dirty="0">
                <a:solidFill>
                  <a:srgbClr val="000000"/>
                </a:solidFill>
              </a:rPr>
              <a:t>a zdroje apod</a:t>
            </a:r>
            <a:r>
              <a:rPr lang="cs-CZ" sz="180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81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813690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expertní systémy (ES)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395536" y="771550"/>
            <a:ext cx="7416824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200"/>
              </a:spcBef>
            </a:pPr>
            <a:endParaRPr lang="cs-CZ" sz="2000" dirty="0" smtClean="0">
              <a:solidFill>
                <a:srgbClr val="000000"/>
              </a:solidFill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771550"/>
            <a:ext cx="7416824" cy="37444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200"/>
              </a:spcBef>
            </a:pPr>
            <a:r>
              <a:rPr lang="cs-CZ" sz="2000" dirty="0" smtClean="0">
                <a:solidFill>
                  <a:srgbClr val="000000"/>
                </a:solidFill>
              </a:rPr>
              <a:t>ES</a:t>
            </a:r>
          </a:p>
          <a:p>
            <a:pPr lvl="1" algn="just">
              <a:spcBef>
                <a:spcPts val="200"/>
              </a:spcBef>
            </a:pPr>
            <a:r>
              <a:rPr lang="cs-CZ" sz="1800" dirty="0">
                <a:solidFill>
                  <a:srgbClr val="000000"/>
                </a:solidFill>
              </a:rPr>
              <a:t>expertní systémy jsou počítačové programy, simulující rozhodovací činnost experta při řešení složitých úloh a využívající vhodně zakódovaných, explicitně vyjádřených znalostí, převzatých od experta, s cílem dosáhnout ve zvolené problémové oblasti kvality rozhodování na úrovni </a:t>
            </a:r>
            <a:r>
              <a:rPr lang="cs-CZ" sz="1800" dirty="0" smtClean="0">
                <a:solidFill>
                  <a:srgbClr val="000000"/>
                </a:solidFill>
              </a:rPr>
              <a:t>expert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>
              <a:solidFill>
                <a:srgbClr val="000000"/>
              </a:solidFill>
            </a:endParaRPr>
          </a:p>
          <a:p>
            <a:pPr lvl="1" algn="just">
              <a:spcBef>
                <a:spcPts val="2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jejich základem </a:t>
            </a:r>
            <a:r>
              <a:rPr lang="cs-CZ" sz="1800" dirty="0">
                <a:solidFill>
                  <a:srgbClr val="000000"/>
                </a:solidFill>
              </a:rPr>
              <a:t>je báze </a:t>
            </a:r>
            <a:r>
              <a:rPr lang="cs-CZ" sz="1800" dirty="0" smtClean="0">
                <a:solidFill>
                  <a:srgbClr val="000000"/>
                </a:solidFill>
              </a:rPr>
              <a:t>znalostí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1" algn="just">
              <a:spcBef>
                <a:spcPts val="200"/>
              </a:spcBef>
            </a:pPr>
            <a:r>
              <a:rPr lang="en-GB" sz="1800" dirty="0" smtClean="0">
                <a:solidFill>
                  <a:srgbClr val="000000"/>
                </a:solidFill>
              </a:rPr>
              <a:t>v</a:t>
            </a:r>
            <a:r>
              <a:rPr lang="cs-CZ" sz="1800" dirty="0" smtClean="0">
                <a:solidFill>
                  <a:srgbClr val="000000"/>
                </a:solidFill>
              </a:rPr>
              <a:t> </a:t>
            </a:r>
            <a:r>
              <a:rPr lang="cs-CZ" sz="1800" dirty="0">
                <a:solidFill>
                  <a:srgbClr val="000000"/>
                </a:solidFill>
              </a:rPr>
              <a:t>obecné rovině je cílem expertních systémů dosažení co nejlepší odezvy na vstupní, reálná </a:t>
            </a:r>
            <a:r>
              <a:rPr lang="cs-CZ" sz="1800" dirty="0" smtClean="0">
                <a:solidFill>
                  <a:srgbClr val="000000"/>
                </a:solidFill>
              </a:rPr>
              <a:t>data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1" algn="just">
              <a:spcBef>
                <a:spcPts val="2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Základní charakteristiky:</a:t>
            </a:r>
          </a:p>
          <a:p>
            <a:pPr lvl="2" algn="just">
              <a:spcBef>
                <a:spcPts val="200"/>
              </a:spcBef>
            </a:pPr>
            <a:r>
              <a:rPr lang="cs-CZ" sz="1600" dirty="0" smtClean="0">
                <a:solidFill>
                  <a:srgbClr val="000000"/>
                </a:solidFill>
              </a:rPr>
              <a:t>oddělení </a:t>
            </a:r>
            <a:r>
              <a:rPr lang="cs-CZ" sz="1600" dirty="0">
                <a:solidFill>
                  <a:srgbClr val="000000"/>
                </a:solidFill>
              </a:rPr>
              <a:t>znalostí a mechanismu jejich </a:t>
            </a:r>
            <a:r>
              <a:rPr lang="cs-CZ" sz="1600" dirty="0" smtClean="0">
                <a:solidFill>
                  <a:srgbClr val="000000"/>
                </a:solidFill>
              </a:rPr>
              <a:t>využívání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  <a:endParaRPr lang="cs-CZ" sz="1600" dirty="0">
              <a:solidFill>
                <a:srgbClr val="000000"/>
              </a:solidFill>
            </a:endParaRPr>
          </a:p>
          <a:p>
            <a:pPr lvl="2" algn="just">
              <a:spcBef>
                <a:spcPts val="200"/>
              </a:spcBef>
            </a:pPr>
            <a:r>
              <a:rPr lang="cs-CZ" sz="1600" dirty="0" smtClean="0">
                <a:solidFill>
                  <a:srgbClr val="000000"/>
                </a:solidFill>
              </a:rPr>
              <a:t>rozhodování </a:t>
            </a:r>
            <a:r>
              <a:rPr lang="cs-CZ" sz="1600" dirty="0">
                <a:solidFill>
                  <a:srgbClr val="000000"/>
                </a:solidFill>
              </a:rPr>
              <a:t>za stavu </a:t>
            </a:r>
            <a:r>
              <a:rPr lang="cs-CZ" sz="1600" dirty="0" smtClean="0">
                <a:solidFill>
                  <a:srgbClr val="000000"/>
                </a:solidFill>
              </a:rPr>
              <a:t>neurčitosti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  <a:endParaRPr lang="cs-CZ" sz="1600" dirty="0">
              <a:solidFill>
                <a:srgbClr val="000000"/>
              </a:solidFill>
            </a:endParaRPr>
          </a:p>
          <a:p>
            <a:pPr lvl="2" algn="just">
              <a:spcBef>
                <a:spcPts val="200"/>
              </a:spcBef>
            </a:pPr>
            <a:r>
              <a:rPr lang="cs-CZ" sz="1600" dirty="0" smtClean="0">
                <a:solidFill>
                  <a:srgbClr val="000000"/>
                </a:solidFill>
              </a:rPr>
              <a:t>schopnost </a:t>
            </a:r>
            <a:r>
              <a:rPr lang="cs-CZ" sz="1600" dirty="0">
                <a:solidFill>
                  <a:srgbClr val="000000"/>
                </a:solidFill>
              </a:rPr>
              <a:t>vysvětlování.</a:t>
            </a:r>
          </a:p>
          <a:p>
            <a:pPr lvl="2" algn="just">
              <a:spcBef>
                <a:spcPts val="200"/>
              </a:spcBef>
            </a:pPr>
            <a:endParaRPr lang="cs-CZ" sz="1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97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813690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expertní systémy (ES)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395536" y="771550"/>
            <a:ext cx="7416824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200"/>
              </a:spcBef>
            </a:pPr>
            <a:endParaRPr lang="cs-CZ" sz="2000" dirty="0" smtClean="0">
              <a:solidFill>
                <a:srgbClr val="000000"/>
              </a:solidFill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771550"/>
            <a:ext cx="7416824" cy="3600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200"/>
              </a:spcBef>
            </a:pPr>
            <a:r>
              <a:rPr lang="cs-CZ" sz="2000" dirty="0" smtClean="0">
                <a:solidFill>
                  <a:srgbClr val="000000"/>
                </a:solidFill>
              </a:rPr>
              <a:t>Základní složky ES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259632" y="1249099"/>
            <a:ext cx="1059852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060221"/>
              </p:ext>
            </p:extLst>
          </p:nvPr>
        </p:nvGraphicFramePr>
        <p:xfrm>
          <a:off x="243136" y="1199951"/>
          <a:ext cx="4824536" cy="3477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1" name="Visio" r:id="rId4" imgW="4162462" imgH="3000375" progId="Visio.Drawing.15">
                  <p:embed/>
                </p:oleObj>
              </mc:Choice>
              <mc:Fallback>
                <p:oleObj name="Visio" r:id="rId4" imgW="4162462" imgH="3000375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136" y="1199951"/>
                        <a:ext cx="4824536" cy="34776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ástupný symbol pro obsah 2"/>
          <p:cNvSpPr txBox="1">
            <a:spLocks/>
          </p:cNvSpPr>
          <p:nvPr/>
        </p:nvSpPr>
        <p:spPr>
          <a:xfrm>
            <a:off x="4932040" y="1684614"/>
            <a:ext cx="3680792" cy="20392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200"/>
              </a:spcBef>
            </a:pPr>
            <a:r>
              <a:rPr lang="cs-CZ" sz="1400" dirty="0">
                <a:solidFill>
                  <a:srgbClr val="000000"/>
                </a:solidFill>
              </a:rPr>
              <a:t>Báze </a:t>
            </a:r>
            <a:r>
              <a:rPr lang="cs-CZ" sz="1400" dirty="0" smtClean="0">
                <a:solidFill>
                  <a:srgbClr val="000000"/>
                </a:solidFill>
              </a:rPr>
              <a:t>znalostí:</a:t>
            </a:r>
          </a:p>
          <a:p>
            <a:pPr lvl="1" algn="just">
              <a:spcBef>
                <a:spcPts val="200"/>
              </a:spcBef>
            </a:pPr>
            <a:r>
              <a:rPr lang="cs-CZ" sz="1200" dirty="0" smtClean="0">
                <a:solidFill>
                  <a:srgbClr val="000000"/>
                </a:solidFill>
              </a:rPr>
              <a:t>obsahuje </a:t>
            </a:r>
            <a:r>
              <a:rPr lang="cs-CZ" sz="1200" dirty="0">
                <a:solidFill>
                  <a:srgbClr val="000000"/>
                </a:solidFill>
              </a:rPr>
              <a:t>znalosti z určité domény a specifické znalosti o řešení problémů v této </a:t>
            </a:r>
            <a:r>
              <a:rPr lang="cs-CZ" sz="1200" dirty="0" smtClean="0">
                <a:solidFill>
                  <a:srgbClr val="000000"/>
                </a:solidFill>
              </a:rPr>
              <a:t>doméně.</a:t>
            </a:r>
          </a:p>
          <a:p>
            <a:pPr algn="just">
              <a:spcBef>
                <a:spcPts val="200"/>
              </a:spcBef>
            </a:pPr>
            <a:r>
              <a:rPr lang="cs-CZ" sz="1400" dirty="0" smtClean="0">
                <a:solidFill>
                  <a:srgbClr val="000000"/>
                </a:solidFill>
              </a:rPr>
              <a:t>Báze faktů</a:t>
            </a:r>
          </a:p>
          <a:p>
            <a:pPr lvl="1" algn="just">
              <a:spcBef>
                <a:spcPts val="200"/>
              </a:spcBef>
            </a:pPr>
            <a:r>
              <a:rPr lang="cs-CZ" sz="1200" dirty="0" smtClean="0">
                <a:solidFill>
                  <a:srgbClr val="000000"/>
                </a:solidFill>
              </a:rPr>
              <a:t>se </a:t>
            </a:r>
            <a:r>
              <a:rPr lang="cs-CZ" sz="1200" dirty="0">
                <a:solidFill>
                  <a:srgbClr val="000000"/>
                </a:solidFill>
              </a:rPr>
              <a:t>vytváří v průběhu řešení konkrétního problému a obsahuje data k řešenému </a:t>
            </a:r>
            <a:r>
              <a:rPr lang="cs-CZ" sz="1200" dirty="0" smtClean="0">
                <a:solidFill>
                  <a:srgbClr val="000000"/>
                </a:solidFill>
              </a:rPr>
              <a:t>problému.</a:t>
            </a:r>
          </a:p>
          <a:p>
            <a:pPr algn="just">
              <a:spcBef>
                <a:spcPts val="200"/>
              </a:spcBef>
            </a:pPr>
            <a:r>
              <a:rPr lang="cs-CZ" sz="1400" dirty="0" smtClean="0">
                <a:solidFill>
                  <a:srgbClr val="000000"/>
                </a:solidFill>
              </a:rPr>
              <a:t>Inferenční mechanismus</a:t>
            </a:r>
          </a:p>
          <a:p>
            <a:pPr lvl="1" algn="just">
              <a:spcBef>
                <a:spcPts val="200"/>
              </a:spcBef>
            </a:pPr>
            <a:r>
              <a:rPr lang="cs-CZ" sz="1200" dirty="0" smtClean="0">
                <a:solidFill>
                  <a:srgbClr val="000000"/>
                </a:solidFill>
              </a:rPr>
              <a:t>obsahuje </a:t>
            </a:r>
            <a:r>
              <a:rPr lang="cs-CZ" sz="1200" dirty="0">
                <a:solidFill>
                  <a:srgbClr val="000000"/>
                </a:solidFill>
              </a:rPr>
              <a:t>obecné (doménově nezávis-</a:t>
            </a:r>
            <a:r>
              <a:rPr lang="cs-CZ" sz="1200" dirty="0" err="1">
                <a:solidFill>
                  <a:srgbClr val="000000"/>
                </a:solidFill>
              </a:rPr>
              <a:t>lé</a:t>
            </a:r>
            <a:r>
              <a:rPr lang="cs-CZ" sz="1200" dirty="0">
                <a:solidFill>
                  <a:srgbClr val="000000"/>
                </a:solidFill>
              </a:rPr>
              <a:t>) algoritmy schopné řešit problémy na základě manipulace se znalostmi z báze znalostí.</a:t>
            </a:r>
            <a:endParaRPr lang="cs-CZ" sz="1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56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813690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expertní systémy (ES)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395536" y="771550"/>
            <a:ext cx="7416824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200"/>
              </a:spcBef>
            </a:pPr>
            <a:endParaRPr lang="cs-CZ" sz="2000" dirty="0" smtClean="0">
              <a:solidFill>
                <a:srgbClr val="000000"/>
              </a:solidFill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771550"/>
            <a:ext cx="7416824" cy="37444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200"/>
              </a:spcBef>
            </a:pPr>
            <a:r>
              <a:rPr lang="cs-CZ" sz="2000" dirty="0">
                <a:solidFill>
                  <a:srgbClr val="000000"/>
                </a:solidFill>
              </a:rPr>
              <a:t>Podle obsahu báze znalostí </a:t>
            </a:r>
            <a:r>
              <a:rPr lang="cs-CZ" sz="2000" dirty="0" smtClean="0">
                <a:solidFill>
                  <a:srgbClr val="000000"/>
                </a:solidFill>
              </a:rPr>
              <a:t>můžeme </a:t>
            </a:r>
            <a:r>
              <a:rPr lang="cs-CZ" sz="2000" dirty="0">
                <a:solidFill>
                  <a:srgbClr val="000000"/>
                </a:solidFill>
              </a:rPr>
              <a:t>expertní systémy </a:t>
            </a:r>
            <a:r>
              <a:rPr lang="cs-CZ" sz="2000" dirty="0" smtClean="0">
                <a:solidFill>
                  <a:srgbClr val="000000"/>
                </a:solidFill>
              </a:rPr>
              <a:t>rozdělit </a:t>
            </a:r>
            <a:r>
              <a:rPr lang="cs-CZ" sz="2000" dirty="0">
                <a:solidFill>
                  <a:srgbClr val="000000"/>
                </a:solidFill>
              </a:rPr>
              <a:t>na</a:t>
            </a:r>
            <a:r>
              <a:rPr lang="cs-CZ" sz="2000" dirty="0" smtClean="0">
                <a:solidFill>
                  <a:srgbClr val="000000"/>
                </a:solidFill>
              </a:rPr>
              <a:t>:</a:t>
            </a:r>
            <a:endParaRPr lang="cs-CZ" sz="1400" dirty="0">
              <a:solidFill>
                <a:srgbClr val="000000"/>
              </a:solidFill>
            </a:endParaRPr>
          </a:p>
          <a:p>
            <a:pPr lvl="1" algn="just">
              <a:spcBef>
                <a:spcPts val="2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problémově orientované</a:t>
            </a:r>
          </a:p>
          <a:p>
            <a:pPr lvl="2" algn="just">
              <a:spcBef>
                <a:spcPts val="200"/>
              </a:spcBef>
            </a:pPr>
            <a:r>
              <a:rPr lang="cs-CZ" sz="1600" dirty="0" smtClean="0">
                <a:solidFill>
                  <a:srgbClr val="000000"/>
                </a:solidFill>
              </a:rPr>
              <a:t>jejichž </a:t>
            </a:r>
            <a:r>
              <a:rPr lang="cs-CZ" sz="1600" dirty="0">
                <a:solidFill>
                  <a:srgbClr val="000000"/>
                </a:solidFill>
              </a:rPr>
              <a:t>báze znalostí obsahuje znalosti z </a:t>
            </a:r>
            <a:r>
              <a:rPr lang="cs-CZ" sz="1600" dirty="0" smtClean="0">
                <a:solidFill>
                  <a:srgbClr val="000000"/>
                </a:solidFill>
              </a:rPr>
              <a:t>určité </a:t>
            </a:r>
            <a:r>
              <a:rPr lang="cs-CZ" sz="1600" dirty="0">
                <a:solidFill>
                  <a:srgbClr val="000000"/>
                </a:solidFill>
              </a:rPr>
              <a:t>domény</a:t>
            </a:r>
            <a:r>
              <a:rPr lang="cs-CZ" sz="1600" dirty="0" smtClean="0">
                <a:solidFill>
                  <a:srgbClr val="000000"/>
                </a:solidFill>
              </a:rPr>
              <a:t>.</a:t>
            </a:r>
          </a:p>
          <a:p>
            <a:pPr lvl="1" algn="just">
              <a:spcBef>
                <a:spcPts val="200"/>
              </a:spcBef>
            </a:pPr>
            <a:r>
              <a:rPr lang="cs-CZ" sz="1800" dirty="0">
                <a:solidFill>
                  <a:srgbClr val="000000"/>
                </a:solidFill>
              </a:rPr>
              <a:t>prázdné </a:t>
            </a:r>
            <a:r>
              <a:rPr lang="cs-CZ" sz="1800" dirty="0" smtClean="0">
                <a:solidFill>
                  <a:srgbClr val="000000"/>
                </a:solidFill>
              </a:rPr>
              <a:t>(</a:t>
            </a:r>
            <a:r>
              <a:rPr lang="cs-CZ" sz="1800" dirty="0" err="1" smtClean="0">
                <a:solidFill>
                  <a:srgbClr val="000000"/>
                </a:solidFill>
              </a:rPr>
              <a:t>shells</a:t>
            </a:r>
            <a:r>
              <a:rPr lang="cs-CZ" sz="1800" dirty="0" smtClean="0">
                <a:solidFill>
                  <a:srgbClr val="000000"/>
                </a:solidFill>
              </a:rPr>
              <a:t>)</a:t>
            </a:r>
          </a:p>
          <a:p>
            <a:pPr lvl="2" algn="just">
              <a:spcBef>
                <a:spcPts val="200"/>
              </a:spcBef>
            </a:pPr>
            <a:r>
              <a:rPr lang="cs-CZ" sz="1600" dirty="0" smtClean="0">
                <a:solidFill>
                  <a:srgbClr val="000000"/>
                </a:solidFill>
              </a:rPr>
              <a:t>jejichž </a:t>
            </a:r>
            <a:r>
              <a:rPr lang="cs-CZ" sz="1600" dirty="0">
                <a:solidFill>
                  <a:srgbClr val="000000"/>
                </a:solidFill>
              </a:rPr>
              <a:t>báze znalostí je prázdná</a:t>
            </a:r>
            <a:r>
              <a:rPr lang="cs-CZ" sz="1600" dirty="0" smtClean="0">
                <a:solidFill>
                  <a:srgbClr val="000000"/>
                </a:solidFill>
              </a:rPr>
              <a:t>.</a:t>
            </a:r>
          </a:p>
          <a:p>
            <a:pPr lvl="1" algn="just">
              <a:spcBef>
                <a:spcPts val="2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diagnostické</a:t>
            </a:r>
          </a:p>
          <a:p>
            <a:pPr lvl="2" algn="just">
              <a:spcBef>
                <a:spcPts val="200"/>
              </a:spcBef>
            </a:pPr>
            <a:r>
              <a:rPr lang="cs-CZ" sz="1600" dirty="0" smtClean="0">
                <a:solidFill>
                  <a:srgbClr val="000000"/>
                </a:solidFill>
              </a:rPr>
              <a:t>úkolem </a:t>
            </a:r>
            <a:r>
              <a:rPr lang="cs-CZ" sz="1600" dirty="0">
                <a:solidFill>
                  <a:srgbClr val="000000"/>
                </a:solidFill>
              </a:rPr>
              <a:t>je </a:t>
            </a:r>
            <a:r>
              <a:rPr lang="cs-CZ" sz="1600" dirty="0" smtClean="0">
                <a:solidFill>
                  <a:srgbClr val="000000"/>
                </a:solidFill>
              </a:rPr>
              <a:t>určit</a:t>
            </a:r>
            <a:r>
              <a:rPr lang="cs-CZ" sz="1600" dirty="0">
                <a:solidFill>
                  <a:srgbClr val="000000"/>
                </a:solidFill>
              </a:rPr>
              <a:t>, která z hypotéza z </a:t>
            </a:r>
            <a:r>
              <a:rPr lang="cs-CZ" sz="1600" dirty="0" smtClean="0">
                <a:solidFill>
                  <a:srgbClr val="000000"/>
                </a:solidFill>
              </a:rPr>
              <a:t>předem </a:t>
            </a:r>
            <a:r>
              <a:rPr lang="cs-CZ" sz="1600" dirty="0">
                <a:solidFill>
                  <a:srgbClr val="000000"/>
                </a:solidFill>
              </a:rPr>
              <a:t>definované </a:t>
            </a:r>
            <a:r>
              <a:rPr lang="cs-CZ" sz="1600" dirty="0" smtClean="0">
                <a:solidFill>
                  <a:srgbClr val="000000"/>
                </a:solidFill>
              </a:rPr>
              <a:t>konečné množiny cílových </a:t>
            </a:r>
            <a:r>
              <a:rPr lang="cs-CZ" sz="1600" dirty="0">
                <a:solidFill>
                  <a:srgbClr val="000000"/>
                </a:solidFill>
              </a:rPr>
              <a:t>hypotéz nejlépe koresponduje s </a:t>
            </a:r>
            <a:r>
              <a:rPr lang="cs-CZ" sz="1600" dirty="0" smtClean="0">
                <a:solidFill>
                  <a:srgbClr val="000000"/>
                </a:solidFill>
              </a:rPr>
              <a:t>daty </a:t>
            </a:r>
            <a:r>
              <a:rPr lang="cs-CZ" sz="1600" dirty="0">
                <a:solidFill>
                  <a:srgbClr val="000000"/>
                </a:solidFill>
              </a:rPr>
              <a:t>týkajícími se daného konkrétního </a:t>
            </a:r>
            <a:r>
              <a:rPr lang="cs-CZ" sz="1600" dirty="0" smtClean="0">
                <a:solidFill>
                  <a:srgbClr val="000000"/>
                </a:solidFill>
              </a:rPr>
              <a:t>případu.</a:t>
            </a:r>
          </a:p>
          <a:p>
            <a:pPr lvl="1" algn="just">
              <a:spcBef>
                <a:spcPts val="200"/>
              </a:spcBef>
            </a:pPr>
            <a:r>
              <a:rPr lang="cs-CZ" sz="1800" dirty="0">
                <a:solidFill>
                  <a:srgbClr val="000000"/>
                </a:solidFill>
              </a:rPr>
              <a:t>plánovací</a:t>
            </a:r>
          </a:p>
          <a:p>
            <a:pPr lvl="2" algn="just">
              <a:spcBef>
                <a:spcPts val="200"/>
              </a:spcBef>
            </a:pPr>
            <a:r>
              <a:rPr lang="cs-CZ" sz="1600" dirty="0" smtClean="0">
                <a:solidFill>
                  <a:srgbClr val="000000"/>
                </a:solidFill>
              </a:rPr>
              <a:t>obvykle řeší </a:t>
            </a:r>
            <a:r>
              <a:rPr lang="cs-CZ" sz="1600" dirty="0">
                <a:solidFill>
                  <a:srgbClr val="000000"/>
                </a:solidFill>
              </a:rPr>
              <a:t>takové úlohy, kdy je znám </a:t>
            </a:r>
            <a:r>
              <a:rPr lang="cs-CZ" sz="1600" dirty="0" smtClean="0">
                <a:solidFill>
                  <a:srgbClr val="000000"/>
                </a:solidFill>
              </a:rPr>
              <a:t>cíl řešení </a:t>
            </a:r>
            <a:r>
              <a:rPr lang="cs-CZ" sz="1600" dirty="0">
                <a:solidFill>
                  <a:srgbClr val="000000"/>
                </a:solidFill>
              </a:rPr>
              <a:t>a </a:t>
            </a:r>
            <a:r>
              <a:rPr lang="cs-CZ" sz="1600" dirty="0" smtClean="0">
                <a:solidFill>
                  <a:srgbClr val="000000"/>
                </a:solidFill>
              </a:rPr>
              <a:t>počáteční </a:t>
            </a:r>
            <a:r>
              <a:rPr lang="cs-CZ" sz="1600" dirty="0">
                <a:solidFill>
                  <a:srgbClr val="000000"/>
                </a:solidFill>
              </a:rPr>
              <a:t>stav a je </a:t>
            </a:r>
            <a:r>
              <a:rPr lang="cs-CZ" sz="1600" dirty="0" smtClean="0">
                <a:solidFill>
                  <a:srgbClr val="000000"/>
                </a:solidFill>
              </a:rPr>
              <a:t>třeba s  </a:t>
            </a:r>
            <a:r>
              <a:rPr lang="cs-CZ" sz="1600" dirty="0">
                <a:solidFill>
                  <a:srgbClr val="000000"/>
                </a:solidFill>
              </a:rPr>
              <a:t>využitím  dat  o  </a:t>
            </a:r>
            <a:r>
              <a:rPr lang="cs-CZ" sz="1600" dirty="0" smtClean="0">
                <a:solidFill>
                  <a:srgbClr val="000000"/>
                </a:solidFill>
              </a:rPr>
              <a:t>konkrétním řešeném  případu  </a:t>
            </a:r>
            <a:r>
              <a:rPr lang="cs-CZ" sz="1600" dirty="0">
                <a:solidFill>
                  <a:srgbClr val="000000"/>
                </a:solidFill>
              </a:rPr>
              <a:t>nalézt  posloupnost  </a:t>
            </a:r>
            <a:r>
              <a:rPr lang="cs-CZ" sz="1600" dirty="0" smtClean="0">
                <a:solidFill>
                  <a:srgbClr val="000000"/>
                </a:solidFill>
              </a:rPr>
              <a:t>kroků,  </a:t>
            </a:r>
            <a:r>
              <a:rPr lang="cs-CZ" sz="1600" dirty="0">
                <a:solidFill>
                  <a:srgbClr val="000000"/>
                </a:solidFill>
              </a:rPr>
              <a:t>kterými  lze  </a:t>
            </a:r>
            <a:r>
              <a:rPr lang="cs-CZ" sz="1600" dirty="0" smtClean="0">
                <a:solidFill>
                  <a:srgbClr val="000000"/>
                </a:solidFill>
              </a:rPr>
              <a:t>cíle dosáhnout</a:t>
            </a:r>
            <a:r>
              <a:rPr lang="cs-CZ" sz="1600" dirty="0">
                <a:solidFill>
                  <a:srgbClr val="000000"/>
                </a:solidFill>
              </a:rPr>
              <a:t>.   </a:t>
            </a:r>
          </a:p>
        </p:txBody>
      </p:sp>
    </p:spTree>
    <p:extLst>
      <p:ext uri="{BB962C8B-B14F-4D97-AF65-F5344CB8AC3E}">
        <p14:creationId xmlns:p14="http://schemas.microsoft.com/office/powerpoint/2010/main" val="428019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813690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expertní systémy (ES)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395536" y="771550"/>
            <a:ext cx="7416824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200"/>
              </a:spcBef>
            </a:pPr>
            <a:endParaRPr lang="cs-CZ" sz="2000" dirty="0" smtClean="0">
              <a:solidFill>
                <a:srgbClr val="000000"/>
              </a:solidFill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771550"/>
            <a:ext cx="7416824" cy="37444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200"/>
              </a:spcBef>
            </a:pPr>
            <a:r>
              <a:rPr lang="cs-CZ" sz="2000" dirty="0">
                <a:solidFill>
                  <a:srgbClr val="000000"/>
                </a:solidFill>
              </a:rPr>
              <a:t>Typické kategorie </a:t>
            </a:r>
            <a:r>
              <a:rPr lang="cs-CZ" sz="2000" dirty="0" smtClean="0">
                <a:solidFill>
                  <a:srgbClr val="000000"/>
                </a:solidFill>
              </a:rPr>
              <a:t>způsobů </a:t>
            </a:r>
            <a:r>
              <a:rPr lang="cs-CZ" sz="2000" dirty="0">
                <a:solidFill>
                  <a:srgbClr val="000000"/>
                </a:solidFill>
              </a:rPr>
              <a:t>použití expertních </a:t>
            </a:r>
            <a:r>
              <a:rPr lang="cs-CZ" sz="2000" dirty="0" smtClean="0">
                <a:solidFill>
                  <a:srgbClr val="000000"/>
                </a:solidFill>
              </a:rPr>
              <a:t>systémů:</a:t>
            </a:r>
          </a:p>
          <a:p>
            <a:pPr lvl="1" algn="just">
              <a:spcBef>
                <a:spcPts val="2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Konfigurace</a:t>
            </a:r>
          </a:p>
          <a:p>
            <a:pPr lvl="2" algn="just">
              <a:spcBef>
                <a:spcPts val="200"/>
              </a:spcBef>
            </a:pPr>
            <a:r>
              <a:rPr lang="cs-CZ" sz="1600" dirty="0" smtClean="0">
                <a:solidFill>
                  <a:srgbClr val="000000"/>
                </a:solidFill>
              </a:rPr>
              <a:t>sestavení </a:t>
            </a:r>
            <a:r>
              <a:rPr lang="cs-CZ" sz="1600" dirty="0">
                <a:solidFill>
                  <a:srgbClr val="000000"/>
                </a:solidFill>
              </a:rPr>
              <a:t>vhodných </a:t>
            </a:r>
            <a:r>
              <a:rPr lang="cs-CZ" sz="1600" dirty="0" smtClean="0">
                <a:solidFill>
                  <a:srgbClr val="000000"/>
                </a:solidFill>
              </a:rPr>
              <a:t>komponent </a:t>
            </a:r>
            <a:r>
              <a:rPr lang="cs-CZ" sz="1600" dirty="0">
                <a:solidFill>
                  <a:srgbClr val="000000"/>
                </a:solidFill>
              </a:rPr>
              <a:t>systému vhodným </a:t>
            </a:r>
            <a:r>
              <a:rPr lang="cs-CZ" sz="1600" dirty="0" smtClean="0">
                <a:solidFill>
                  <a:srgbClr val="000000"/>
                </a:solidFill>
              </a:rPr>
              <a:t>způsobem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</a:p>
          <a:p>
            <a:pPr lvl="1" algn="just">
              <a:spcBef>
                <a:spcPts val="2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Diagnostika</a:t>
            </a:r>
            <a:endParaRPr lang="en-GB" sz="1800" dirty="0" smtClean="0">
              <a:solidFill>
                <a:srgbClr val="000000"/>
              </a:solidFill>
            </a:endParaRPr>
          </a:p>
          <a:p>
            <a:pPr lvl="2" algn="just">
              <a:spcBef>
                <a:spcPts val="200"/>
              </a:spcBef>
            </a:pPr>
            <a:r>
              <a:rPr lang="cs-CZ" sz="1600" dirty="0" smtClean="0">
                <a:solidFill>
                  <a:srgbClr val="000000"/>
                </a:solidFill>
              </a:rPr>
              <a:t>zjištění příčin nesprávného fungování systému na základě výsledků</a:t>
            </a:r>
            <a:r>
              <a:rPr lang="en-GB" sz="1600" dirty="0" smtClean="0">
                <a:solidFill>
                  <a:srgbClr val="000000"/>
                </a:solidFill>
              </a:rPr>
              <a:t> </a:t>
            </a:r>
            <a:r>
              <a:rPr lang="cs-CZ" sz="1600" dirty="0" smtClean="0">
                <a:solidFill>
                  <a:srgbClr val="000000"/>
                </a:solidFill>
              </a:rPr>
              <a:t>pozorování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</a:p>
          <a:p>
            <a:pPr lvl="1" algn="just">
              <a:spcBef>
                <a:spcPts val="200"/>
              </a:spcBef>
            </a:pPr>
            <a:r>
              <a:rPr lang="cs-CZ" sz="2000" dirty="0" smtClean="0">
                <a:solidFill>
                  <a:srgbClr val="000000"/>
                </a:solidFill>
              </a:rPr>
              <a:t>Interpretace</a:t>
            </a:r>
            <a:endParaRPr lang="en-GB" sz="2000" dirty="0" smtClean="0">
              <a:solidFill>
                <a:srgbClr val="000000"/>
              </a:solidFill>
            </a:endParaRPr>
          </a:p>
          <a:p>
            <a:pPr lvl="2" algn="just">
              <a:spcBef>
                <a:spcPts val="200"/>
              </a:spcBef>
            </a:pPr>
            <a:r>
              <a:rPr lang="cs-CZ" sz="1600" dirty="0" smtClean="0">
                <a:solidFill>
                  <a:srgbClr val="000000"/>
                </a:solidFill>
              </a:rPr>
              <a:t>vysvětlení </a:t>
            </a:r>
            <a:r>
              <a:rPr lang="cs-CZ" sz="1600" dirty="0">
                <a:solidFill>
                  <a:srgbClr val="000000"/>
                </a:solidFill>
              </a:rPr>
              <a:t>pozorovaných </a:t>
            </a:r>
            <a:r>
              <a:rPr lang="cs-CZ" sz="1600" dirty="0" smtClean="0">
                <a:solidFill>
                  <a:srgbClr val="000000"/>
                </a:solidFill>
              </a:rPr>
              <a:t>dat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</a:p>
          <a:p>
            <a:pPr lvl="1" algn="just">
              <a:spcBef>
                <a:spcPts val="200"/>
              </a:spcBef>
            </a:pPr>
            <a:r>
              <a:rPr lang="cs-CZ" sz="2000" dirty="0" smtClean="0">
                <a:solidFill>
                  <a:srgbClr val="000000"/>
                </a:solidFill>
              </a:rPr>
              <a:t>Monitorování</a:t>
            </a:r>
            <a:endParaRPr lang="en-GB" sz="2000" dirty="0" smtClean="0">
              <a:solidFill>
                <a:srgbClr val="000000"/>
              </a:solidFill>
            </a:endParaRPr>
          </a:p>
          <a:p>
            <a:pPr lvl="2" algn="just">
              <a:spcBef>
                <a:spcPts val="200"/>
              </a:spcBef>
            </a:pPr>
            <a:r>
              <a:rPr lang="cs-CZ" sz="1600" dirty="0" smtClean="0">
                <a:solidFill>
                  <a:srgbClr val="000000"/>
                </a:solidFill>
              </a:rPr>
              <a:t>posouzení chování systému na základě   </a:t>
            </a:r>
            <a:r>
              <a:rPr lang="cs-CZ" sz="1600" dirty="0">
                <a:solidFill>
                  <a:srgbClr val="000000"/>
                </a:solidFill>
              </a:rPr>
              <a:t>porovnání </a:t>
            </a:r>
            <a:r>
              <a:rPr lang="cs-CZ" sz="1600" dirty="0" smtClean="0">
                <a:solidFill>
                  <a:srgbClr val="000000"/>
                </a:solidFill>
              </a:rPr>
              <a:t>pozorovaných dat</a:t>
            </a:r>
            <a:r>
              <a:rPr lang="en-GB" sz="1600" dirty="0" smtClean="0">
                <a:solidFill>
                  <a:srgbClr val="000000"/>
                </a:solidFill>
              </a:rPr>
              <a:t> </a:t>
            </a:r>
            <a:r>
              <a:rPr lang="cs-CZ" sz="1600" dirty="0" smtClean="0">
                <a:solidFill>
                  <a:srgbClr val="000000"/>
                </a:solidFill>
              </a:rPr>
              <a:t>s očekávanými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</a:p>
          <a:p>
            <a:pPr lvl="1" algn="just">
              <a:spcBef>
                <a:spcPts val="200"/>
              </a:spcBef>
            </a:pPr>
            <a:r>
              <a:rPr lang="cs-CZ" sz="2000" dirty="0" smtClean="0">
                <a:solidFill>
                  <a:srgbClr val="000000"/>
                </a:solidFill>
              </a:rPr>
              <a:t>Plánování</a:t>
            </a:r>
            <a:endParaRPr lang="en-GB" sz="2000" dirty="0" smtClean="0">
              <a:solidFill>
                <a:srgbClr val="000000"/>
              </a:solidFill>
            </a:endParaRPr>
          </a:p>
          <a:p>
            <a:pPr lvl="2" algn="just">
              <a:spcBef>
                <a:spcPts val="200"/>
              </a:spcBef>
            </a:pPr>
            <a:r>
              <a:rPr lang="cs-CZ" sz="1600" dirty="0" smtClean="0">
                <a:solidFill>
                  <a:srgbClr val="000000"/>
                </a:solidFill>
              </a:rPr>
              <a:t>stanovení posloupnosti</a:t>
            </a:r>
            <a:r>
              <a:rPr lang="en-GB" sz="1600" dirty="0" smtClean="0">
                <a:solidFill>
                  <a:srgbClr val="000000"/>
                </a:solidFill>
              </a:rPr>
              <a:t> </a:t>
            </a:r>
            <a:r>
              <a:rPr lang="cs-CZ" sz="1600" dirty="0" smtClean="0">
                <a:solidFill>
                  <a:srgbClr val="000000"/>
                </a:solidFill>
              </a:rPr>
              <a:t>činností </a:t>
            </a:r>
            <a:r>
              <a:rPr lang="cs-CZ" sz="1600" dirty="0">
                <a:solidFill>
                  <a:srgbClr val="000000"/>
                </a:solidFill>
              </a:rPr>
              <a:t>pro dosažení požadovaného výsledku</a:t>
            </a:r>
            <a:r>
              <a:rPr lang="cs-CZ" sz="1600" dirty="0" smtClean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829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813690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expertní systémy (ES)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395536" y="771550"/>
            <a:ext cx="7416824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200"/>
              </a:spcBef>
            </a:pPr>
            <a:endParaRPr lang="cs-CZ" sz="2000" dirty="0" smtClean="0">
              <a:solidFill>
                <a:srgbClr val="000000"/>
              </a:solidFill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771550"/>
            <a:ext cx="7416824" cy="37444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200"/>
              </a:spcBef>
            </a:pPr>
            <a:r>
              <a:rPr lang="cs-CZ" sz="2000" dirty="0">
                <a:solidFill>
                  <a:srgbClr val="000000"/>
                </a:solidFill>
              </a:rPr>
              <a:t>Typické kategorie </a:t>
            </a:r>
            <a:r>
              <a:rPr lang="cs-CZ" sz="2000" dirty="0" smtClean="0">
                <a:solidFill>
                  <a:srgbClr val="000000"/>
                </a:solidFill>
              </a:rPr>
              <a:t>způsobů </a:t>
            </a:r>
            <a:r>
              <a:rPr lang="cs-CZ" sz="2000" dirty="0">
                <a:solidFill>
                  <a:srgbClr val="000000"/>
                </a:solidFill>
              </a:rPr>
              <a:t>použití expertních </a:t>
            </a:r>
            <a:r>
              <a:rPr lang="cs-CZ" sz="2000" dirty="0" smtClean="0">
                <a:solidFill>
                  <a:srgbClr val="000000"/>
                </a:solidFill>
              </a:rPr>
              <a:t>systémů:</a:t>
            </a:r>
          </a:p>
          <a:p>
            <a:pPr lvl="1" algn="just">
              <a:spcBef>
                <a:spcPts val="2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Prognózování</a:t>
            </a:r>
            <a:endParaRPr lang="en-GB" sz="1800" dirty="0" smtClean="0">
              <a:solidFill>
                <a:srgbClr val="000000"/>
              </a:solidFill>
            </a:endParaRPr>
          </a:p>
          <a:p>
            <a:pPr lvl="2" algn="just">
              <a:spcBef>
                <a:spcPts val="200"/>
              </a:spcBef>
            </a:pPr>
            <a:r>
              <a:rPr lang="cs-CZ" sz="1600" dirty="0" smtClean="0">
                <a:solidFill>
                  <a:srgbClr val="000000"/>
                </a:solidFill>
              </a:rPr>
              <a:t>předpovídání pravděpodobných důsledků </a:t>
            </a:r>
            <a:r>
              <a:rPr lang="cs-CZ" sz="1600" dirty="0">
                <a:solidFill>
                  <a:srgbClr val="000000"/>
                </a:solidFill>
              </a:rPr>
              <a:t>zadaných </a:t>
            </a:r>
            <a:r>
              <a:rPr lang="cs-CZ" sz="1600" dirty="0" smtClean="0">
                <a:solidFill>
                  <a:srgbClr val="000000"/>
                </a:solidFill>
              </a:rPr>
              <a:t>situací</a:t>
            </a:r>
            <a:r>
              <a:rPr lang="en-GB" sz="1600" dirty="0" smtClean="0">
                <a:solidFill>
                  <a:srgbClr val="000000"/>
                </a:solidFill>
              </a:rPr>
              <a:t>.</a:t>
            </a:r>
            <a:endParaRPr lang="cs-CZ" sz="1600" dirty="0" smtClean="0">
              <a:solidFill>
                <a:srgbClr val="000000"/>
              </a:solidFill>
            </a:endParaRPr>
          </a:p>
          <a:p>
            <a:pPr lvl="1" algn="just">
              <a:spcBef>
                <a:spcPts val="200"/>
              </a:spcBef>
            </a:pPr>
            <a:r>
              <a:rPr lang="cs-CZ" sz="2000" dirty="0" smtClean="0">
                <a:solidFill>
                  <a:srgbClr val="000000"/>
                </a:solidFill>
              </a:rPr>
              <a:t>Ladění</a:t>
            </a:r>
          </a:p>
          <a:p>
            <a:pPr lvl="2" algn="just">
              <a:spcBef>
                <a:spcPts val="200"/>
              </a:spcBef>
            </a:pPr>
            <a:r>
              <a:rPr lang="cs-CZ" sz="1600" dirty="0" smtClean="0">
                <a:solidFill>
                  <a:srgbClr val="000000"/>
                </a:solidFill>
              </a:rPr>
              <a:t>sestavení předpisu </a:t>
            </a:r>
            <a:r>
              <a:rPr lang="cs-CZ" sz="1600" dirty="0">
                <a:solidFill>
                  <a:srgbClr val="000000"/>
                </a:solidFill>
              </a:rPr>
              <a:t>pro </a:t>
            </a:r>
            <a:r>
              <a:rPr lang="cs-CZ" sz="1600" dirty="0" smtClean="0">
                <a:solidFill>
                  <a:srgbClr val="000000"/>
                </a:solidFill>
              </a:rPr>
              <a:t>odstranění </a:t>
            </a:r>
            <a:r>
              <a:rPr lang="cs-CZ" sz="1600" dirty="0">
                <a:solidFill>
                  <a:srgbClr val="000000"/>
                </a:solidFill>
              </a:rPr>
              <a:t>poruch </a:t>
            </a:r>
            <a:r>
              <a:rPr lang="cs-CZ" sz="1600" dirty="0" smtClean="0">
                <a:solidFill>
                  <a:srgbClr val="000000"/>
                </a:solidFill>
              </a:rPr>
              <a:t>systému</a:t>
            </a:r>
            <a:r>
              <a:rPr lang="en-GB" sz="1600" dirty="0" smtClean="0">
                <a:solidFill>
                  <a:srgbClr val="000000"/>
                </a:solidFill>
              </a:rPr>
              <a:t>.</a:t>
            </a:r>
          </a:p>
          <a:p>
            <a:pPr lvl="1" algn="just">
              <a:spcBef>
                <a:spcPts val="200"/>
              </a:spcBef>
            </a:pPr>
            <a:r>
              <a:rPr lang="cs-CZ" sz="2000" dirty="0" smtClean="0">
                <a:solidFill>
                  <a:srgbClr val="000000"/>
                </a:solidFill>
              </a:rPr>
              <a:t>Řízení</a:t>
            </a:r>
            <a:endParaRPr lang="en-GB" sz="2000" dirty="0" smtClean="0">
              <a:solidFill>
                <a:srgbClr val="000000"/>
              </a:solidFill>
            </a:endParaRPr>
          </a:p>
          <a:p>
            <a:pPr lvl="2" algn="just">
              <a:spcBef>
                <a:spcPts val="200"/>
              </a:spcBef>
            </a:pPr>
            <a:r>
              <a:rPr lang="cs-CZ" sz="1600" dirty="0" smtClean="0">
                <a:solidFill>
                  <a:srgbClr val="000000"/>
                </a:solidFill>
              </a:rPr>
              <a:t>regulace procesů</a:t>
            </a:r>
            <a:r>
              <a:rPr lang="en-GB" sz="1600" dirty="0" smtClean="0">
                <a:solidFill>
                  <a:srgbClr val="000000"/>
                </a:solidFill>
              </a:rPr>
              <a:t> </a:t>
            </a:r>
            <a:r>
              <a:rPr lang="cs-CZ" sz="1600" dirty="0" smtClean="0">
                <a:solidFill>
                  <a:srgbClr val="000000"/>
                </a:solidFill>
              </a:rPr>
              <a:t>(může zahrnovat interpretaci,</a:t>
            </a:r>
            <a:r>
              <a:rPr lang="en-GB" sz="1600" dirty="0" smtClean="0">
                <a:solidFill>
                  <a:srgbClr val="000000"/>
                </a:solidFill>
              </a:rPr>
              <a:t> </a:t>
            </a:r>
            <a:r>
              <a:rPr lang="cs-CZ" sz="1600" dirty="0" smtClean="0">
                <a:solidFill>
                  <a:srgbClr val="000000"/>
                </a:solidFill>
              </a:rPr>
              <a:t>diagnostiku</a:t>
            </a:r>
            <a:r>
              <a:rPr lang="cs-CZ" sz="1600" dirty="0">
                <a:solidFill>
                  <a:srgbClr val="000000"/>
                </a:solidFill>
              </a:rPr>
              <a:t>, </a:t>
            </a:r>
            <a:r>
              <a:rPr lang="cs-CZ" sz="1600" dirty="0" smtClean="0">
                <a:solidFill>
                  <a:srgbClr val="000000"/>
                </a:solidFill>
              </a:rPr>
              <a:t>monitorování,</a:t>
            </a:r>
            <a:r>
              <a:rPr lang="en-GB" sz="1600" dirty="0" smtClean="0">
                <a:solidFill>
                  <a:srgbClr val="000000"/>
                </a:solidFill>
              </a:rPr>
              <a:t> </a:t>
            </a:r>
            <a:r>
              <a:rPr lang="cs-CZ" sz="1600" dirty="0" smtClean="0">
                <a:solidFill>
                  <a:srgbClr val="000000"/>
                </a:solidFill>
              </a:rPr>
              <a:t>plánování</a:t>
            </a:r>
            <a:r>
              <a:rPr lang="cs-CZ" sz="1600" dirty="0">
                <a:solidFill>
                  <a:srgbClr val="000000"/>
                </a:solidFill>
              </a:rPr>
              <a:t>, prognózování a </a:t>
            </a:r>
            <a:r>
              <a:rPr lang="cs-CZ" sz="1600" dirty="0" smtClean="0">
                <a:solidFill>
                  <a:srgbClr val="000000"/>
                </a:solidFill>
              </a:rPr>
              <a:t>ladění)</a:t>
            </a:r>
            <a:r>
              <a:rPr lang="en-GB" sz="1600" dirty="0" smtClean="0">
                <a:solidFill>
                  <a:srgbClr val="000000"/>
                </a:solidFill>
              </a:rPr>
              <a:t>.</a:t>
            </a:r>
            <a:endParaRPr lang="cs-CZ" sz="1600" dirty="0" smtClean="0">
              <a:solidFill>
                <a:srgbClr val="000000"/>
              </a:solidFill>
            </a:endParaRPr>
          </a:p>
          <a:p>
            <a:pPr lvl="1" algn="just">
              <a:spcBef>
                <a:spcPts val="200"/>
              </a:spcBef>
            </a:pPr>
            <a:r>
              <a:rPr lang="cs-CZ" sz="2000" dirty="0" smtClean="0">
                <a:solidFill>
                  <a:srgbClr val="000000"/>
                </a:solidFill>
              </a:rPr>
              <a:t>Učení</a:t>
            </a:r>
          </a:p>
          <a:p>
            <a:pPr lvl="2" algn="just">
              <a:spcBef>
                <a:spcPts val="200"/>
              </a:spcBef>
            </a:pPr>
            <a:r>
              <a:rPr lang="cs-CZ" sz="1600" dirty="0" smtClean="0">
                <a:solidFill>
                  <a:srgbClr val="000000"/>
                </a:solidFill>
              </a:rPr>
              <a:t>inteligentní </a:t>
            </a:r>
            <a:r>
              <a:rPr lang="cs-CZ" sz="1600" dirty="0">
                <a:solidFill>
                  <a:srgbClr val="000000"/>
                </a:solidFill>
              </a:rPr>
              <a:t>výuka </a:t>
            </a:r>
            <a:r>
              <a:rPr lang="cs-CZ" sz="1600" dirty="0" smtClean="0">
                <a:solidFill>
                  <a:srgbClr val="000000"/>
                </a:solidFill>
              </a:rPr>
              <a:t>při </a:t>
            </a:r>
            <a:r>
              <a:rPr lang="cs-CZ" sz="1600" dirty="0">
                <a:solidFill>
                  <a:srgbClr val="000000"/>
                </a:solidFill>
              </a:rPr>
              <a:t>níž studenti mohou klást otázky </a:t>
            </a:r>
            <a:r>
              <a:rPr lang="cs-CZ" sz="1600" dirty="0" smtClean="0">
                <a:solidFill>
                  <a:srgbClr val="000000"/>
                </a:solidFill>
              </a:rPr>
              <a:t>např. </a:t>
            </a:r>
            <a:r>
              <a:rPr lang="cs-CZ" sz="1600" dirty="0">
                <a:solidFill>
                  <a:srgbClr val="000000"/>
                </a:solidFill>
              </a:rPr>
              <a:t>typu </a:t>
            </a:r>
            <a:r>
              <a:rPr lang="cs-CZ" sz="1600" dirty="0" smtClean="0">
                <a:solidFill>
                  <a:srgbClr val="000000"/>
                </a:solidFill>
              </a:rPr>
              <a:t>proč, jak, co kdyby.    </a:t>
            </a:r>
          </a:p>
        </p:txBody>
      </p:sp>
    </p:spTree>
    <p:extLst>
      <p:ext uri="{BB962C8B-B14F-4D97-AF65-F5344CB8AC3E}">
        <p14:creationId xmlns:p14="http://schemas.microsoft.com/office/powerpoint/2010/main" val="288211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- zdroje 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401304" y="915566"/>
            <a:ext cx="806489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NOVOTNÝ, O., POUR, J. a D. SLÁNSKÝ, 2005. </a:t>
            </a:r>
            <a:r>
              <a:rPr lang="cs-CZ" sz="2000" i="1" dirty="0" smtClean="0">
                <a:solidFill>
                  <a:srgbClr val="000000"/>
                </a:solidFill>
              </a:rPr>
              <a:t>Business Intelligence – Jak využít bohatství ve vašich datech</a:t>
            </a:r>
            <a:r>
              <a:rPr lang="cs-CZ" sz="2000" dirty="0" smtClean="0">
                <a:solidFill>
                  <a:srgbClr val="000000"/>
                </a:solidFill>
              </a:rPr>
              <a:t>. Praha: </a:t>
            </a:r>
            <a:r>
              <a:rPr lang="cs-CZ" sz="2000" dirty="0" err="1" smtClean="0">
                <a:solidFill>
                  <a:srgbClr val="000000"/>
                </a:solidFill>
              </a:rPr>
              <a:t>Grada</a:t>
            </a:r>
            <a:r>
              <a:rPr lang="cs-CZ" sz="2000" dirty="0" smtClean="0">
                <a:solidFill>
                  <a:srgbClr val="000000"/>
                </a:solidFill>
              </a:rPr>
              <a:t>. ISBN 978-80-247-6685-0.</a:t>
            </a:r>
          </a:p>
          <a:p>
            <a:pPr algn="just"/>
            <a:r>
              <a:rPr lang="cs-CZ" sz="2000" dirty="0">
                <a:solidFill>
                  <a:srgbClr val="000000"/>
                </a:solidFill>
              </a:rPr>
              <a:t>LABERGE, R., 2012. </a:t>
            </a:r>
            <a:r>
              <a:rPr lang="cs-CZ" sz="2000" i="1" dirty="0">
                <a:solidFill>
                  <a:srgbClr val="000000"/>
                </a:solidFill>
              </a:rPr>
              <a:t>Datové sklady – Agilní metody a business intelligence</a:t>
            </a:r>
            <a:r>
              <a:rPr lang="cs-CZ" sz="2000" dirty="0">
                <a:solidFill>
                  <a:srgbClr val="000000"/>
                </a:solidFill>
              </a:rPr>
              <a:t>. Praha: </a:t>
            </a:r>
            <a:r>
              <a:rPr lang="cs-CZ" sz="2000" dirty="0" err="1">
                <a:solidFill>
                  <a:srgbClr val="000000"/>
                </a:solidFill>
              </a:rPr>
              <a:t>Computer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Press</a:t>
            </a:r>
            <a:r>
              <a:rPr lang="cs-CZ" sz="2000" dirty="0">
                <a:solidFill>
                  <a:srgbClr val="000000"/>
                </a:solidFill>
              </a:rPr>
              <a:t>. ISBN 978-80-251-3729-1. </a:t>
            </a:r>
            <a:endParaRPr lang="cs-CZ" sz="2000" dirty="0" smtClean="0">
              <a:solidFill>
                <a:srgbClr val="000000"/>
              </a:solidFill>
            </a:endParaRPr>
          </a:p>
          <a:p>
            <a:pPr algn="just"/>
            <a:r>
              <a:rPr lang="cs-CZ" sz="2000" dirty="0">
                <a:solidFill>
                  <a:srgbClr val="000000"/>
                </a:solidFill>
                <a:hlinkClick r:id="rId3"/>
              </a:rPr>
              <a:t>http://</a:t>
            </a:r>
            <a:r>
              <a:rPr lang="cs-CZ" sz="2000" dirty="0" smtClean="0">
                <a:solidFill>
                  <a:srgbClr val="000000"/>
                </a:solidFill>
                <a:hlinkClick r:id="rId3"/>
              </a:rPr>
              <a:t>www.adastra.cz/ict-reseni/ods</a:t>
            </a:r>
            <a:endParaRPr lang="cs-CZ" sz="2000" dirty="0" smtClean="0">
              <a:solidFill>
                <a:srgbClr val="000000"/>
              </a:solidFill>
            </a:endParaRPr>
          </a:p>
          <a:p>
            <a:pPr algn="just"/>
            <a:r>
              <a:rPr lang="en-GB" sz="2000" dirty="0">
                <a:solidFill>
                  <a:srgbClr val="000000"/>
                </a:solidFill>
                <a:hlinkClick r:id="rId4"/>
              </a:rPr>
              <a:t>http://</a:t>
            </a:r>
            <a:r>
              <a:rPr lang="en-GB" sz="2000" dirty="0" smtClean="0">
                <a:solidFill>
                  <a:srgbClr val="000000"/>
                </a:solidFill>
                <a:hlinkClick r:id="rId4"/>
              </a:rPr>
              <a:t>www.statsoft.cz/file1/PDF/newsletter/2014_02_26_StatSoft_Uvod_do_data_miningu.pdf</a:t>
            </a:r>
            <a:endParaRPr lang="cs-CZ" sz="2000" dirty="0" smtClean="0">
              <a:solidFill>
                <a:srgbClr val="000000"/>
              </a:solidFill>
            </a:endParaRPr>
          </a:p>
          <a:p>
            <a:pPr algn="just"/>
            <a:r>
              <a:rPr lang="cs-CZ" sz="2000" dirty="0">
                <a:solidFill>
                  <a:srgbClr val="000000"/>
                </a:solidFill>
                <a:hlinkClick r:id="rId5"/>
              </a:rPr>
              <a:t>https://</a:t>
            </a:r>
            <a:r>
              <a:rPr lang="cs-CZ" sz="2000" dirty="0" smtClean="0">
                <a:solidFill>
                  <a:srgbClr val="000000"/>
                </a:solidFill>
                <a:hlinkClick r:id="rId5"/>
              </a:rPr>
              <a:t>is.mendelu.cz/eknihovna/opory/zobraz_cast.pl?cast=21856</a:t>
            </a:r>
            <a:endParaRPr lang="cs-CZ" sz="2000" dirty="0" smtClean="0">
              <a:solidFill>
                <a:srgbClr val="000000"/>
              </a:solidFill>
            </a:endParaRPr>
          </a:p>
          <a:p>
            <a:pPr algn="just"/>
            <a:r>
              <a:rPr lang="cs-CZ" sz="2000" dirty="0">
                <a:solidFill>
                  <a:srgbClr val="000000"/>
                </a:solidFill>
                <a:hlinkClick r:id="rId6"/>
              </a:rPr>
              <a:t>http://www.uai.fme.vutbr.cz/~</a:t>
            </a:r>
            <a:r>
              <a:rPr lang="cs-CZ" sz="2000" dirty="0" smtClean="0">
                <a:solidFill>
                  <a:srgbClr val="000000"/>
                </a:solidFill>
                <a:hlinkClick r:id="rId6"/>
              </a:rPr>
              <a:t>jdvorak/Opory/ExpertniSystemy.pdf</a:t>
            </a:r>
            <a:endParaRPr lang="cs-CZ" sz="2000" dirty="0" smtClean="0">
              <a:solidFill>
                <a:srgbClr val="000000"/>
              </a:solidFill>
            </a:endParaRPr>
          </a:p>
          <a:p>
            <a:pPr algn="just"/>
            <a:endParaRPr lang="cs-CZ" sz="2000" dirty="0" smtClean="0">
              <a:solidFill>
                <a:srgbClr val="000000"/>
              </a:solidFill>
            </a:endParaRPr>
          </a:p>
          <a:p>
            <a:pPr algn="just"/>
            <a:endParaRPr lang="cs-CZ" sz="2000" dirty="0" smtClean="0">
              <a:solidFill>
                <a:srgbClr val="000000"/>
              </a:solidFill>
            </a:endParaRPr>
          </a:p>
          <a:p>
            <a:pPr algn="just"/>
            <a:endParaRPr lang="cs-CZ" sz="20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366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 txBox="1">
            <a:spLocks/>
          </p:cNvSpPr>
          <p:nvPr/>
        </p:nvSpPr>
        <p:spPr>
          <a:xfrm>
            <a:off x="395536" y="771550"/>
            <a:ext cx="7416824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200"/>
              </a:spcBef>
            </a:pPr>
            <a:endParaRPr lang="cs-CZ" sz="2000" dirty="0" smtClean="0">
              <a:solidFill>
                <a:srgbClr val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483768" y="1923678"/>
            <a:ext cx="3312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0000"/>
                </a:solidFill>
              </a:rPr>
              <a:t>Děkuji za pozornost</a:t>
            </a:r>
          </a:p>
          <a:p>
            <a:pPr algn="ctr"/>
            <a:endParaRPr lang="cs-CZ" sz="2800" b="1" dirty="0">
              <a:solidFill>
                <a:srgbClr val="000000"/>
              </a:solidFill>
            </a:endParaRPr>
          </a:p>
          <a:p>
            <a:pPr algn="ctr"/>
            <a:r>
              <a:rPr lang="cs-CZ" sz="2800" b="1" dirty="0" smtClean="0">
                <a:solidFill>
                  <a:srgbClr val="000000"/>
                </a:solidFill>
              </a:rPr>
              <a:t>Otázky?</a:t>
            </a:r>
            <a:endParaRPr lang="cs-CZ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82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</a:t>
            </a:r>
            <a:r>
              <a:rPr lang="en-GB" b="1" dirty="0" smtClean="0">
                <a:solidFill>
                  <a:srgbClr val="000000"/>
                </a:solidFill>
              </a:rPr>
              <a:t>do</a:t>
            </a:r>
            <a:r>
              <a:rPr lang="cs-CZ" b="1" dirty="0" smtClean="0">
                <a:solidFill>
                  <a:srgbClr val="000000"/>
                </a:solidFill>
              </a:rPr>
              <a:t>časná úložiště dat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915566"/>
            <a:ext cx="806489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Dočasné </a:t>
            </a:r>
            <a:r>
              <a:rPr lang="cs-CZ" sz="2000" dirty="0">
                <a:solidFill>
                  <a:srgbClr val="000000"/>
                </a:solidFill>
              </a:rPr>
              <a:t>úložiště dat (Data </a:t>
            </a:r>
            <a:r>
              <a:rPr lang="cs-CZ" sz="2000" dirty="0" err="1">
                <a:solidFill>
                  <a:srgbClr val="000000"/>
                </a:solidFill>
              </a:rPr>
              <a:t>Staging</a:t>
            </a:r>
            <a:r>
              <a:rPr lang="cs-CZ" sz="2000" dirty="0">
                <a:solidFill>
                  <a:srgbClr val="000000"/>
                </a:solidFill>
              </a:rPr>
              <a:t> Area, </a:t>
            </a:r>
            <a:r>
              <a:rPr lang="cs-CZ" sz="2000" dirty="0" smtClean="0">
                <a:solidFill>
                  <a:srgbClr val="000000"/>
                </a:solidFill>
              </a:rPr>
              <a:t>DSA)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dočasné </a:t>
            </a:r>
            <a:r>
              <a:rPr lang="cs-CZ" sz="1800" dirty="0">
                <a:solidFill>
                  <a:srgbClr val="000000"/>
                </a:solidFill>
              </a:rPr>
              <a:t>uložení extrahovaných dat z produkčních databází s cílem zajistit jejich přípravu a potřebnou kvalitu před vstupem do datového </a:t>
            </a:r>
            <a:r>
              <a:rPr lang="cs-CZ" sz="1800" dirty="0" smtClean="0">
                <a:solidFill>
                  <a:srgbClr val="000000"/>
                </a:solidFill>
              </a:rPr>
              <a:t>skladu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data jsou:</a:t>
            </a:r>
          </a:p>
          <a:p>
            <a:pPr lvl="2" algn="just"/>
            <a:r>
              <a:rPr lang="cs-CZ" sz="1600" dirty="0" smtClean="0">
                <a:solidFill>
                  <a:srgbClr val="000000"/>
                </a:solidFill>
              </a:rPr>
              <a:t>detailní;</a:t>
            </a:r>
          </a:p>
          <a:p>
            <a:pPr lvl="2" algn="just"/>
            <a:r>
              <a:rPr lang="cs-CZ" sz="1600" dirty="0" smtClean="0">
                <a:solidFill>
                  <a:srgbClr val="000000"/>
                </a:solidFill>
              </a:rPr>
              <a:t>neagregovaná;</a:t>
            </a:r>
          </a:p>
          <a:p>
            <a:pPr lvl="1" algn="just">
              <a:spcBef>
                <a:spcPts val="60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DSA </a:t>
            </a:r>
            <a:r>
              <a:rPr lang="cs-CZ" sz="1800" dirty="0">
                <a:solidFill>
                  <a:srgbClr val="000000"/>
                </a:solidFill>
              </a:rPr>
              <a:t>obsahuje pouze aktuální data, tj. po jejich zpracování v DSA a přenosu do datového skladu nebo tržiště se z DSA </a:t>
            </a:r>
            <a:r>
              <a:rPr lang="cs-CZ" sz="1800" dirty="0" smtClean="0">
                <a:solidFill>
                  <a:srgbClr val="000000"/>
                </a:solidFill>
              </a:rPr>
              <a:t>odstraní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transformaci dat provádějí </a:t>
            </a:r>
            <a:r>
              <a:rPr lang="cs-CZ" sz="1800" dirty="0">
                <a:solidFill>
                  <a:srgbClr val="000000"/>
                </a:solidFill>
              </a:rPr>
              <a:t>tzv. ETL (</a:t>
            </a:r>
            <a:r>
              <a:rPr lang="cs-CZ" sz="1800" dirty="0" err="1">
                <a:solidFill>
                  <a:srgbClr val="000000"/>
                </a:solidFill>
              </a:rPr>
              <a:t>Extraction</a:t>
            </a:r>
            <a:r>
              <a:rPr lang="cs-CZ" sz="1800" dirty="0">
                <a:solidFill>
                  <a:srgbClr val="000000"/>
                </a:solidFill>
              </a:rPr>
              <a:t>, </a:t>
            </a:r>
            <a:r>
              <a:rPr lang="cs-CZ" sz="1800" dirty="0" err="1">
                <a:solidFill>
                  <a:srgbClr val="000000"/>
                </a:solidFill>
              </a:rPr>
              <a:t>Transformation</a:t>
            </a:r>
            <a:r>
              <a:rPr lang="cs-CZ" sz="1800" dirty="0">
                <a:solidFill>
                  <a:srgbClr val="000000"/>
                </a:solidFill>
              </a:rPr>
              <a:t>, </a:t>
            </a:r>
            <a:r>
              <a:rPr lang="cs-CZ" sz="1800" dirty="0" err="1">
                <a:solidFill>
                  <a:srgbClr val="000000"/>
                </a:solidFill>
              </a:rPr>
              <a:t>Load</a:t>
            </a:r>
            <a:r>
              <a:rPr lang="cs-CZ" sz="1800" dirty="0">
                <a:solidFill>
                  <a:srgbClr val="000000"/>
                </a:solidFill>
              </a:rPr>
              <a:t>) mechanismy, které jsou velmi důležitou součástí celé řady systémů a využívají se v různých okamžicích při převodu dat mezi systémy nebo jejich částmi.</a:t>
            </a:r>
            <a:endParaRPr lang="cs-CZ" sz="18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347864" y="2211710"/>
            <a:ext cx="3096344" cy="93610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200"/>
              </a:spcBef>
            </a:pPr>
            <a:r>
              <a:rPr lang="cs-CZ" sz="1600" dirty="0" smtClean="0">
                <a:solidFill>
                  <a:srgbClr val="000000"/>
                </a:solidFill>
              </a:rPr>
              <a:t>často nekonzistentní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  <a:endParaRPr lang="cs-CZ" sz="1600" dirty="0" smtClean="0">
              <a:solidFill>
                <a:srgbClr val="000000"/>
              </a:solidFill>
            </a:endParaRPr>
          </a:p>
          <a:p>
            <a:pPr algn="just">
              <a:spcBef>
                <a:spcPts val="200"/>
              </a:spcBef>
            </a:pPr>
            <a:r>
              <a:rPr lang="cs-CZ" sz="1600" dirty="0" smtClean="0">
                <a:solidFill>
                  <a:srgbClr val="000000"/>
                </a:solidFill>
              </a:rPr>
              <a:t>bez časové dimenze.</a:t>
            </a:r>
          </a:p>
        </p:txBody>
      </p:sp>
    </p:spTree>
    <p:extLst>
      <p:ext uri="{BB962C8B-B14F-4D97-AF65-F5344CB8AC3E}">
        <p14:creationId xmlns:p14="http://schemas.microsoft.com/office/powerpoint/2010/main" val="89875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</a:t>
            </a:r>
            <a:r>
              <a:rPr lang="en-GB" b="1" dirty="0" smtClean="0">
                <a:solidFill>
                  <a:srgbClr val="000000"/>
                </a:solidFill>
              </a:rPr>
              <a:t>do</a:t>
            </a:r>
            <a:r>
              <a:rPr lang="cs-CZ" b="1" dirty="0" smtClean="0">
                <a:solidFill>
                  <a:srgbClr val="000000"/>
                </a:solidFill>
              </a:rPr>
              <a:t>časná úložiště dat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5</a:t>
            </a:fld>
            <a:endParaRPr lang="cs-CZ" dirty="0"/>
          </a:p>
        </p:txBody>
      </p:sp>
      <p:pic>
        <p:nvPicPr>
          <p:cNvPr id="7" name="Obrázek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43558"/>
            <a:ext cx="3744416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30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operativní úložiště dat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915566"/>
            <a:ext cx="806489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Operativní </a:t>
            </a:r>
            <a:r>
              <a:rPr lang="cs-CZ" sz="2000" dirty="0">
                <a:solidFill>
                  <a:srgbClr val="000000"/>
                </a:solidFill>
              </a:rPr>
              <a:t>úložiště dat (ODS – </a:t>
            </a:r>
            <a:r>
              <a:rPr lang="cs-CZ" sz="2000" dirty="0" err="1">
                <a:solidFill>
                  <a:srgbClr val="000000"/>
                </a:solidFill>
              </a:rPr>
              <a:t>Operational</a:t>
            </a:r>
            <a:r>
              <a:rPr lang="cs-CZ" sz="2000" dirty="0">
                <a:solidFill>
                  <a:srgbClr val="000000"/>
                </a:solidFill>
              </a:rPr>
              <a:t> Data </a:t>
            </a:r>
            <a:r>
              <a:rPr lang="cs-CZ" sz="2000" dirty="0" err="1">
                <a:solidFill>
                  <a:srgbClr val="000000"/>
                </a:solidFill>
              </a:rPr>
              <a:t>Store</a:t>
            </a:r>
            <a:r>
              <a:rPr lang="cs-CZ" sz="2000" dirty="0" smtClean="0">
                <a:solidFill>
                  <a:srgbClr val="000000"/>
                </a:solidFill>
              </a:rPr>
              <a:t>)</a:t>
            </a:r>
          </a:p>
          <a:p>
            <a:pPr lvl="1" algn="just"/>
            <a:r>
              <a:rPr lang="cs-CZ" sz="1800" dirty="0">
                <a:solidFill>
                  <a:srgbClr val="000000"/>
                </a:solidFill>
              </a:rPr>
              <a:t>vrstva, která slouží jako zdroj pro dotazování z konsolidovaných agregovaných dat se snahou minimalizovat dobu </a:t>
            </a:r>
            <a:r>
              <a:rPr lang="cs-CZ" sz="1800" dirty="0" smtClean="0">
                <a:solidFill>
                  <a:srgbClr val="000000"/>
                </a:solidFill>
              </a:rPr>
              <a:t>odezvy</a:t>
            </a:r>
          </a:p>
          <a:p>
            <a:pPr lvl="2" algn="just"/>
            <a:r>
              <a:rPr lang="en-GB" sz="1600" dirty="0" smtClean="0">
                <a:solidFill>
                  <a:srgbClr val="000000"/>
                </a:solidFill>
              </a:rPr>
              <a:t>n</a:t>
            </a:r>
            <a:r>
              <a:rPr lang="cs-CZ" sz="1600" dirty="0" err="1" smtClean="0">
                <a:solidFill>
                  <a:srgbClr val="000000"/>
                </a:solidFill>
              </a:rPr>
              <a:t>apříklad</a:t>
            </a:r>
            <a:r>
              <a:rPr lang="cs-CZ" sz="1600" dirty="0" smtClean="0">
                <a:solidFill>
                  <a:srgbClr val="000000"/>
                </a:solidFill>
              </a:rPr>
              <a:t> databáze </a:t>
            </a:r>
            <a:r>
              <a:rPr lang="cs-CZ" sz="1600" dirty="0">
                <a:solidFill>
                  <a:srgbClr val="000000"/>
                </a:solidFill>
              </a:rPr>
              <a:t>základních </a:t>
            </a:r>
            <a:r>
              <a:rPr lang="cs-CZ" sz="1600" dirty="0" smtClean="0">
                <a:solidFill>
                  <a:srgbClr val="000000"/>
                </a:solidFill>
              </a:rPr>
              <a:t>číselníků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</a:p>
          <a:p>
            <a:pPr lvl="2" algn="just"/>
            <a:r>
              <a:rPr lang="cs-CZ" sz="1600" dirty="0" smtClean="0">
                <a:solidFill>
                  <a:srgbClr val="000000"/>
                </a:solidFill>
              </a:rPr>
              <a:t>rozhraní </a:t>
            </a:r>
            <a:r>
              <a:rPr lang="cs-CZ" sz="1600" dirty="0">
                <a:solidFill>
                  <a:srgbClr val="000000"/>
                </a:solidFill>
              </a:rPr>
              <a:t>pro komunikaci se </a:t>
            </a:r>
            <a:r>
              <a:rPr lang="cs-CZ" sz="1600" dirty="0" smtClean="0">
                <a:solidFill>
                  <a:srgbClr val="000000"/>
                </a:solidFill>
              </a:rPr>
              <a:t>zákazníky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</a:p>
          <a:p>
            <a:pPr lvl="2" algn="just"/>
            <a:r>
              <a:rPr lang="cs-CZ" sz="1600" dirty="0" smtClean="0">
                <a:solidFill>
                  <a:srgbClr val="000000"/>
                </a:solidFill>
              </a:rPr>
              <a:t>databázi </a:t>
            </a:r>
            <a:r>
              <a:rPr lang="cs-CZ" sz="1600" dirty="0">
                <a:solidFill>
                  <a:srgbClr val="000000"/>
                </a:solidFill>
              </a:rPr>
              <a:t>s možností rychlých jednoduchých dotazů nad malým množstvím analytických dat</a:t>
            </a:r>
            <a:r>
              <a:rPr lang="cs-CZ" sz="1600" dirty="0" smtClean="0">
                <a:solidFill>
                  <a:srgbClr val="000000"/>
                </a:solidFill>
              </a:rPr>
              <a:t>.</a:t>
            </a:r>
            <a:endParaRPr lang="en-GB" sz="1600" dirty="0" smtClean="0">
              <a:solidFill>
                <a:srgbClr val="000000"/>
              </a:solidFill>
            </a:endParaRPr>
          </a:p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Rozdíl mezi </a:t>
            </a:r>
            <a:r>
              <a:rPr lang="cs-CZ" sz="2000" dirty="0">
                <a:solidFill>
                  <a:srgbClr val="000000"/>
                </a:solidFill>
              </a:rPr>
              <a:t>DSA a </a:t>
            </a:r>
            <a:r>
              <a:rPr lang="cs-CZ" sz="2000" dirty="0" smtClean="0">
                <a:solidFill>
                  <a:srgbClr val="000000"/>
                </a:solidFill>
              </a:rPr>
              <a:t>ODS</a:t>
            </a:r>
            <a:endParaRPr lang="en-GB" sz="20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ODS </a:t>
            </a:r>
            <a:r>
              <a:rPr lang="cs-CZ" sz="1800" dirty="0">
                <a:solidFill>
                  <a:srgbClr val="000000"/>
                </a:solidFill>
              </a:rPr>
              <a:t>je přístupné uživatelům a obsahuje konsolidovaná, konzistentní nebo i agregovaná data a jsou součástí analytického procesu.</a:t>
            </a:r>
            <a:endParaRPr lang="cs-CZ" sz="18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977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operativní úložiště dat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115615" y="771549"/>
            <a:ext cx="1057691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1308089"/>
              </p:ext>
            </p:extLst>
          </p:nvPr>
        </p:nvGraphicFramePr>
        <p:xfrm>
          <a:off x="1475656" y="756746"/>
          <a:ext cx="4032448" cy="3933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" name="Visio" r:id="rId4" imgW="4010169" imgH="3933825" progId="Visio.Drawing.15">
                  <p:embed/>
                </p:oleObj>
              </mc:Choice>
              <mc:Fallback>
                <p:oleObj name="Visio" r:id="rId4" imgW="4010169" imgH="3933825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756746"/>
                        <a:ext cx="4032448" cy="39332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485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813690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operativní úložiště dat – příklad z praxe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987574"/>
            <a:ext cx="8064896" cy="25202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ODS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 smtClean="0">
                <a:solidFill>
                  <a:srgbClr val="000000"/>
                </a:solidFill>
              </a:rPr>
              <a:t>může plnit následující role:</a:t>
            </a:r>
          </a:p>
          <a:p>
            <a:pPr lvl="1" algn="just"/>
            <a:r>
              <a:rPr lang="cs-CZ" sz="1600" dirty="0" smtClean="0">
                <a:solidFill>
                  <a:srgbClr val="000000"/>
                </a:solidFill>
              </a:rPr>
              <a:t>Datové úložiště pro operativní procesy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  <a:endParaRPr lang="cs-CZ" sz="16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1600" dirty="0" smtClean="0">
                <a:solidFill>
                  <a:srgbClr val="000000"/>
                </a:solidFill>
              </a:rPr>
              <a:t>Datové úložiště kmenových dat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  <a:endParaRPr lang="cs-CZ" sz="16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1600" dirty="0" smtClean="0">
                <a:solidFill>
                  <a:srgbClr val="000000"/>
                </a:solidFill>
              </a:rPr>
              <a:t>Sdílená </a:t>
            </a:r>
            <a:r>
              <a:rPr lang="cs-CZ" sz="1600" dirty="0" err="1" smtClean="0">
                <a:solidFill>
                  <a:srgbClr val="000000"/>
                </a:solidFill>
              </a:rPr>
              <a:t>cache</a:t>
            </a:r>
            <a:r>
              <a:rPr lang="cs-CZ" sz="1600" dirty="0" smtClean="0">
                <a:solidFill>
                  <a:srgbClr val="000000"/>
                </a:solidFill>
              </a:rPr>
              <a:t> více systémů (datově integrovaná nebo neintegrovaná)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  <a:endParaRPr lang="cs-CZ" sz="16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1600" dirty="0" smtClean="0">
                <a:solidFill>
                  <a:srgbClr val="000000"/>
                </a:solidFill>
              </a:rPr>
              <a:t>Podpůrná vrstva datového skladu (</a:t>
            </a:r>
            <a:r>
              <a:rPr lang="cs-CZ" sz="1600" dirty="0" err="1" smtClean="0">
                <a:solidFill>
                  <a:srgbClr val="000000"/>
                </a:solidFill>
              </a:rPr>
              <a:t>stage</a:t>
            </a:r>
            <a:r>
              <a:rPr lang="cs-CZ" sz="1600" dirty="0" smtClean="0">
                <a:solidFill>
                  <a:srgbClr val="000000"/>
                </a:solidFill>
              </a:rPr>
              <a:t> vrstva)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  <a:endParaRPr lang="cs-CZ" sz="16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1600" dirty="0" smtClean="0">
                <a:solidFill>
                  <a:srgbClr val="000000"/>
                </a:solidFill>
              </a:rPr>
              <a:t>Datové úložiště pro operativní reporting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  <a:endParaRPr lang="cs-CZ" sz="16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1600" dirty="0" smtClean="0">
                <a:solidFill>
                  <a:srgbClr val="000000"/>
                </a:solidFill>
              </a:rPr>
              <a:t>Náhrada za </a:t>
            </a:r>
            <a:r>
              <a:rPr lang="cs-CZ" sz="1600" dirty="0" err="1" smtClean="0">
                <a:solidFill>
                  <a:srgbClr val="000000"/>
                </a:solidFill>
              </a:rPr>
              <a:t>legacy</a:t>
            </a:r>
            <a:r>
              <a:rPr lang="cs-CZ" sz="1600" dirty="0" smtClean="0">
                <a:solidFill>
                  <a:srgbClr val="000000"/>
                </a:solidFill>
              </a:rPr>
              <a:t> aplikace (ODS poskytuje data zaniklých systémů)</a:t>
            </a:r>
            <a:r>
              <a:rPr lang="en-GB" sz="1600" dirty="0">
                <a:solidFill>
                  <a:srgbClr val="000000"/>
                </a:solidFill>
              </a:rPr>
              <a:t>.</a:t>
            </a:r>
            <a:endParaRPr lang="cs-CZ" sz="1600" dirty="0" smtClean="0">
              <a:solidFill>
                <a:srgbClr val="000000"/>
              </a:solidFill>
            </a:endParaRPr>
          </a:p>
          <a:p>
            <a:pPr algn="just"/>
            <a:r>
              <a:rPr lang="cs-CZ" sz="2000" dirty="0">
                <a:solidFill>
                  <a:srgbClr val="000000"/>
                </a:solidFill>
              </a:rPr>
              <a:t>Z pohledu frekvence plnění a aktualizace </a:t>
            </a:r>
            <a:r>
              <a:rPr lang="cs-CZ" sz="2000" dirty="0" smtClean="0">
                <a:solidFill>
                  <a:srgbClr val="000000"/>
                </a:solidFill>
              </a:rPr>
              <a:t>dat: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8</a:t>
            </a:fld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467544" y="3507854"/>
            <a:ext cx="403244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spcBef>
                <a:spcPts val="600"/>
              </a:spcBef>
            </a:pPr>
            <a:r>
              <a:rPr lang="cs-CZ" sz="1600" dirty="0" smtClean="0">
                <a:solidFill>
                  <a:srgbClr val="000000"/>
                </a:solidFill>
              </a:rPr>
              <a:t>- Ad-hoc </a:t>
            </a:r>
            <a:r>
              <a:rPr lang="cs-CZ" sz="1600" dirty="0">
                <a:solidFill>
                  <a:srgbClr val="000000"/>
                </a:solidFill>
              </a:rPr>
              <a:t>plnění nebo plnění na </a:t>
            </a:r>
            <a:r>
              <a:rPr lang="cs-CZ" sz="1600" dirty="0" smtClean="0">
                <a:solidFill>
                  <a:srgbClr val="000000"/>
                </a:solidFill>
              </a:rPr>
              <a:t>vyžádání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  <a:endParaRPr lang="cs-CZ" sz="1600" dirty="0">
              <a:solidFill>
                <a:srgbClr val="000000"/>
              </a:solidFill>
            </a:endParaRPr>
          </a:p>
          <a:p>
            <a:pPr lvl="1" algn="just">
              <a:spcBef>
                <a:spcPts val="600"/>
              </a:spcBef>
            </a:pPr>
            <a:r>
              <a:rPr lang="cs-CZ" sz="1600" dirty="0" smtClean="0">
                <a:solidFill>
                  <a:srgbClr val="000000"/>
                </a:solidFill>
              </a:rPr>
              <a:t>- Měsíční plnění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  <a:endParaRPr lang="cs-CZ" sz="1600" dirty="0">
              <a:solidFill>
                <a:srgbClr val="000000"/>
              </a:solidFill>
            </a:endParaRPr>
          </a:p>
          <a:p>
            <a:pPr lvl="1" algn="just">
              <a:spcBef>
                <a:spcPts val="600"/>
              </a:spcBef>
            </a:pPr>
            <a:r>
              <a:rPr lang="cs-CZ" sz="1600" dirty="0" smtClean="0">
                <a:solidFill>
                  <a:srgbClr val="000000"/>
                </a:solidFill>
              </a:rPr>
              <a:t>- Denní plnění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  <a:endParaRPr lang="cs-CZ" sz="1600" dirty="0">
              <a:solidFill>
                <a:srgbClr val="000000"/>
              </a:solidFill>
            </a:endParaRPr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211960" y="3507854"/>
            <a:ext cx="396044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spcBef>
                <a:spcPts val="600"/>
              </a:spcBef>
            </a:pPr>
            <a:r>
              <a:rPr lang="cs-CZ" sz="1600" dirty="0">
                <a:solidFill>
                  <a:srgbClr val="000000"/>
                </a:solidFill>
              </a:rPr>
              <a:t>- Plnění vícekrát za </a:t>
            </a:r>
            <a:r>
              <a:rPr lang="cs-CZ" sz="1600" dirty="0" smtClean="0">
                <a:solidFill>
                  <a:srgbClr val="000000"/>
                </a:solidFill>
              </a:rPr>
              <a:t>den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  <a:endParaRPr lang="cs-CZ" sz="1600" dirty="0">
              <a:solidFill>
                <a:srgbClr val="000000"/>
              </a:solidFill>
            </a:endParaRPr>
          </a:p>
          <a:p>
            <a:pPr lvl="1" algn="just">
              <a:spcBef>
                <a:spcPts val="600"/>
              </a:spcBef>
            </a:pPr>
            <a:r>
              <a:rPr lang="cs-CZ" sz="1600" dirty="0" smtClean="0">
                <a:solidFill>
                  <a:srgbClr val="000000"/>
                </a:solidFill>
              </a:rPr>
              <a:t>- Plnění </a:t>
            </a:r>
            <a:r>
              <a:rPr lang="cs-CZ" sz="1600" dirty="0">
                <a:solidFill>
                  <a:srgbClr val="000000"/>
                </a:solidFill>
              </a:rPr>
              <a:t>téměř v reálném </a:t>
            </a:r>
            <a:r>
              <a:rPr lang="cs-CZ" sz="1600" dirty="0" smtClean="0">
                <a:solidFill>
                  <a:srgbClr val="000000"/>
                </a:solidFill>
              </a:rPr>
              <a:t>čase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  <a:endParaRPr lang="cs-CZ" sz="1600" dirty="0">
              <a:solidFill>
                <a:srgbClr val="000000"/>
              </a:solidFill>
            </a:endParaRPr>
          </a:p>
          <a:p>
            <a:pPr lvl="1" algn="just">
              <a:spcBef>
                <a:spcPts val="600"/>
              </a:spcBef>
            </a:pPr>
            <a:r>
              <a:rPr lang="cs-CZ" sz="1600" dirty="0" smtClean="0">
                <a:solidFill>
                  <a:srgbClr val="000000"/>
                </a:solidFill>
              </a:rPr>
              <a:t>- Plnění </a:t>
            </a:r>
            <a:r>
              <a:rPr lang="cs-CZ" sz="1600" dirty="0">
                <a:solidFill>
                  <a:srgbClr val="000000"/>
                </a:solidFill>
              </a:rPr>
              <a:t>v reálném </a:t>
            </a:r>
            <a:r>
              <a:rPr lang="cs-CZ" sz="1600" dirty="0" smtClean="0">
                <a:solidFill>
                  <a:srgbClr val="000000"/>
                </a:solidFill>
              </a:rPr>
              <a:t>čase</a:t>
            </a:r>
            <a:r>
              <a:rPr lang="en-GB" sz="1600" dirty="0" smtClean="0">
                <a:solidFill>
                  <a:srgbClr val="000000"/>
                </a:solidFill>
              </a:rPr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513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987574"/>
            <a:ext cx="8064896" cy="25202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ODS -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 smtClean="0">
                <a:solidFill>
                  <a:srgbClr val="000000"/>
                </a:solidFill>
              </a:rPr>
              <a:t>způsoby </a:t>
            </a:r>
            <a:r>
              <a:rPr lang="cs-CZ" sz="2000" dirty="0">
                <a:solidFill>
                  <a:srgbClr val="000000"/>
                </a:solidFill>
              </a:rPr>
              <a:t>získávání </a:t>
            </a:r>
            <a:r>
              <a:rPr lang="cs-CZ" sz="2000" dirty="0" smtClean="0">
                <a:solidFill>
                  <a:srgbClr val="000000"/>
                </a:solidFill>
              </a:rPr>
              <a:t>dat</a:t>
            </a:r>
          </a:p>
          <a:p>
            <a:pPr lvl="1" algn="just"/>
            <a:r>
              <a:rPr lang="cs-CZ" sz="1600" dirty="0" smtClean="0">
                <a:solidFill>
                  <a:srgbClr val="000000"/>
                </a:solidFill>
              </a:rPr>
              <a:t>Replikace </a:t>
            </a:r>
            <a:r>
              <a:rPr lang="cs-CZ" sz="1600" dirty="0">
                <a:solidFill>
                  <a:srgbClr val="000000"/>
                </a:solidFill>
              </a:rPr>
              <a:t>tabulek z primárních </a:t>
            </a:r>
            <a:r>
              <a:rPr lang="cs-CZ" sz="1600" dirty="0" smtClean="0">
                <a:solidFill>
                  <a:srgbClr val="000000"/>
                </a:solidFill>
              </a:rPr>
              <a:t>systémů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  <a:endParaRPr lang="cs-CZ" sz="1600" dirty="0">
              <a:solidFill>
                <a:srgbClr val="000000"/>
              </a:solidFill>
            </a:endParaRPr>
          </a:p>
          <a:p>
            <a:pPr lvl="1" algn="just"/>
            <a:r>
              <a:rPr lang="cs-CZ" sz="1600" dirty="0" smtClean="0">
                <a:solidFill>
                  <a:srgbClr val="000000"/>
                </a:solidFill>
              </a:rPr>
              <a:t>Replikace </a:t>
            </a:r>
            <a:r>
              <a:rPr lang="cs-CZ" sz="1600" dirty="0">
                <a:solidFill>
                  <a:srgbClr val="000000"/>
                </a:solidFill>
              </a:rPr>
              <a:t>transakcí z primárních </a:t>
            </a:r>
            <a:r>
              <a:rPr lang="cs-CZ" sz="1600" dirty="0" smtClean="0">
                <a:solidFill>
                  <a:srgbClr val="000000"/>
                </a:solidFill>
              </a:rPr>
              <a:t>systémů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  <a:endParaRPr lang="cs-CZ" sz="1600" dirty="0">
              <a:solidFill>
                <a:srgbClr val="000000"/>
              </a:solidFill>
            </a:endParaRPr>
          </a:p>
          <a:p>
            <a:pPr lvl="1" algn="just"/>
            <a:r>
              <a:rPr lang="cs-CZ" sz="1600" dirty="0" smtClean="0">
                <a:solidFill>
                  <a:srgbClr val="000000"/>
                </a:solidFill>
              </a:rPr>
              <a:t>Integrace </a:t>
            </a:r>
            <a:r>
              <a:rPr lang="cs-CZ" sz="1600" dirty="0">
                <a:solidFill>
                  <a:srgbClr val="000000"/>
                </a:solidFill>
              </a:rPr>
              <a:t>transakcí z primárních </a:t>
            </a:r>
            <a:r>
              <a:rPr lang="cs-CZ" sz="1600" dirty="0" smtClean="0">
                <a:solidFill>
                  <a:srgbClr val="000000"/>
                </a:solidFill>
              </a:rPr>
              <a:t>systémů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  <a:endParaRPr lang="cs-CZ" sz="1600" dirty="0">
              <a:solidFill>
                <a:srgbClr val="000000"/>
              </a:solidFill>
            </a:endParaRPr>
          </a:p>
          <a:p>
            <a:pPr lvl="1" algn="just"/>
            <a:r>
              <a:rPr lang="cs-CZ" sz="1600" dirty="0" smtClean="0">
                <a:solidFill>
                  <a:srgbClr val="000000"/>
                </a:solidFill>
              </a:rPr>
              <a:t>Derivace </a:t>
            </a:r>
            <a:r>
              <a:rPr lang="cs-CZ" sz="1600" dirty="0">
                <a:solidFill>
                  <a:srgbClr val="000000"/>
                </a:solidFill>
              </a:rPr>
              <a:t>dat z datového </a:t>
            </a:r>
            <a:r>
              <a:rPr lang="cs-CZ" sz="1600" dirty="0" smtClean="0">
                <a:solidFill>
                  <a:srgbClr val="000000"/>
                </a:solidFill>
              </a:rPr>
              <a:t>skladu</a:t>
            </a:r>
            <a:r>
              <a:rPr lang="en-GB" sz="1600" dirty="0" smtClean="0">
                <a:solidFill>
                  <a:srgbClr val="000000"/>
                </a:solidFill>
              </a:rPr>
              <a:t>.</a:t>
            </a:r>
            <a:endParaRPr lang="cs-CZ" sz="1600" dirty="0" smtClean="0">
              <a:solidFill>
                <a:srgbClr val="000000"/>
              </a:solidFill>
            </a:endParaRPr>
          </a:p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Z hlediska logické architektury</a:t>
            </a:r>
          </a:p>
          <a:p>
            <a:pPr lvl="1" algn="just"/>
            <a:r>
              <a:rPr lang="cs-CZ" sz="1600" dirty="0">
                <a:solidFill>
                  <a:srgbClr val="000000"/>
                </a:solidFill>
              </a:rPr>
              <a:t> Datové </a:t>
            </a:r>
            <a:r>
              <a:rPr lang="cs-CZ" sz="1600" dirty="0" smtClean="0">
                <a:solidFill>
                  <a:srgbClr val="000000"/>
                </a:solidFill>
              </a:rPr>
              <a:t>úložiště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  <a:endParaRPr lang="cs-CZ" sz="1600" dirty="0">
              <a:solidFill>
                <a:srgbClr val="000000"/>
              </a:solidFill>
            </a:endParaRPr>
          </a:p>
          <a:p>
            <a:pPr lvl="1" algn="just"/>
            <a:r>
              <a:rPr lang="cs-CZ" sz="1600" dirty="0">
                <a:solidFill>
                  <a:srgbClr val="000000"/>
                </a:solidFill>
              </a:rPr>
              <a:t> </a:t>
            </a:r>
            <a:r>
              <a:rPr lang="cs-CZ" sz="1600" dirty="0" smtClean="0">
                <a:solidFill>
                  <a:srgbClr val="000000"/>
                </a:solidFill>
              </a:rPr>
              <a:t>Transformační vrstva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  <a:endParaRPr lang="cs-CZ" sz="1600" dirty="0">
              <a:solidFill>
                <a:srgbClr val="000000"/>
              </a:solidFill>
            </a:endParaRPr>
          </a:p>
          <a:p>
            <a:pPr lvl="1" algn="just"/>
            <a:r>
              <a:rPr lang="cs-CZ" sz="1600" dirty="0">
                <a:solidFill>
                  <a:srgbClr val="000000"/>
                </a:solidFill>
              </a:rPr>
              <a:t> </a:t>
            </a:r>
            <a:r>
              <a:rPr lang="cs-CZ" sz="1600" dirty="0" smtClean="0">
                <a:solidFill>
                  <a:srgbClr val="000000"/>
                </a:solidFill>
              </a:rPr>
              <a:t>Komunikační vrstva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  <a:endParaRPr lang="cs-CZ" sz="1600" dirty="0">
              <a:solidFill>
                <a:srgbClr val="000000"/>
              </a:solidFill>
            </a:endParaRPr>
          </a:p>
          <a:p>
            <a:pPr lvl="1" algn="just"/>
            <a:r>
              <a:rPr lang="cs-CZ" sz="1600" dirty="0">
                <a:solidFill>
                  <a:srgbClr val="000000"/>
                </a:solidFill>
              </a:rPr>
              <a:t> </a:t>
            </a:r>
            <a:r>
              <a:rPr lang="cs-CZ" sz="1600" dirty="0" smtClean="0">
                <a:solidFill>
                  <a:srgbClr val="000000"/>
                </a:solidFill>
              </a:rPr>
              <a:t>Nástroje </a:t>
            </a:r>
            <a:r>
              <a:rPr lang="cs-CZ" sz="1600" dirty="0">
                <a:solidFill>
                  <a:srgbClr val="000000"/>
                </a:solidFill>
              </a:rPr>
              <a:t>pro správu a vývoj datového </a:t>
            </a:r>
            <a:r>
              <a:rPr lang="cs-CZ" sz="1600" dirty="0" smtClean="0">
                <a:solidFill>
                  <a:srgbClr val="000000"/>
                </a:solidFill>
              </a:rPr>
              <a:t>úložiště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  <a:endParaRPr lang="cs-CZ" sz="1600" dirty="0">
              <a:solidFill>
                <a:srgbClr val="000000"/>
              </a:solidFill>
            </a:endParaRPr>
          </a:p>
          <a:p>
            <a:pPr lvl="1" algn="just"/>
            <a:r>
              <a:rPr lang="cs-CZ" sz="1600" dirty="0">
                <a:solidFill>
                  <a:srgbClr val="000000"/>
                </a:solidFill>
              </a:rPr>
              <a:t> </a:t>
            </a:r>
            <a:r>
              <a:rPr lang="cs-CZ" sz="1600" dirty="0" smtClean="0">
                <a:solidFill>
                  <a:srgbClr val="000000"/>
                </a:solidFill>
              </a:rPr>
              <a:t>Nástroje </a:t>
            </a:r>
            <a:r>
              <a:rPr lang="cs-CZ" sz="1600" dirty="0">
                <a:solidFill>
                  <a:srgbClr val="000000"/>
                </a:solidFill>
              </a:rPr>
              <a:t>pro vývoj transformačních a komunikačních </a:t>
            </a:r>
            <a:r>
              <a:rPr lang="cs-CZ" sz="1600" dirty="0" err="1" smtClean="0">
                <a:solidFill>
                  <a:srgbClr val="000000"/>
                </a:solidFill>
              </a:rPr>
              <a:t>metadata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  <a:endParaRPr lang="cs-CZ" sz="1600" dirty="0">
              <a:solidFill>
                <a:srgbClr val="000000"/>
              </a:solidFill>
            </a:endParaRPr>
          </a:p>
          <a:p>
            <a:pPr lvl="1" algn="just"/>
            <a:r>
              <a:rPr lang="cs-CZ" sz="1600" dirty="0">
                <a:solidFill>
                  <a:srgbClr val="000000"/>
                </a:solidFill>
              </a:rPr>
              <a:t> </a:t>
            </a:r>
            <a:r>
              <a:rPr lang="cs-CZ" sz="1600" dirty="0" smtClean="0">
                <a:solidFill>
                  <a:srgbClr val="000000"/>
                </a:solidFill>
              </a:rPr>
              <a:t>Nástroje </a:t>
            </a:r>
            <a:r>
              <a:rPr lang="cs-CZ" sz="1600" dirty="0">
                <a:solidFill>
                  <a:srgbClr val="000000"/>
                </a:solidFill>
              </a:rPr>
              <a:t>pro správu ostatních metadat a </a:t>
            </a:r>
            <a:r>
              <a:rPr lang="cs-CZ" sz="1600" dirty="0" smtClean="0">
                <a:solidFill>
                  <a:srgbClr val="000000"/>
                </a:solidFill>
              </a:rPr>
              <a:t>dokumentace</a:t>
            </a:r>
            <a:r>
              <a:rPr lang="en-GB" sz="1600" dirty="0" smtClean="0">
                <a:solidFill>
                  <a:srgbClr val="000000"/>
                </a:solidFill>
              </a:rPr>
              <a:t>.</a:t>
            </a:r>
            <a:endParaRPr lang="cs-CZ" sz="16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9</a:t>
            </a:fld>
            <a:endParaRPr lang="cs-CZ" dirty="0"/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813690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operativní úložiště dat – příklad z praxe</a:t>
            </a: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97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2713</TotalTime>
  <Words>2625</Words>
  <Application>Microsoft Office PowerPoint</Application>
  <PresentationFormat>Předvádění na obrazovce (16:9)</PresentationFormat>
  <Paragraphs>391</Paragraphs>
  <Slides>36</Slides>
  <Notes>34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2" baseType="lpstr">
      <vt:lpstr>Arial</vt:lpstr>
      <vt:lpstr>Calibri</vt:lpstr>
      <vt:lpstr>Enriqueta</vt:lpstr>
      <vt:lpstr>Times New Roman</vt:lpstr>
      <vt:lpstr>SLU</vt:lpstr>
      <vt:lpstr>Visio</vt:lpstr>
      <vt:lpstr>Název prezentace</vt:lpstr>
      <vt:lpstr>Business Intelligence</vt:lpstr>
      <vt:lpstr>Komponenty BI – produkční a zdrojové systémy</vt:lpstr>
      <vt:lpstr>Komponenty BI – dočasná úložiště dat</vt:lpstr>
      <vt:lpstr>Komponenty BI – dočasná úložiště dat</vt:lpstr>
      <vt:lpstr>Komponenty BI – operativní úložiště dat</vt:lpstr>
      <vt:lpstr>Komponenty BI – operativní úložiště dat</vt:lpstr>
      <vt:lpstr>Komponenty BI – operativní úložiště dat – příklad z praxe</vt:lpstr>
      <vt:lpstr>Komponenty BI – operativní úložiště dat – příklad z praxe</vt:lpstr>
      <vt:lpstr>Komponenty BI – EAI </vt:lpstr>
      <vt:lpstr>Komponenty BI – EAI </vt:lpstr>
      <vt:lpstr>Komponenty BI – Koncepce integrace IS/ICT v podniku </vt:lpstr>
      <vt:lpstr>Komponenty BI – datový sklad </vt:lpstr>
      <vt:lpstr>Komponenty BI – OLAP </vt:lpstr>
      <vt:lpstr>Komponenty BI – OLAP </vt:lpstr>
      <vt:lpstr>Komponenty BI – OLAP </vt:lpstr>
      <vt:lpstr>Komponenty BI – reporting </vt:lpstr>
      <vt:lpstr>Komponenty BI – reporting* </vt:lpstr>
      <vt:lpstr>Komponenty BI – reporting* </vt:lpstr>
      <vt:lpstr>Komponenty BI – EIS </vt:lpstr>
      <vt:lpstr>Komponenty BI – dolování dat </vt:lpstr>
      <vt:lpstr>Komponenty BI – dolování dat </vt:lpstr>
      <vt:lpstr>Komponenty BI – oborová znalost </vt:lpstr>
      <vt:lpstr>Komponenty BI – kvalita dat </vt:lpstr>
      <vt:lpstr>Komponenty BI – kvalita dat </vt:lpstr>
      <vt:lpstr>Komponenty BI – správa metadat </vt:lpstr>
      <vt:lpstr>Komponenty BI – správa metadat </vt:lpstr>
      <vt:lpstr>Komponenty BI – decision support system (DSS)</vt:lpstr>
      <vt:lpstr>Komponenty BI – decision support system (DSS)</vt:lpstr>
      <vt:lpstr>Komponenty BI – expertní systémy (ES)</vt:lpstr>
      <vt:lpstr>Komponenty BI – expertní systémy (ES)</vt:lpstr>
      <vt:lpstr>Komponenty BI – expertní systémy (ES)</vt:lpstr>
      <vt:lpstr>Komponenty BI – expertní systémy (ES)</vt:lpstr>
      <vt:lpstr>Komponenty BI – expertní systémy (ES)</vt:lpstr>
      <vt:lpstr>Komponenty BI - zdroje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Petr Suchánek</cp:lastModifiedBy>
  <cp:revision>174</cp:revision>
  <dcterms:created xsi:type="dcterms:W3CDTF">2016-07-06T15:42:34Z</dcterms:created>
  <dcterms:modified xsi:type="dcterms:W3CDTF">2020-09-28T06:45:29Z</dcterms:modified>
</cp:coreProperties>
</file>