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27" r:id="rId2"/>
    <p:sldId id="256" r:id="rId3"/>
    <p:sldId id="264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26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9" r:id="rId31"/>
    <p:sldId id="322" r:id="rId32"/>
    <p:sldId id="323" r:id="rId33"/>
    <p:sldId id="324" r:id="rId34"/>
    <p:sldId id="328" r:id="rId35"/>
    <p:sldId id="295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792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691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213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4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42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22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196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593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46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1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360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16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39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908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488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55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744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90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047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0286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90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642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436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2708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7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421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7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3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880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44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43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stemonline.cz/clanky/hlavni-principy-datovych-skladu-a-proces-jejich-vytvareni.ht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8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Provozní systémy - technologie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zpracovávají velké objemy malých transakcí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transakce neustále přidávají a aktualizují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důležitým hlediskem je omezení redundance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integrita dat se zajišťuje datovým modelem a aplikacemi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datové modely jsou optimalizované pro online aktualizace a rychlé zpracování transakcí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používají se převážně normalizované relační datové modely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zpracovávají malý počet komplexních dotazů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4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- technologie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data se načítají dávkově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důležitým hlediskem je rychlý přístup datům pro účely analýz a prezentací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integrita dat se zajišťuje při dávkových načítacích procesech (transformace dat)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datové modely jsou optimalizované pro rychlé zpracování výstupů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používá se kombinace datových modelů (normalizované a </a:t>
            </a:r>
            <a:r>
              <a:rPr lang="cs-CZ" sz="2000" dirty="0" err="1" smtClean="0">
                <a:solidFill>
                  <a:srgbClr val="000000"/>
                </a:solidFill>
              </a:rPr>
              <a:t>denormalizované</a:t>
            </a:r>
            <a:r>
              <a:rPr lang="cs-CZ" sz="2000" dirty="0" smtClean="0">
                <a:solidFill>
                  <a:srgbClr val="000000"/>
                </a:solidFill>
              </a:rPr>
              <a:t> relační modely, sumarizované tabulky, </a:t>
            </a:r>
            <a:r>
              <a:rPr lang="cs-CZ" sz="2000" dirty="0" err="1" smtClean="0">
                <a:solidFill>
                  <a:srgbClr val="000000"/>
                </a:solidFill>
              </a:rPr>
              <a:t>star</a:t>
            </a:r>
            <a:r>
              <a:rPr lang="cs-CZ" sz="2000" dirty="0" smtClean="0">
                <a:solidFill>
                  <a:srgbClr val="000000"/>
                </a:solidFill>
              </a:rPr>
              <a:t> schéma datové modely, </a:t>
            </a:r>
            <a:r>
              <a:rPr lang="cs-CZ" sz="2000" dirty="0" err="1" smtClean="0">
                <a:solidFill>
                  <a:srgbClr val="000000"/>
                </a:solidFill>
              </a:rPr>
              <a:t>snow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flake</a:t>
            </a:r>
            <a:r>
              <a:rPr lang="cs-CZ" sz="2000" dirty="0" smtClean="0">
                <a:solidFill>
                  <a:srgbClr val="000000"/>
                </a:solidFill>
              </a:rPr>
              <a:t> datové modely, </a:t>
            </a:r>
            <a:r>
              <a:rPr lang="cs-CZ" sz="2000" dirty="0" err="1" smtClean="0">
                <a:solidFill>
                  <a:srgbClr val="000000"/>
                </a:solidFill>
              </a:rPr>
              <a:t>fact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constellation</a:t>
            </a:r>
            <a:r>
              <a:rPr lang="cs-CZ" sz="2000" dirty="0" smtClean="0">
                <a:solidFill>
                  <a:srgbClr val="000000"/>
                </a:solidFill>
              </a:rPr>
              <a:t>, multidimenzionální datové modely)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7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načítání dat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 datového skladu se data nezadávají, ale načítají se z provozních </a:t>
            </a:r>
            <a:r>
              <a:rPr lang="cs-CZ" sz="2000" dirty="0" smtClean="0">
                <a:solidFill>
                  <a:srgbClr val="000000"/>
                </a:solidFill>
              </a:rPr>
              <a:t>systémů.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Načítání </a:t>
            </a:r>
            <a:r>
              <a:rPr lang="cs-CZ" sz="2000" dirty="0">
                <a:solidFill>
                  <a:srgbClr val="000000"/>
                </a:solidFill>
              </a:rPr>
              <a:t>se většinou provádí v čase, kdy nejsou provozní systémy příliš zatíženy, aby se neprodlužovala doby odezvy pro uživatele těchto </a:t>
            </a:r>
            <a:r>
              <a:rPr lang="cs-CZ" sz="2000" dirty="0" smtClean="0">
                <a:solidFill>
                  <a:srgbClr val="000000"/>
                </a:solidFill>
              </a:rPr>
              <a:t>systémů.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Při </a:t>
            </a:r>
            <a:r>
              <a:rPr lang="cs-CZ" sz="2000" dirty="0">
                <a:solidFill>
                  <a:srgbClr val="000000"/>
                </a:solidFill>
              </a:rPr>
              <a:t>plnění </a:t>
            </a:r>
            <a:r>
              <a:rPr lang="cs-CZ" sz="2000" dirty="0" smtClean="0">
                <a:solidFill>
                  <a:srgbClr val="000000"/>
                </a:solidFill>
              </a:rPr>
              <a:t>datového skladu </a:t>
            </a:r>
            <a:r>
              <a:rPr lang="cs-CZ" sz="2000" dirty="0">
                <a:solidFill>
                  <a:srgbClr val="000000"/>
                </a:solidFill>
              </a:rPr>
              <a:t>je nutné realizovat tyto hlavní kroky: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extrakci </a:t>
            </a:r>
            <a:r>
              <a:rPr lang="cs-CZ" sz="1800" dirty="0">
                <a:solidFill>
                  <a:srgbClr val="000000"/>
                </a:solidFill>
              </a:rPr>
              <a:t>vstupních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transformaci </a:t>
            </a:r>
            <a:r>
              <a:rPr lang="cs-CZ" sz="1800" dirty="0">
                <a:solidFill>
                  <a:srgbClr val="000000"/>
                </a:solidFill>
              </a:rPr>
              <a:t>vstupních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načtení </a:t>
            </a:r>
            <a:r>
              <a:rPr lang="cs-CZ" sz="1800" dirty="0">
                <a:solidFill>
                  <a:srgbClr val="000000"/>
                </a:solidFill>
              </a:rPr>
              <a:t>dat do </a:t>
            </a:r>
            <a:r>
              <a:rPr lang="cs-CZ" sz="1800" dirty="0" smtClean="0">
                <a:solidFill>
                  <a:srgbClr val="000000"/>
                </a:solidFill>
              </a:rPr>
              <a:t>DW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extrakce vstupních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datového skladu </a:t>
            </a:r>
            <a:r>
              <a:rPr lang="cs-CZ" sz="2000" dirty="0">
                <a:solidFill>
                  <a:srgbClr val="000000"/>
                </a:solidFill>
              </a:rPr>
              <a:t>musí umožňovat extrakci dat z provozních systémů, což ve většině případů znamená komunikovat určitým způsobem (ODBC, nativní drivery, textové soubory) s relační nebo síťovou databází či případně systémem souborů.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7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transformace vstupních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Data </a:t>
            </a:r>
            <a:r>
              <a:rPr lang="cs-CZ" sz="2000" dirty="0">
                <a:solidFill>
                  <a:srgbClr val="000000"/>
                </a:solidFill>
              </a:rPr>
              <a:t>v datovém skladu jsou uložena jiným způsobem než ve zdrojových </a:t>
            </a:r>
            <a:r>
              <a:rPr lang="cs-CZ" sz="2000" dirty="0" smtClean="0">
                <a:solidFill>
                  <a:srgbClr val="000000"/>
                </a:solidFill>
              </a:rPr>
              <a:t>systémech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Provozní </a:t>
            </a:r>
            <a:r>
              <a:rPr lang="cs-CZ" sz="2000" dirty="0">
                <a:solidFill>
                  <a:srgbClr val="000000"/>
                </a:solidFill>
              </a:rPr>
              <a:t>systémy používají v naprosté většině normalizovaný entito-relační datový </a:t>
            </a:r>
            <a:r>
              <a:rPr lang="cs-CZ" sz="2000" dirty="0" smtClean="0">
                <a:solidFill>
                  <a:srgbClr val="000000"/>
                </a:solidFill>
              </a:rPr>
              <a:t>model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 </a:t>
            </a:r>
            <a:r>
              <a:rPr lang="cs-CZ" sz="2000" dirty="0">
                <a:solidFill>
                  <a:srgbClr val="000000"/>
                </a:solidFill>
              </a:rPr>
              <a:t>datového skladu se naproti tomu používá kombinace několika datových modelů (schéma hvězda, schéma sněhová vločka, normalizovaný entito-relační model, </a:t>
            </a:r>
            <a:r>
              <a:rPr lang="cs-CZ" sz="2000" dirty="0" err="1">
                <a:solidFill>
                  <a:srgbClr val="000000"/>
                </a:solidFill>
              </a:rPr>
              <a:t>denormalizovaný</a:t>
            </a:r>
            <a:r>
              <a:rPr lang="cs-CZ" sz="2000" dirty="0">
                <a:solidFill>
                  <a:srgbClr val="000000"/>
                </a:solidFill>
              </a:rPr>
              <a:t> entito-relační model, multidimenzionální datový </a:t>
            </a:r>
            <a:r>
              <a:rPr lang="cs-CZ" sz="2000" dirty="0" smtClean="0">
                <a:solidFill>
                  <a:srgbClr val="000000"/>
                </a:solidFill>
              </a:rPr>
              <a:t>model).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8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transformace vstupních dat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Transformace dat se skládá z těchto dílčích </a:t>
            </a:r>
            <a:r>
              <a:rPr lang="cs-CZ" sz="2000" dirty="0" smtClean="0">
                <a:solidFill>
                  <a:srgbClr val="000000"/>
                </a:solidFill>
              </a:rPr>
              <a:t>operací</a:t>
            </a: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validace</a:t>
            </a:r>
            <a:r>
              <a:rPr lang="cs-CZ" sz="1800" dirty="0" smtClean="0">
                <a:solidFill>
                  <a:srgbClr val="000000"/>
                </a:solidFill>
              </a:rPr>
              <a:t> - ověření správnosti 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čištění </a:t>
            </a:r>
            <a:r>
              <a:rPr lang="cs-CZ" sz="1800" dirty="0" smtClean="0">
                <a:solidFill>
                  <a:srgbClr val="000000"/>
                </a:solidFill>
              </a:rPr>
              <a:t>- odstranění či změna nesprávných 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integrace</a:t>
            </a:r>
            <a:r>
              <a:rPr lang="cs-CZ" sz="1800" dirty="0" smtClean="0">
                <a:solidFill>
                  <a:srgbClr val="000000"/>
                </a:solidFill>
              </a:rPr>
              <a:t> - dosažení konzistence dat pocházejících z různých systémů (datové typy, formáty…)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derivace </a:t>
            </a:r>
            <a:r>
              <a:rPr lang="cs-CZ" sz="1800" dirty="0" smtClean="0">
                <a:solidFill>
                  <a:srgbClr val="000000"/>
                </a:solidFill>
              </a:rPr>
              <a:t>- vytvoření derivovaných dat na základě vstupních 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err="1" smtClean="0">
                <a:solidFill>
                  <a:srgbClr val="000000"/>
                </a:solidFill>
              </a:rPr>
              <a:t>denormalizace</a:t>
            </a:r>
            <a:r>
              <a:rPr lang="cs-CZ" sz="1800" dirty="0" smtClean="0">
                <a:solidFill>
                  <a:srgbClr val="000000"/>
                </a:solidFill>
              </a:rPr>
              <a:t> - snížení potřeby spojování tabulek při využívání datového skladu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sumarizace</a:t>
            </a:r>
            <a:r>
              <a:rPr lang="cs-CZ" sz="1800" dirty="0" smtClean="0">
                <a:solidFill>
                  <a:srgbClr val="000000"/>
                </a:solidFill>
              </a:rPr>
              <a:t>- vytvoření požadovaných souhrnů z detailních dat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4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80" y="796498"/>
            <a:ext cx="5148504" cy="386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transformace vstupních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DS musí poskytovat dostatek nástrojů a metod pro zvládnutí všech těchto kroků, vzhledem k povaze těchto procesů nepostačuje pouze SQL jazyk, ale je nutné používat specializované </a:t>
            </a:r>
            <a:r>
              <a:rPr lang="cs-CZ" sz="2000" dirty="0" smtClean="0">
                <a:solidFill>
                  <a:srgbClr val="000000"/>
                </a:solidFill>
              </a:rPr>
              <a:t>prostředky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Velmi </a:t>
            </a:r>
            <a:r>
              <a:rPr lang="cs-CZ" sz="2000" dirty="0">
                <a:solidFill>
                  <a:srgbClr val="000000"/>
                </a:solidFill>
              </a:rPr>
              <a:t>důležitou fází je validace a čištění, protože základní podmínkou využitelnosti DS je to, že obsahuje důvěryhodná a správná </a:t>
            </a:r>
            <a:r>
              <a:rPr lang="cs-CZ" sz="2000" dirty="0" smtClean="0">
                <a:solidFill>
                  <a:srgbClr val="000000"/>
                </a:solidFill>
              </a:rPr>
              <a:t>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Jakkoliv </a:t>
            </a:r>
            <a:r>
              <a:rPr lang="cs-CZ" sz="2000" dirty="0">
                <a:solidFill>
                  <a:srgbClr val="000000"/>
                </a:solidFill>
              </a:rPr>
              <a:t>sofistikované metody na využití dat jsou v podstatě bezcenné, pokud nepracují se správnými daty.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2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uložení dat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Data je možné ukládat na základě různých </a:t>
            </a:r>
            <a:r>
              <a:rPr lang="cs-CZ" sz="2000" dirty="0" smtClean="0">
                <a:solidFill>
                  <a:srgbClr val="000000"/>
                </a:solidFill>
              </a:rPr>
              <a:t>strategií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pokaždé se uloží celý obsah DS znovu (použitelné pouze u velmi malých objemů dat či pro úvodní načtení);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ukládají se pouze přírůstky a změněná data (v tomto případě musí být k dispozici systém zajišťující rozpoznání změněných údajů).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Datový sklad </a:t>
            </a:r>
            <a:r>
              <a:rPr lang="cs-CZ" sz="2400" dirty="0" smtClean="0">
                <a:solidFill>
                  <a:srgbClr val="000000"/>
                </a:solidFill>
              </a:rPr>
              <a:t>–architektura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 Prosadily se dva základní koncepty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nezávislé </a:t>
            </a:r>
            <a:r>
              <a:rPr lang="cs-CZ" sz="1800" dirty="0" err="1">
                <a:solidFill>
                  <a:srgbClr val="000000"/>
                </a:solidFill>
              </a:rPr>
              <a:t>datamarty</a:t>
            </a:r>
            <a:r>
              <a:rPr lang="cs-CZ" sz="1800" dirty="0">
                <a:solidFill>
                  <a:srgbClr val="000000"/>
                </a:solidFill>
              </a:rPr>
              <a:t> (virtuální datový sklad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err="1" smtClean="0">
                <a:solidFill>
                  <a:srgbClr val="000000"/>
                </a:solidFill>
              </a:rPr>
              <a:t>i</a:t>
            </a:r>
            <a:r>
              <a:rPr lang="cs-CZ" sz="1800" dirty="0" err="1" smtClean="0">
                <a:solidFill>
                  <a:srgbClr val="000000"/>
                </a:solidFill>
              </a:rPr>
              <a:t>ntegrovaný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datový </a:t>
            </a:r>
            <a:r>
              <a:rPr lang="cs-CZ" sz="1800" dirty="0" smtClean="0">
                <a:solidFill>
                  <a:srgbClr val="000000"/>
                </a:solidFill>
              </a:rPr>
              <a:t>sklad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1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nezávislé </a:t>
            </a:r>
            <a:r>
              <a:rPr lang="cs-CZ" sz="2400" dirty="0" err="1" smtClean="0">
                <a:solidFill>
                  <a:srgbClr val="000000"/>
                </a:solidFill>
              </a:rPr>
              <a:t>datamarty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Při této koncepci se pro </a:t>
            </a:r>
            <a:r>
              <a:rPr lang="cs-CZ" sz="2000" dirty="0" smtClean="0">
                <a:solidFill>
                  <a:srgbClr val="000000"/>
                </a:solidFill>
              </a:rPr>
              <a:t>DS řeší </a:t>
            </a:r>
            <a:r>
              <a:rPr lang="cs-CZ" sz="2000" dirty="0">
                <a:solidFill>
                  <a:srgbClr val="000000"/>
                </a:solidFill>
              </a:rPr>
              <a:t>potřeby jednotlivých útvarů či aplikací víceméně odděleně a vytváří se samostatná datová úložiště tzv. </a:t>
            </a:r>
            <a:r>
              <a:rPr lang="cs-CZ" sz="2000" dirty="0" err="1">
                <a:solidFill>
                  <a:srgbClr val="000000"/>
                </a:solidFill>
              </a:rPr>
              <a:t>datamarty</a:t>
            </a:r>
            <a:r>
              <a:rPr lang="cs-CZ" sz="2000" dirty="0">
                <a:solidFill>
                  <a:srgbClr val="000000"/>
                </a:solidFill>
              </a:rPr>
              <a:t>, která se někdy označují jako útvarové datové sklady.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Výhody </a:t>
            </a:r>
            <a:r>
              <a:rPr lang="cs-CZ" sz="2000" dirty="0">
                <a:solidFill>
                  <a:srgbClr val="000000"/>
                </a:solidFill>
              </a:rPr>
              <a:t>tohoto uspořádání jsou </a:t>
            </a:r>
            <a:r>
              <a:rPr lang="cs-CZ" sz="2000" dirty="0" smtClean="0">
                <a:solidFill>
                  <a:srgbClr val="000000"/>
                </a:solidFill>
              </a:rPr>
              <a:t>následující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700" dirty="0" err="1" smtClean="0">
                <a:solidFill>
                  <a:srgbClr val="000000"/>
                </a:solidFill>
              </a:rPr>
              <a:t>snažší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a rychlejší </a:t>
            </a:r>
            <a:r>
              <a:rPr lang="cs-CZ" sz="1700" dirty="0" smtClean="0">
                <a:solidFill>
                  <a:srgbClr val="000000"/>
                </a:solidFill>
              </a:rPr>
              <a:t>implementace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  <a:endParaRPr lang="cs-CZ" sz="1700" dirty="0">
              <a:solidFill>
                <a:srgbClr val="000000"/>
              </a:solidFill>
            </a:endParaRP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r</a:t>
            </a:r>
            <a:r>
              <a:rPr lang="cs-CZ" sz="1700" dirty="0" err="1" smtClean="0">
                <a:solidFill>
                  <a:srgbClr val="000000"/>
                </a:solidFill>
              </a:rPr>
              <a:t>ychlejší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přínosy pro </a:t>
            </a:r>
            <a:r>
              <a:rPr lang="cs-CZ" sz="1700" dirty="0" smtClean="0">
                <a:solidFill>
                  <a:srgbClr val="000000"/>
                </a:solidFill>
              </a:rPr>
              <a:t>uživatele</a:t>
            </a:r>
            <a:r>
              <a:rPr lang="en-GB" sz="1700" dirty="0" smtClean="0">
                <a:solidFill>
                  <a:srgbClr val="000000"/>
                </a:solidFill>
              </a:rPr>
              <a:t>.</a:t>
            </a:r>
            <a:endParaRPr lang="cs-CZ" sz="17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Nevýhody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m</a:t>
            </a:r>
            <a:r>
              <a:rPr lang="cs-CZ" sz="1700" dirty="0" err="1" smtClean="0">
                <a:solidFill>
                  <a:srgbClr val="000000"/>
                </a:solidFill>
              </a:rPr>
              <a:t>ůže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docházet k nekonzistencím mezi jednotlivými </a:t>
            </a:r>
            <a:r>
              <a:rPr lang="cs-CZ" sz="1700" dirty="0" err="1" smtClean="0">
                <a:solidFill>
                  <a:srgbClr val="000000"/>
                </a:solidFill>
              </a:rPr>
              <a:t>datamarty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k</a:t>
            </a:r>
            <a:r>
              <a:rPr lang="cs-CZ" sz="1700" dirty="0" err="1" smtClean="0">
                <a:solidFill>
                  <a:srgbClr val="000000"/>
                </a:solidFill>
              </a:rPr>
              <a:t>omplikované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načítací procesy (velký počet, náročné na údržbu</a:t>
            </a:r>
            <a:r>
              <a:rPr lang="cs-CZ" sz="1700" dirty="0" smtClean="0">
                <a:solidFill>
                  <a:srgbClr val="000000"/>
                </a:solidFill>
              </a:rPr>
              <a:t>).</a:t>
            </a:r>
            <a:endParaRPr lang="cs-CZ" sz="17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 rostoucí velikostí datového skladu převažují nevýhody nad výhodami a proto byl vytvořen druhý přístup.</a:t>
            </a:r>
          </a:p>
          <a:p>
            <a:pPr algn="just"/>
            <a:endParaRPr lang="cs-CZ" sz="24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2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4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err="1" smtClean="0">
                <a:solidFill>
                  <a:srgbClr val="000000"/>
                </a:solidFill>
              </a:rPr>
              <a:t>integrovan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Při této koncepci se data z provozních systémů ukládají do centrálního datového úložiště, ze kterého se následně odvozují </a:t>
            </a:r>
            <a:r>
              <a:rPr lang="cs-CZ" sz="2000" dirty="0" err="1">
                <a:solidFill>
                  <a:srgbClr val="000000"/>
                </a:solidFill>
              </a:rPr>
              <a:t>datamarty</a:t>
            </a:r>
            <a:r>
              <a:rPr lang="cs-CZ" sz="2000" dirty="0">
                <a:solidFill>
                  <a:srgbClr val="000000"/>
                </a:solidFill>
              </a:rPr>
              <a:t> pro potřeby jednotlivých útvarů či aplikací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Výhody </a:t>
            </a:r>
            <a:r>
              <a:rPr lang="cs-CZ" sz="2000" dirty="0">
                <a:solidFill>
                  <a:srgbClr val="000000"/>
                </a:solidFill>
              </a:rPr>
              <a:t>tohoto uspořádání jsou </a:t>
            </a:r>
            <a:r>
              <a:rPr lang="cs-CZ" sz="2000" dirty="0" smtClean="0">
                <a:solidFill>
                  <a:srgbClr val="000000"/>
                </a:solidFill>
              </a:rPr>
              <a:t>následující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konzistentní obsah datového skladu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menší počet načítacích procesů z provozních systémů (primární načítací procesy)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jednodušší správa načítacích procesů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snazší </a:t>
            </a:r>
            <a:r>
              <a:rPr lang="cs-CZ" sz="1800" dirty="0" smtClean="0">
                <a:solidFill>
                  <a:srgbClr val="000000"/>
                </a:solidFill>
              </a:rPr>
              <a:t>vytváření nových </a:t>
            </a:r>
            <a:r>
              <a:rPr lang="cs-CZ" sz="1800" dirty="0" err="1" smtClean="0">
                <a:solidFill>
                  <a:srgbClr val="000000"/>
                </a:solidFill>
              </a:rPr>
              <a:t>datamartů</a:t>
            </a:r>
            <a:r>
              <a:rPr lang="cs-CZ" sz="1800" dirty="0" smtClean="0">
                <a:solidFill>
                  <a:srgbClr val="000000"/>
                </a:solidFill>
              </a:rPr>
              <a:t> (detailní data jsou již k dispozici v </a:t>
            </a:r>
            <a:r>
              <a:rPr lang="en-GB" sz="1800" dirty="0" smtClean="0">
                <a:solidFill>
                  <a:srgbClr val="000000"/>
                </a:solidFill>
              </a:rPr>
              <a:t>DS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err="1" smtClean="0">
                <a:solidFill>
                  <a:srgbClr val="000000"/>
                </a:solidFill>
              </a:rPr>
              <a:t>integrovan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Nevýhody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err="1" smtClean="0">
                <a:solidFill>
                  <a:srgbClr val="000000"/>
                </a:solidFill>
              </a:rPr>
              <a:t>ložitější</a:t>
            </a:r>
            <a:r>
              <a:rPr lang="cs-CZ" sz="1800" dirty="0" smtClean="0">
                <a:solidFill>
                  <a:srgbClr val="000000"/>
                </a:solidFill>
              </a:rPr>
              <a:t> realizace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p</a:t>
            </a:r>
            <a:r>
              <a:rPr lang="cs-CZ" sz="1800" dirty="0" err="1" smtClean="0">
                <a:solidFill>
                  <a:srgbClr val="000000"/>
                </a:solidFill>
              </a:rPr>
              <a:t>omalejší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implementace (lze eliminovat vhodnou metodologií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err="1" smtClean="0">
                <a:solidFill>
                  <a:srgbClr val="000000"/>
                </a:solidFill>
              </a:rPr>
              <a:t>ekundární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načítací procesy (z centrálního DS do </a:t>
            </a:r>
            <a:r>
              <a:rPr lang="cs-CZ" sz="1800" dirty="0" err="1">
                <a:solidFill>
                  <a:srgbClr val="000000"/>
                </a:solidFill>
              </a:rPr>
              <a:t>datamartu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Vzhledem </a:t>
            </a:r>
            <a:r>
              <a:rPr lang="cs-CZ" sz="2000" dirty="0">
                <a:solidFill>
                  <a:srgbClr val="000000"/>
                </a:solidFill>
              </a:rPr>
              <a:t>k tomu, že požadavek na konzistentnost obsahu datového skladu je naprosto zásadní (DS musí poskytovat "jedinou verzi pravdy") tento přístup v současnosti převládá. 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využití datového skladu</a:t>
            </a:r>
          </a:p>
          <a:p>
            <a:pPr lvl="1" algn="just">
              <a:spcBef>
                <a:spcPts val="480"/>
              </a:spcBef>
            </a:pPr>
            <a:r>
              <a:rPr lang="cs-CZ" sz="1900" dirty="0">
                <a:solidFill>
                  <a:srgbClr val="000000"/>
                </a:solidFill>
              </a:rPr>
              <a:t>Operativní dotazy (tj., předem nepřipravené dotazy na určité hodnoty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Sestavy </a:t>
            </a:r>
            <a:r>
              <a:rPr lang="cs-CZ" sz="1900" dirty="0">
                <a:solidFill>
                  <a:srgbClr val="000000"/>
                </a:solidFill>
              </a:rPr>
              <a:t>(jak standardní generované dávkově, tak operativní vytvářené podle potřeby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Multidimenzionální </a:t>
            </a:r>
            <a:r>
              <a:rPr lang="cs-CZ" sz="1900" dirty="0">
                <a:solidFill>
                  <a:srgbClr val="000000"/>
                </a:solidFill>
              </a:rPr>
              <a:t>analýza (OLAP, tj. rychlé prohlížení dat sumarizovaných na různých úrovních z různých pohledů neboli dimenzí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Statistické </a:t>
            </a:r>
            <a:r>
              <a:rPr lang="cs-CZ" sz="1900" dirty="0">
                <a:solidFill>
                  <a:srgbClr val="000000"/>
                </a:solidFill>
              </a:rPr>
              <a:t>analýzy (např. zjišťování závislosti veličin, identifikace důležitých proměnných, vytváření segmentů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Finanční </a:t>
            </a:r>
            <a:r>
              <a:rPr lang="cs-CZ" sz="1900" dirty="0">
                <a:solidFill>
                  <a:srgbClr val="000000"/>
                </a:solidFill>
              </a:rPr>
              <a:t>analýzy (např. ekonometrické modelování, termínové modely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Analýzy </a:t>
            </a:r>
            <a:r>
              <a:rPr lang="cs-CZ" sz="1900" dirty="0">
                <a:solidFill>
                  <a:srgbClr val="000000"/>
                </a:solidFill>
              </a:rPr>
              <a:t>časových řad a tvorbu předpovědí (např. předpovědi budoucích hodnot a identifikace sezónních výkyvů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6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využití datového skladu</a:t>
            </a:r>
          </a:p>
          <a:p>
            <a:pPr lvl="1" algn="just">
              <a:spcBef>
                <a:spcPts val="300"/>
              </a:spcBef>
            </a:pPr>
            <a:r>
              <a:rPr lang="cs-CZ" sz="1900" dirty="0">
                <a:solidFill>
                  <a:srgbClr val="000000"/>
                </a:solidFill>
              </a:rPr>
              <a:t>Vizualizaci dat (prohlížení dat v dynamicky provázaných grafech pro např. identifikaci neobvyklých a extrémních hodnot a závislostí mezi daty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Dolování </a:t>
            </a:r>
            <a:r>
              <a:rPr lang="cs-CZ" sz="1900" dirty="0">
                <a:solidFill>
                  <a:srgbClr val="000000"/>
                </a:solidFill>
              </a:rPr>
              <a:t>dat (data </a:t>
            </a:r>
            <a:r>
              <a:rPr lang="cs-CZ" sz="1900" dirty="0" err="1">
                <a:solidFill>
                  <a:srgbClr val="000000"/>
                </a:solidFill>
              </a:rPr>
              <a:t>mining</a:t>
            </a:r>
            <a:r>
              <a:rPr lang="cs-CZ" sz="1900" dirty="0">
                <a:solidFill>
                  <a:srgbClr val="000000"/>
                </a:solidFill>
              </a:rPr>
              <a:t>, specializované techniky pro zpracování velkých objemů dat a hledání skrytých vzorů a souvislostí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Geografické </a:t>
            </a:r>
            <a:r>
              <a:rPr lang="cs-CZ" sz="1900" dirty="0">
                <a:solidFill>
                  <a:srgbClr val="000000"/>
                </a:solidFill>
              </a:rPr>
              <a:t>informační systémy (převádění hodnot proměnných na geografickou prezentaci - např. zabarvení okresů podle počtu zákazníků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Manažerské </a:t>
            </a:r>
            <a:r>
              <a:rPr lang="cs-CZ" sz="1900" dirty="0">
                <a:solidFill>
                  <a:srgbClr val="000000"/>
                </a:solidFill>
              </a:rPr>
              <a:t>informační systémy - EIS (připravené aplikace pro vedoucí pracovníky se snadným ovládáním kombinující OLAP, reporting, přehledné zobrazení kritických veličin, jednoduché předpovědi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Aplikace </a:t>
            </a:r>
            <a:r>
              <a:rPr lang="cs-CZ" sz="1900" dirty="0">
                <a:solidFill>
                  <a:srgbClr val="000000"/>
                </a:solidFill>
              </a:rPr>
              <a:t>vytvořené podle konkrétních potřeb. </a:t>
            </a:r>
            <a:endParaRPr lang="cs-CZ" sz="19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8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smtClean="0">
                <a:solidFill>
                  <a:srgbClr val="000000"/>
                </a:solidFill>
              </a:rPr>
              <a:t>co je </a:t>
            </a:r>
            <a:r>
              <a:rPr lang="cs-CZ" sz="2400" dirty="0" smtClean="0">
                <a:solidFill>
                  <a:srgbClr val="000000"/>
                </a:solidFill>
              </a:rPr>
              <a:t>důležité při tvorbě DS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Rozšiřitelnost </a:t>
            </a:r>
            <a:r>
              <a:rPr lang="cs-CZ" sz="2000" dirty="0">
                <a:solidFill>
                  <a:srgbClr val="000000"/>
                </a:solidFill>
              </a:rPr>
              <a:t>a škálovatelnost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 </a:t>
            </a:r>
            <a:r>
              <a:rPr lang="cs-CZ" sz="2000" dirty="0">
                <a:solidFill>
                  <a:srgbClr val="000000"/>
                </a:solidFill>
              </a:rPr>
              <a:t>když DS bude zpočátku nevelký rozsahem a objemem dat, je nutné mít na paměti jeho budoucí růst a jedy nutné mít možnost přecházet na výkonnější platformy (bez nutnosti přepracovávat aplikace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Dostupnost </a:t>
            </a:r>
            <a:r>
              <a:rPr lang="cs-CZ" sz="2000" dirty="0">
                <a:solidFill>
                  <a:srgbClr val="000000"/>
                </a:solidFill>
              </a:rPr>
              <a:t>pro hardwarové a softwarové </a:t>
            </a:r>
            <a:r>
              <a:rPr lang="cs-CZ" sz="2000" dirty="0" smtClean="0">
                <a:solidFill>
                  <a:srgbClr val="000000"/>
                </a:solidFill>
              </a:rPr>
              <a:t>platformy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</a:t>
            </a:r>
            <a:r>
              <a:rPr lang="cs-CZ" sz="2000" dirty="0">
                <a:solidFill>
                  <a:srgbClr val="000000"/>
                </a:solidFill>
              </a:rPr>
              <a:t>pro architekturu klient/server a pro webové </a:t>
            </a:r>
            <a:r>
              <a:rPr lang="cs-CZ" sz="2000" dirty="0" smtClean="0">
                <a:solidFill>
                  <a:srgbClr val="000000"/>
                </a:solidFill>
              </a:rPr>
              <a:t>technologie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</a:t>
            </a:r>
            <a:r>
              <a:rPr lang="cs-CZ" sz="2000" dirty="0">
                <a:solidFill>
                  <a:srgbClr val="000000"/>
                </a:solidFill>
              </a:rPr>
              <a:t>pro extrakci dat (databázové systémy, systémy souborů a datové soubory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</a:t>
            </a:r>
            <a:r>
              <a:rPr lang="cs-CZ" sz="2000" dirty="0">
                <a:solidFill>
                  <a:srgbClr val="000000"/>
                </a:solidFill>
              </a:rPr>
              <a:t>pro transformace dat (validace, čištění, integrace, derivace, </a:t>
            </a:r>
            <a:r>
              <a:rPr lang="cs-CZ" sz="2000" dirty="0" err="1">
                <a:solidFill>
                  <a:srgbClr val="000000"/>
                </a:solidFill>
              </a:rPr>
              <a:t>denormalizace</a:t>
            </a:r>
            <a:r>
              <a:rPr lang="cs-CZ" sz="2000" dirty="0">
                <a:solidFill>
                  <a:srgbClr val="000000"/>
                </a:solidFill>
              </a:rPr>
              <a:t>, sumarizace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smtClean="0">
                <a:solidFill>
                  <a:srgbClr val="000000"/>
                </a:solidFill>
              </a:rPr>
              <a:t>co je </a:t>
            </a:r>
            <a:r>
              <a:rPr lang="cs-CZ" sz="2400" dirty="0" smtClean="0">
                <a:solidFill>
                  <a:srgbClr val="000000"/>
                </a:solidFill>
              </a:rPr>
              <a:t>důležité při tvorbě DS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Způsoby uložení dat v centrálním datovém skladu a v </a:t>
            </a:r>
            <a:r>
              <a:rPr lang="cs-CZ" sz="2000" dirty="0" err="1" smtClean="0">
                <a:solidFill>
                  <a:srgbClr val="000000"/>
                </a:solidFill>
              </a:rPr>
              <a:t>datamartech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Otevřenost </a:t>
            </a:r>
            <a:r>
              <a:rPr lang="cs-CZ" sz="2000" dirty="0">
                <a:solidFill>
                  <a:srgbClr val="000000"/>
                </a:solidFill>
              </a:rPr>
              <a:t>na vstupu - z jakých datových zdrojů (formátů) lze data </a:t>
            </a:r>
            <a:r>
              <a:rPr lang="cs-CZ" sz="2000" dirty="0" smtClean="0">
                <a:solidFill>
                  <a:srgbClr val="000000"/>
                </a:solidFill>
              </a:rPr>
              <a:t>načítat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Otevřenost </a:t>
            </a:r>
            <a:r>
              <a:rPr lang="cs-CZ" sz="2000" dirty="0">
                <a:solidFill>
                  <a:srgbClr val="000000"/>
                </a:solidFill>
              </a:rPr>
              <a:t>na výstupu - jak lze přistupovat k datového skladu z externího </a:t>
            </a:r>
            <a:r>
              <a:rPr lang="cs-CZ" sz="2000" dirty="0" smtClean="0">
                <a:solidFill>
                  <a:srgbClr val="000000"/>
                </a:solidFill>
              </a:rPr>
              <a:t>prostředí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Využití metadat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Prostředky </a:t>
            </a:r>
            <a:r>
              <a:rPr lang="cs-CZ" sz="2000" dirty="0">
                <a:solidFill>
                  <a:srgbClr val="000000"/>
                </a:solidFill>
              </a:rPr>
              <a:t>pro zajištění bezpečnosti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 </a:t>
            </a:r>
            <a:r>
              <a:rPr lang="cs-CZ" sz="2000" dirty="0">
                <a:solidFill>
                  <a:srgbClr val="000000"/>
                </a:solidFill>
              </a:rPr>
              <a:t>na správu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</a:t>
            </a:r>
            <a:r>
              <a:rPr lang="cs-CZ" sz="2000" dirty="0">
                <a:solidFill>
                  <a:srgbClr val="000000"/>
                </a:solidFill>
              </a:rPr>
              <a:t>na využití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pro vytváření </a:t>
            </a:r>
            <a:r>
              <a:rPr lang="cs-CZ" sz="2000" dirty="0" smtClean="0">
                <a:solidFill>
                  <a:srgbClr val="000000"/>
                </a:solidFill>
              </a:rPr>
              <a:t>aplikací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3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zní systémy – způsob realizace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Lze využívat standardizovaná řešení předem vytvořená na základě funkční analýzy řešené problematiky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 základě analýzy funkčních požadavků je možné vytvořit:</a:t>
            </a: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c</a:t>
            </a:r>
            <a:r>
              <a:rPr lang="cs-CZ" sz="1800" dirty="0" err="1" smtClean="0">
                <a:solidFill>
                  <a:srgbClr val="000000"/>
                </a:solidFill>
              </a:rPr>
              <a:t>elkový</a:t>
            </a:r>
            <a:r>
              <a:rPr lang="cs-CZ" sz="1800" dirty="0" smtClean="0">
                <a:solidFill>
                  <a:srgbClr val="000000"/>
                </a:solidFill>
              </a:rPr>
              <a:t> datový model ve fázi návrhu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k</a:t>
            </a:r>
            <a:r>
              <a:rPr lang="cs-CZ" sz="1800" dirty="0" err="1" smtClean="0">
                <a:solidFill>
                  <a:srgbClr val="000000"/>
                </a:solidFill>
              </a:rPr>
              <a:t>ompletní</a:t>
            </a:r>
            <a:r>
              <a:rPr lang="cs-CZ" sz="1800" dirty="0" smtClean="0">
                <a:solidFill>
                  <a:srgbClr val="000000"/>
                </a:solidFill>
              </a:rPr>
              <a:t> řešení ve formě standardizovaného produktu či systému.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Vstup dat do systému je plně pod kontrolou produktu (tj. není nutné načítat dat z jiných systémů, rozhodně ne ve velkém rozsahu)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Vytvořené řešení je možné následně implementovat u různých zákazníků převážně pomocí nastavování parametrů, naplnění číselníků a voleb u připravené aplikace. </a:t>
            </a: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7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Datový </a:t>
            </a:r>
            <a:r>
              <a:rPr lang="cs-CZ" sz="2000" dirty="0">
                <a:solidFill>
                  <a:srgbClr val="000000"/>
                </a:solidFill>
              </a:rPr>
              <a:t>sklad je pro každou organizaci individuální, což znamená, že nelze mít připravenou aplikaci datový sklad, kterou implementuje u různých zákazníků tím, že nastavujeme její </a:t>
            </a:r>
            <a:r>
              <a:rPr lang="cs-CZ" sz="2000" dirty="0" smtClean="0">
                <a:solidFill>
                  <a:srgbClr val="000000"/>
                </a:solidFill>
              </a:rPr>
              <a:t>parametry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Každá </a:t>
            </a:r>
            <a:r>
              <a:rPr lang="cs-CZ" sz="2000" dirty="0">
                <a:solidFill>
                  <a:srgbClr val="000000"/>
                </a:solidFill>
              </a:rPr>
              <a:t>organizace má individuální kombinaci systémového prostředí (HW platformy, databázové systémy) a provozních systémů (které slouží jako zdroj dat pro DS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Každá </a:t>
            </a:r>
            <a:r>
              <a:rPr lang="cs-CZ" sz="2000" dirty="0">
                <a:solidFill>
                  <a:srgbClr val="000000"/>
                </a:solidFill>
              </a:rPr>
              <a:t>organizace má individuální požadavky manažerů a analytiků na analýzy, prezentace dat a aplikace (např. jiný styl řízení znamená jiné kritické veličiny, které je potřeba sledovat a analyzovat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6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Požadavky uživatelů na zpracování se neustále mění, neboť chtějí zpracovávat a další data či kombinace dat, používat další metody atp. (typickým příkladem je marketingové oddělení, jehož náplní je neustálé hledání nových způsobů jak zpracovat data o zákaznících, produktech a službách a dozvědět se o nich něco </a:t>
            </a:r>
            <a:r>
              <a:rPr lang="cs-CZ" sz="2000" dirty="0" smtClean="0">
                <a:solidFill>
                  <a:srgbClr val="000000"/>
                </a:solidFill>
              </a:rPr>
              <a:t>nového)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DS </a:t>
            </a:r>
            <a:r>
              <a:rPr lang="cs-CZ" sz="2000" dirty="0">
                <a:solidFill>
                  <a:srgbClr val="000000"/>
                </a:solidFill>
              </a:rPr>
              <a:t>nelze chápat jako jednu velkou aplikaci, ale jako proces poskytování dat, nástrojů na jejich zpracování a měnících se </a:t>
            </a:r>
            <a:r>
              <a:rPr lang="cs-CZ" sz="2000" dirty="0" smtClean="0">
                <a:solidFill>
                  <a:srgbClr val="000000"/>
                </a:solidFill>
              </a:rPr>
              <a:t>aplikací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Realizace </a:t>
            </a:r>
            <a:r>
              <a:rPr lang="cs-CZ" sz="2000" dirty="0">
                <a:solidFill>
                  <a:srgbClr val="000000"/>
                </a:solidFill>
              </a:rPr>
              <a:t>DS tady probíhá postupně, po jednotlivých etapách či projektech, kdy každá iterace zpřístupní určitou množinu dat, dodá sadu použitelných nástrojů a konkrétní aplikaci, kterou je nutné individuálně </a:t>
            </a:r>
            <a:r>
              <a:rPr lang="cs-CZ" sz="2000" dirty="0" smtClean="0">
                <a:solidFill>
                  <a:srgbClr val="000000"/>
                </a:solidFill>
              </a:rPr>
              <a:t>vytvořit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Přestože </a:t>
            </a:r>
            <a:r>
              <a:rPr lang="cs-CZ" sz="2000" dirty="0">
                <a:solidFill>
                  <a:srgbClr val="000000"/>
                </a:solidFill>
              </a:rPr>
              <a:t>se postupuje po etapách, tak uživatelé dostávají rychle celou škálu možností jak, uspokojující jejich potřeby na práci s daty. To je dáno především tím, </a:t>
            </a:r>
            <a:r>
              <a:rPr lang="cs-CZ" sz="2000" dirty="0" smtClean="0">
                <a:solidFill>
                  <a:srgbClr val="000000"/>
                </a:solidFill>
              </a:rPr>
              <a:t>že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nástroje pro práci s daty v DS jsou okamžitě použitelné a svou funkčností umožňují uživatelům provádět řadu věcí, pro které je nutné v transakčních systémech vytvářet aplikace;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vývojové prostředí pro aplikace DS umožňuje velmi rychlou realizaci.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Časově </a:t>
            </a:r>
            <a:r>
              <a:rPr lang="cs-CZ" sz="2000" dirty="0">
                <a:solidFill>
                  <a:srgbClr val="000000"/>
                </a:solidFill>
              </a:rPr>
              <a:t>nenáročnější částí projektů DS je převedení dat z provozních systémů do DS (načtení, transformace, uložení), u většiny případů tato část vždy zabírá </a:t>
            </a:r>
            <a:r>
              <a:rPr lang="cs-CZ" sz="2000" dirty="0" smtClean="0">
                <a:solidFill>
                  <a:srgbClr val="000000"/>
                </a:solidFill>
              </a:rPr>
              <a:t>70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–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80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% </a:t>
            </a:r>
            <a:r>
              <a:rPr lang="cs-CZ" sz="2000" dirty="0">
                <a:solidFill>
                  <a:srgbClr val="000000"/>
                </a:solidFill>
              </a:rPr>
              <a:t>realizace </a:t>
            </a:r>
            <a:r>
              <a:rPr lang="cs-CZ" sz="2000" dirty="0" smtClean="0">
                <a:solidFill>
                  <a:srgbClr val="000000"/>
                </a:solidFill>
              </a:rPr>
              <a:t>projektu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0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slouží k automatizaci provozních činností a obchodních </a:t>
            </a:r>
            <a:r>
              <a:rPr lang="cs-CZ" sz="2000" dirty="0" smtClean="0">
                <a:solidFill>
                  <a:srgbClr val="000000"/>
                </a:solidFill>
              </a:rPr>
              <a:t>procesů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umožňují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>
                <a:solidFill>
                  <a:srgbClr val="000000"/>
                </a:solidFill>
              </a:rPr>
              <a:t>umožňují evidovat </a:t>
            </a:r>
            <a:r>
              <a:rPr lang="cs-CZ" sz="1700" dirty="0" smtClean="0">
                <a:solidFill>
                  <a:srgbClr val="000000"/>
                </a:solidFill>
              </a:rPr>
              <a:t>zákazníky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vystavovat objednávky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rezervovat </a:t>
            </a:r>
            <a:r>
              <a:rPr lang="cs-CZ" sz="1700" dirty="0">
                <a:solidFill>
                  <a:srgbClr val="000000"/>
                </a:solidFill>
              </a:rPr>
              <a:t>místenky či zboží ve </a:t>
            </a:r>
            <a:r>
              <a:rPr lang="cs-CZ" sz="1700" dirty="0" smtClean="0">
                <a:solidFill>
                  <a:srgbClr val="000000"/>
                </a:solidFill>
              </a:rPr>
              <a:t>skladě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plánovat výrobu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kontrolovat </a:t>
            </a:r>
            <a:r>
              <a:rPr lang="cs-CZ" sz="1700" dirty="0">
                <a:solidFill>
                  <a:srgbClr val="000000"/>
                </a:solidFill>
              </a:rPr>
              <a:t>plnění </a:t>
            </a:r>
            <a:r>
              <a:rPr lang="cs-CZ" sz="1700" dirty="0" smtClean="0">
                <a:solidFill>
                  <a:srgbClr val="000000"/>
                </a:solidFill>
              </a:rPr>
              <a:t>zakázek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evidovat </a:t>
            </a:r>
            <a:r>
              <a:rPr lang="cs-CZ" sz="1700" dirty="0">
                <a:solidFill>
                  <a:srgbClr val="000000"/>
                </a:solidFill>
              </a:rPr>
              <a:t>transakce na účtu </a:t>
            </a:r>
            <a:r>
              <a:rPr lang="cs-CZ" sz="1700" dirty="0" smtClean="0">
                <a:solidFill>
                  <a:srgbClr val="000000"/>
                </a:solidFill>
              </a:rPr>
              <a:t>zákazníka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vystavovat faktury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párovat </a:t>
            </a:r>
            <a:r>
              <a:rPr lang="cs-CZ" sz="1700" dirty="0">
                <a:solidFill>
                  <a:srgbClr val="000000"/>
                </a:solidFill>
              </a:rPr>
              <a:t>došlé platby od </a:t>
            </a:r>
            <a:r>
              <a:rPr lang="cs-CZ" sz="1700" dirty="0" smtClean="0">
                <a:solidFill>
                  <a:srgbClr val="000000"/>
                </a:solidFill>
              </a:rPr>
              <a:t>zákazníků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převádět </a:t>
            </a:r>
            <a:r>
              <a:rPr lang="cs-CZ" sz="1700" dirty="0">
                <a:solidFill>
                  <a:srgbClr val="000000"/>
                </a:solidFill>
              </a:rPr>
              <a:t>data do účetnictví.</a:t>
            </a:r>
            <a:endParaRPr lang="cs-CZ" sz="17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Jakmile jsou data v DS, lze jednak používat nástroje a jednak velmi rychle vytvořit požadovanou aplikaci podle specifických potřeb organizace. 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6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klasická koncepce DS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63638"/>
            <a:ext cx="798018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operativní datová úložiště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03598"/>
            <a:ext cx="8037200" cy="26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34481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koncepce </a:t>
            </a:r>
            <a:r>
              <a:rPr lang="cs-CZ" b="1" dirty="0" err="1">
                <a:solidFill>
                  <a:srgbClr val="000000"/>
                </a:solidFill>
              </a:rPr>
              <a:t>Active</a:t>
            </a:r>
            <a:r>
              <a:rPr lang="cs-CZ" b="1" dirty="0">
                <a:solidFill>
                  <a:srgbClr val="000000"/>
                </a:solidFill>
              </a:rPr>
              <a:t> Data </a:t>
            </a:r>
            <a:r>
              <a:rPr lang="cs-CZ" b="1" dirty="0" err="1" smtClean="0">
                <a:solidFill>
                  <a:srgbClr val="000000"/>
                </a:solidFill>
              </a:rPr>
              <a:t>Warehouse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19" y="1491630"/>
            <a:ext cx="827422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. ISBN 978-80-251-3729-1.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www.systemonline.cz/clanky/hlavni-principy-datovych-skladu-a-proces-jejich-vytvareni.htm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https://www.slideshare.net/OKsystem/bi-forum-2009-16335714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2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Problémy například s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porovnat prodeje jednotlivých výrobků v různých regionech za posledních 12 měsíců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předpovědět počet zakázek na příští dva měsíce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posoudit trend v příjmech s eliminací sezónních výkyvů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seskupit zákazníky do segmentů se společnou charakteristikou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zjistit jací zákazníci mají tendenci přejít ke konkurenci atp.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1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 – proč není možné řešit úkoly uvedené na snímku č. 3?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Nedostatečná historie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provozní </a:t>
            </a:r>
            <a:r>
              <a:rPr lang="cs-CZ" sz="1600" dirty="0">
                <a:solidFill>
                  <a:srgbClr val="000000"/>
                </a:solidFill>
              </a:rPr>
              <a:t>systémy udržují z kapacitních důvodů data stará pouze několik měsíců, starší data se přehrávají do archívu, kde mají velice omezenou využitelnost.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Nedostatečné </a:t>
            </a:r>
            <a:r>
              <a:rPr lang="cs-CZ" sz="1800" dirty="0">
                <a:solidFill>
                  <a:srgbClr val="000000"/>
                </a:solidFill>
              </a:rPr>
              <a:t>techniky a nástroje pro zpracování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provozní </a:t>
            </a:r>
            <a:r>
              <a:rPr lang="cs-CZ" sz="1600" dirty="0">
                <a:solidFill>
                  <a:srgbClr val="000000"/>
                </a:solidFill>
              </a:rPr>
              <a:t>systémy většinou disponují sadou připravených reportů, které jsou navíc orientovány spíše na sledování procesů a jednotlivých transakcí než na globální pohled.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Nemožnost zpracovat data z jiných </a:t>
            </a:r>
            <a:r>
              <a:rPr lang="cs-CZ" sz="1800" dirty="0" smtClean="0">
                <a:solidFill>
                  <a:srgbClr val="000000"/>
                </a:solidFill>
              </a:rPr>
              <a:t>aplikací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v </a:t>
            </a:r>
            <a:r>
              <a:rPr lang="cs-CZ" sz="1600" dirty="0">
                <a:solidFill>
                  <a:srgbClr val="000000"/>
                </a:solidFill>
              </a:rPr>
              <a:t>žádné společnosti není používán pouze jeden systém byť existují velmi mohutná řešení jako je např. SAP </a:t>
            </a:r>
            <a:r>
              <a:rPr lang="cs-CZ" sz="1600" dirty="0" smtClean="0">
                <a:solidFill>
                  <a:srgbClr val="000000"/>
                </a:solidFill>
              </a:rPr>
              <a:t>R/3, řada </a:t>
            </a:r>
            <a:r>
              <a:rPr lang="cs-CZ" sz="1600" dirty="0">
                <a:solidFill>
                  <a:srgbClr val="000000"/>
                </a:solidFill>
              </a:rPr>
              <a:t>dat navíc vzniká mimo provozní systémy třeba i jako původně pouze osobní </a:t>
            </a:r>
            <a:r>
              <a:rPr lang="cs-CZ" sz="1600" dirty="0" smtClean="0">
                <a:solidFill>
                  <a:srgbClr val="000000"/>
                </a:solidFill>
              </a:rPr>
              <a:t>aplikace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nebo jsou z jiných zdrojů.</a:t>
            </a:r>
            <a:endParaRPr lang="en-GB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 – proč není možné řešit úkoly uvedené na snímku č. 3?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Nepříznivý dopad na výkonnost provozních </a:t>
            </a:r>
            <a:r>
              <a:rPr lang="cs-CZ" sz="1800" dirty="0" smtClean="0">
                <a:solidFill>
                  <a:srgbClr val="000000"/>
                </a:solidFill>
              </a:rPr>
              <a:t>systémů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zpracování </a:t>
            </a:r>
            <a:r>
              <a:rPr lang="cs-CZ" sz="1600" dirty="0">
                <a:solidFill>
                  <a:srgbClr val="000000"/>
                </a:solidFill>
              </a:rPr>
              <a:t>dat v provozním systémech k souhrnným přehledům a analýzám představuje další zátěž a vede k prodlužování doby odezvy transakčních systémů pro běžné uživatele.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Výše </a:t>
            </a:r>
            <a:r>
              <a:rPr lang="cs-CZ" sz="1800" dirty="0">
                <a:solidFill>
                  <a:srgbClr val="000000"/>
                </a:solidFill>
              </a:rPr>
              <a:t>uvedené důvody vedou k zásadnímu konceptu datových </a:t>
            </a:r>
            <a:r>
              <a:rPr lang="cs-CZ" sz="1800" dirty="0" smtClean="0">
                <a:solidFill>
                  <a:srgbClr val="000000"/>
                </a:solidFill>
              </a:rPr>
              <a:t>skladů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požadavky na provozní systémy a na zpracování dat pro rozhodování jsou natolik rozdílné, že vyžadují dva druhy systémů - provozní systémy a datový sklad;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datový sklad je fyzicky a logicky oddělen od provozních systémů;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data z provozních systémů se převádějí do datového skladu, kde se po transformaci ukládají způsobem, který vyhovuje analytickému a prezentačnímu zpracování výstupů.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8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</a:t>
            </a:r>
            <a:r>
              <a:rPr lang="cs-CZ" sz="2000" dirty="0" smtClean="0">
                <a:solidFill>
                  <a:srgbClr val="000000"/>
                </a:solidFill>
              </a:rPr>
              <a:t>atový </a:t>
            </a:r>
            <a:r>
              <a:rPr lang="cs-CZ" sz="2000" dirty="0">
                <a:solidFill>
                  <a:srgbClr val="000000"/>
                </a:solidFill>
              </a:rPr>
              <a:t>sklad představuje uložení dat které má následující </a:t>
            </a:r>
            <a:r>
              <a:rPr lang="cs-CZ" sz="2000" dirty="0" smtClean="0">
                <a:solidFill>
                  <a:srgbClr val="000000"/>
                </a:solidFill>
              </a:rPr>
              <a:t>charakteristiky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integruje </a:t>
            </a:r>
            <a:r>
              <a:rPr lang="cs-CZ" sz="1800" dirty="0">
                <a:solidFill>
                  <a:srgbClr val="000000"/>
                </a:solidFill>
              </a:rPr>
              <a:t>data z různých zdrojů do jednoho </a:t>
            </a:r>
            <a:r>
              <a:rPr lang="cs-CZ" sz="1800" dirty="0" smtClean="0">
                <a:solidFill>
                  <a:srgbClr val="000000"/>
                </a:solidFill>
              </a:rPr>
              <a:t>systému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obsahuje historii - jsou k dispozici data i za několik minulých let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jsou uložená na různých úrovních sumarizace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se periodicky načítají z provozních systémů (většinou v noci a o víkendech)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uživatelé data pouze čtou, tj. neprovádí jejich zadávání ani je nemění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uspořádána podle jednotlivých subjektů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z datového skladu se využívají pomocí širokého spektra metod pro prezentace a analýzy dat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1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Provozní systémy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-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koncepce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dostat data do 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uživatelé mají možnost zadávat data, měnit data, rušit data a číst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zajišťují automatizaci rutinních činností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jsou v podstatě statické (požadavky na funkčnost aplikace jsou poměrně stálé)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podporují každodenní firemní a</a:t>
            </a:r>
            <a:r>
              <a:rPr lang="en-GB" sz="2000" dirty="0" smtClean="0">
                <a:solidFill>
                  <a:srgbClr val="000000"/>
                </a:solidFill>
              </a:rPr>
              <a:t>k</a:t>
            </a:r>
            <a:r>
              <a:rPr lang="cs-CZ" sz="2000" dirty="0" err="1" smtClean="0">
                <a:solidFill>
                  <a:srgbClr val="000000"/>
                </a:solidFill>
              </a:rPr>
              <a:t>tivity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orientované na výkonnost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implementace a využívání je poháněn technologií (tj. impulsem k inovaci systému je nové systémové prostředí, nová verze databáze atp.)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1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- koncepce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dostat informace ze 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uživatelé mají možnost pouze číst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umožňují kreativitu uživatelů při práci s daty (analýzy, prezentace)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jsou dynamické (požadavky na funkčnost aplikací se mění)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podporují dlouhodobé strategie firmy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poskytují konkurenční výhodu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implementace a využívání je poháněn potřebami organizace (tj. impulsem k inovaci systému jsou nové potřeby uživatelů)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2573</Words>
  <Application>Microsoft Office PowerPoint</Application>
  <PresentationFormat>Předvádění na obrazovce (16:9)</PresentationFormat>
  <Paragraphs>328</Paragraphs>
  <Slides>35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klasická koncepce DS</vt:lpstr>
      <vt:lpstr>Komponenty BI – operativní datová úložiště</vt:lpstr>
      <vt:lpstr>Komponenty BI – koncepce Active Data Warehouse</vt:lpstr>
      <vt:lpstr>Komponenty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241</cp:revision>
  <dcterms:created xsi:type="dcterms:W3CDTF">2016-07-06T15:42:34Z</dcterms:created>
  <dcterms:modified xsi:type="dcterms:W3CDTF">2020-10-19T18:54:53Z</dcterms:modified>
</cp:coreProperties>
</file>