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327" r:id="rId2"/>
    <p:sldId id="256" r:id="rId3"/>
    <p:sldId id="264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26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9" r:id="rId31"/>
    <p:sldId id="322" r:id="rId32"/>
    <p:sldId id="323" r:id="rId33"/>
    <p:sldId id="324" r:id="rId34"/>
    <p:sldId id="328" r:id="rId35"/>
    <p:sldId id="295" r:id="rId3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147" d="100"/>
          <a:sy n="147" d="100"/>
        </p:scale>
        <p:origin x="34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039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792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6919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2134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64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1422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5222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1963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5934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8466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215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3609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4167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5396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9085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0488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9552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1744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69004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0479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302861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902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56429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4360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27088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6179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19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421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874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734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8803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4466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436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ystemonline.cz/clanky/hlavni-principy-datovych-skladu-a-proces-jejich-vytvareni.htm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Business Intelligence 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80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Provozní systémy - technologie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zpracovávají velké objemy malých transakcí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transakce neustále přidávají a aktualizují data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důležitým hlediskem je omezení redundance dat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integrita dat se zajišťuje datovým modelem a aplikacemi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datové modely jsou optimalizované pro online aktualizace a rychlé zpracování transakcí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používají se převážně normalizované relační datové modely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zpracovávají malý počet komplexních dotazů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848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- technologie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data se načítají dávkově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důležitým hlediskem je rychlý přístup datům pro účely analýz a prezentací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integrita dat se zajišťuje při dávkových načítacích procesech (transformace dat)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datové modely jsou optimalizované pro rychlé zpracování výstupů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používá se kombinace datových modelů (normalizované a </a:t>
            </a:r>
            <a:r>
              <a:rPr lang="cs-CZ" sz="2000" dirty="0" err="1" smtClean="0">
                <a:solidFill>
                  <a:srgbClr val="000000"/>
                </a:solidFill>
              </a:rPr>
              <a:t>denormalizované</a:t>
            </a:r>
            <a:r>
              <a:rPr lang="cs-CZ" sz="2000" dirty="0" smtClean="0">
                <a:solidFill>
                  <a:srgbClr val="000000"/>
                </a:solidFill>
              </a:rPr>
              <a:t> relační modely, sumarizované tabulky, </a:t>
            </a:r>
            <a:r>
              <a:rPr lang="cs-CZ" sz="2000" dirty="0" err="1" smtClean="0">
                <a:solidFill>
                  <a:srgbClr val="000000"/>
                </a:solidFill>
              </a:rPr>
              <a:t>star</a:t>
            </a:r>
            <a:r>
              <a:rPr lang="cs-CZ" sz="2000" dirty="0" smtClean="0">
                <a:solidFill>
                  <a:srgbClr val="000000"/>
                </a:solidFill>
              </a:rPr>
              <a:t> schéma datové modely, </a:t>
            </a:r>
            <a:r>
              <a:rPr lang="cs-CZ" sz="2000" dirty="0" err="1" smtClean="0">
                <a:solidFill>
                  <a:srgbClr val="000000"/>
                </a:solidFill>
              </a:rPr>
              <a:t>snow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 err="1" smtClean="0">
                <a:solidFill>
                  <a:srgbClr val="000000"/>
                </a:solidFill>
              </a:rPr>
              <a:t>flake</a:t>
            </a:r>
            <a:r>
              <a:rPr lang="cs-CZ" sz="2000" dirty="0" smtClean="0">
                <a:solidFill>
                  <a:srgbClr val="000000"/>
                </a:solidFill>
              </a:rPr>
              <a:t> datové modely, </a:t>
            </a:r>
            <a:r>
              <a:rPr lang="cs-CZ" sz="2000" dirty="0" err="1" smtClean="0">
                <a:solidFill>
                  <a:srgbClr val="000000"/>
                </a:solidFill>
              </a:rPr>
              <a:t>fact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 err="1" smtClean="0">
                <a:solidFill>
                  <a:srgbClr val="000000"/>
                </a:solidFill>
              </a:rPr>
              <a:t>constellation</a:t>
            </a:r>
            <a:r>
              <a:rPr lang="cs-CZ" sz="2000" dirty="0" smtClean="0">
                <a:solidFill>
                  <a:srgbClr val="000000"/>
                </a:solidFill>
              </a:rPr>
              <a:t>, multidimenzionální datové modely)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578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načítání dat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Do datového skladu se data nezadávají, ale načítají se z provozních </a:t>
            </a:r>
            <a:r>
              <a:rPr lang="cs-CZ" sz="2000" dirty="0" smtClean="0">
                <a:solidFill>
                  <a:srgbClr val="000000"/>
                </a:solidFill>
              </a:rPr>
              <a:t>systémů.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Načítání </a:t>
            </a:r>
            <a:r>
              <a:rPr lang="cs-CZ" sz="2000" dirty="0">
                <a:solidFill>
                  <a:srgbClr val="000000"/>
                </a:solidFill>
              </a:rPr>
              <a:t>se většinou provádí v čase, kdy nejsou provozní systémy příliš zatíženy, aby se neprodlužovala doby odezvy pro uživatele těchto </a:t>
            </a:r>
            <a:r>
              <a:rPr lang="cs-CZ" sz="2000" dirty="0" smtClean="0">
                <a:solidFill>
                  <a:srgbClr val="000000"/>
                </a:solidFill>
              </a:rPr>
              <a:t>systémů.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Při </a:t>
            </a:r>
            <a:r>
              <a:rPr lang="cs-CZ" sz="2000" dirty="0">
                <a:solidFill>
                  <a:srgbClr val="000000"/>
                </a:solidFill>
              </a:rPr>
              <a:t>plnění </a:t>
            </a:r>
            <a:r>
              <a:rPr lang="cs-CZ" sz="2000" dirty="0" smtClean="0">
                <a:solidFill>
                  <a:srgbClr val="000000"/>
                </a:solidFill>
              </a:rPr>
              <a:t>datového skladu </a:t>
            </a:r>
            <a:r>
              <a:rPr lang="cs-CZ" sz="2000" dirty="0">
                <a:solidFill>
                  <a:srgbClr val="000000"/>
                </a:solidFill>
              </a:rPr>
              <a:t>je nutné realizovat tyto hlavní kroky: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extrakci </a:t>
            </a:r>
            <a:r>
              <a:rPr lang="cs-CZ" sz="1800" dirty="0">
                <a:solidFill>
                  <a:srgbClr val="000000"/>
                </a:solidFill>
              </a:rPr>
              <a:t>vstupních </a:t>
            </a:r>
            <a:r>
              <a:rPr lang="cs-CZ" sz="1800" dirty="0" smtClean="0">
                <a:solidFill>
                  <a:srgbClr val="000000"/>
                </a:solidFill>
              </a:rPr>
              <a:t>dat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transformaci </a:t>
            </a:r>
            <a:r>
              <a:rPr lang="cs-CZ" sz="1800" dirty="0">
                <a:solidFill>
                  <a:srgbClr val="000000"/>
                </a:solidFill>
              </a:rPr>
              <a:t>vstupních </a:t>
            </a:r>
            <a:r>
              <a:rPr lang="cs-CZ" sz="1800" dirty="0" smtClean="0">
                <a:solidFill>
                  <a:srgbClr val="000000"/>
                </a:solidFill>
              </a:rPr>
              <a:t>dat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načtení </a:t>
            </a:r>
            <a:r>
              <a:rPr lang="cs-CZ" sz="1800" dirty="0">
                <a:solidFill>
                  <a:srgbClr val="000000"/>
                </a:solidFill>
              </a:rPr>
              <a:t>dat do </a:t>
            </a:r>
            <a:r>
              <a:rPr lang="cs-CZ" sz="1800" dirty="0" smtClean="0">
                <a:solidFill>
                  <a:srgbClr val="000000"/>
                </a:solidFill>
              </a:rPr>
              <a:t>DW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387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extrakce vstupních dat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Nástroje datového skladu </a:t>
            </a:r>
            <a:r>
              <a:rPr lang="cs-CZ" sz="2000" dirty="0">
                <a:solidFill>
                  <a:srgbClr val="000000"/>
                </a:solidFill>
              </a:rPr>
              <a:t>musí umožňovat extrakci dat z provozních systémů, což ve většině případů znamená komunikovat určitým způsobem (ODBC, nativní drivery, textové soubory) s relační nebo síťovou databází či případně systémem souborů.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71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transformace vstupních dat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Data </a:t>
            </a:r>
            <a:r>
              <a:rPr lang="cs-CZ" sz="2000" dirty="0">
                <a:solidFill>
                  <a:srgbClr val="000000"/>
                </a:solidFill>
              </a:rPr>
              <a:t>v datovém skladu jsou uložena jiným způsobem než ve zdrojových </a:t>
            </a:r>
            <a:r>
              <a:rPr lang="cs-CZ" sz="2000" dirty="0" smtClean="0">
                <a:solidFill>
                  <a:srgbClr val="000000"/>
                </a:solidFill>
              </a:rPr>
              <a:t>systémech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Provozní </a:t>
            </a:r>
            <a:r>
              <a:rPr lang="cs-CZ" sz="2000" dirty="0">
                <a:solidFill>
                  <a:srgbClr val="000000"/>
                </a:solidFill>
              </a:rPr>
              <a:t>systémy používají v naprosté většině normalizovaný entito-relační datový </a:t>
            </a:r>
            <a:r>
              <a:rPr lang="cs-CZ" sz="2000" dirty="0" smtClean="0">
                <a:solidFill>
                  <a:srgbClr val="000000"/>
                </a:solidFill>
              </a:rPr>
              <a:t>model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 </a:t>
            </a:r>
            <a:r>
              <a:rPr lang="cs-CZ" sz="2000" dirty="0">
                <a:solidFill>
                  <a:srgbClr val="000000"/>
                </a:solidFill>
              </a:rPr>
              <a:t>datového skladu se naproti tomu používá kombinace několika datových modelů (schéma hvězda, schéma sněhová vločka, normalizovaný entito-relační model, </a:t>
            </a:r>
            <a:r>
              <a:rPr lang="cs-CZ" sz="2000" dirty="0" err="1">
                <a:solidFill>
                  <a:srgbClr val="000000"/>
                </a:solidFill>
              </a:rPr>
              <a:t>denormalizovaný</a:t>
            </a:r>
            <a:r>
              <a:rPr lang="cs-CZ" sz="2000" dirty="0">
                <a:solidFill>
                  <a:srgbClr val="000000"/>
                </a:solidFill>
              </a:rPr>
              <a:t> entito-relační model, multidimenzionální datový </a:t>
            </a:r>
            <a:r>
              <a:rPr lang="cs-CZ" sz="2000" dirty="0" smtClean="0">
                <a:solidFill>
                  <a:srgbClr val="000000"/>
                </a:solidFill>
              </a:rPr>
              <a:t>model).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186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transformace vstupních dat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Transformace dat se skládá z těchto dílčích </a:t>
            </a:r>
            <a:r>
              <a:rPr lang="cs-CZ" sz="2000" dirty="0" smtClean="0">
                <a:solidFill>
                  <a:srgbClr val="000000"/>
                </a:solidFill>
              </a:rPr>
              <a:t>operací</a:t>
            </a:r>
          </a:p>
          <a:p>
            <a:pPr lvl="2" algn="just"/>
            <a:r>
              <a:rPr lang="cs-CZ" sz="1800" b="1" dirty="0" smtClean="0">
                <a:solidFill>
                  <a:srgbClr val="000000"/>
                </a:solidFill>
              </a:rPr>
              <a:t>validace</a:t>
            </a:r>
            <a:r>
              <a:rPr lang="cs-CZ" sz="1800" dirty="0" smtClean="0">
                <a:solidFill>
                  <a:srgbClr val="000000"/>
                </a:solidFill>
              </a:rPr>
              <a:t> - ověření správnosti dat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b="1" dirty="0" smtClean="0">
                <a:solidFill>
                  <a:srgbClr val="000000"/>
                </a:solidFill>
              </a:rPr>
              <a:t>čištění </a:t>
            </a:r>
            <a:r>
              <a:rPr lang="cs-CZ" sz="1800" dirty="0" smtClean="0">
                <a:solidFill>
                  <a:srgbClr val="000000"/>
                </a:solidFill>
              </a:rPr>
              <a:t>- odstranění či změna nesprávných dat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b="1" dirty="0" smtClean="0">
                <a:solidFill>
                  <a:srgbClr val="000000"/>
                </a:solidFill>
              </a:rPr>
              <a:t>integrace</a:t>
            </a:r>
            <a:r>
              <a:rPr lang="cs-CZ" sz="1800" dirty="0" smtClean="0">
                <a:solidFill>
                  <a:srgbClr val="000000"/>
                </a:solidFill>
              </a:rPr>
              <a:t> - dosažení konzistence dat pocházejících z různých systémů (datové typy, formáty…)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b="1" dirty="0" smtClean="0">
                <a:solidFill>
                  <a:srgbClr val="000000"/>
                </a:solidFill>
              </a:rPr>
              <a:t>derivace </a:t>
            </a:r>
            <a:r>
              <a:rPr lang="cs-CZ" sz="1800" dirty="0" smtClean="0">
                <a:solidFill>
                  <a:srgbClr val="000000"/>
                </a:solidFill>
              </a:rPr>
              <a:t>- vytvoření derivovaných dat na základě vstupních dat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b="1" dirty="0" err="1" smtClean="0">
                <a:solidFill>
                  <a:srgbClr val="000000"/>
                </a:solidFill>
              </a:rPr>
              <a:t>denormalizace</a:t>
            </a:r>
            <a:r>
              <a:rPr lang="cs-CZ" sz="1800" dirty="0" smtClean="0">
                <a:solidFill>
                  <a:srgbClr val="000000"/>
                </a:solidFill>
              </a:rPr>
              <a:t> - snížení potřeby spojování tabulek při využívání datového skladu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b="1" dirty="0" smtClean="0">
                <a:solidFill>
                  <a:srgbClr val="000000"/>
                </a:solidFill>
              </a:rPr>
              <a:t>sumarizace</a:t>
            </a:r>
            <a:r>
              <a:rPr lang="cs-CZ" sz="1800" dirty="0" smtClean="0">
                <a:solidFill>
                  <a:srgbClr val="000000"/>
                </a:solidFill>
              </a:rPr>
              <a:t>- vytvoření požadovaných souhrnů z detailních dat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49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680" y="796498"/>
            <a:ext cx="5148504" cy="3865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53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transformace vstupních dat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Prostředí </a:t>
            </a:r>
            <a:r>
              <a:rPr lang="cs-CZ" sz="2000" dirty="0">
                <a:solidFill>
                  <a:srgbClr val="000000"/>
                </a:solidFill>
              </a:rPr>
              <a:t>DS musí poskytovat dostatek nástrojů a metod pro zvládnutí všech těchto kroků, vzhledem k povaze těchto procesů nepostačuje pouze SQL jazyk, ale je nutné používat specializované </a:t>
            </a:r>
            <a:r>
              <a:rPr lang="cs-CZ" sz="2000" dirty="0" smtClean="0">
                <a:solidFill>
                  <a:srgbClr val="000000"/>
                </a:solidFill>
              </a:rPr>
              <a:t>prostředky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Velmi </a:t>
            </a:r>
            <a:r>
              <a:rPr lang="cs-CZ" sz="2000" dirty="0">
                <a:solidFill>
                  <a:srgbClr val="000000"/>
                </a:solidFill>
              </a:rPr>
              <a:t>důležitou fází je validace a čištění, protože základní podmínkou využitelnosti DS je to, že obsahuje důvěryhodná a správná </a:t>
            </a:r>
            <a:r>
              <a:rPr lang="cs-CZ" sz="2000" dirty="0" smtClean="0">
                <a:solidFill>
                  <a:srgbClr val="000000"/>
                </a:solidFill>
              </a:rPr>
              <a:t>data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Jakkoliv </a:t>
            </a:r>
            <a:r>
              <a:rPr lang="cs-CZ" sz="2000" dirty="0">
                <a:solidFill>
                  <a:srgbClr val="000000"/>
                </a:solidFill>
              </a:rPr>
              <a:t>sofistikované metody na využití dat jsou v podstatě bezcenné, pokud nepracují se správnými daty.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425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uložení dat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Data je možné ukládat na základě různých </a:t>
            </a:r>
            <a:r>
              <a:rPr lang="cs-CZ" sz="2000" dirty="0" smtClean="0">
                <a:solidFill>
                  <a:srgbClr val="000000"/>
                </a:solidFill>
              </a:rPr>
              <a:t>strategií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pokaždé se uloží celý obsah DS znovu (použitelné pouze u velmi malých objemů dat či pro úvodní načtení);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ukládají se pouze přírůstky a změněná data (v tomto případě musí být k dispozici systém zajišťující rozpoznání změněných údajů).</a:t>
            </a:r>
          </a:p>
          <a:p>
            <a:pPr algn="just"/>
            <a:r>
              <a:rPr lang="cs-CZ" sz="2400" dirty="0">
                <a:solidFill>
                  <a:srgbClr val="000000"/>
                </a:solidFill>
              </a:rPr>
              <a:t>Datový sklad </a:t>
            </a:r>
            <a:r>
              <a:rPr lang="cs-CZ" sz="2400" dirty="0" smtClean="0">
                <a:solidFill>
                  <a:srgbClr val="000000"/>
                </a:solidFill>
              </a:rPr>
              <a:t>–architektura</a:t>
            </a:r>
            <a:endParaRPr lang="cs-CZ" sz="24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 Prosadily se dva základní koncepty datového </a:t>
            </a:r>
            <a:r>
              <a:rPr lang="cs-CZ" sz="2000" dirty="0" smtClean="0">
                <a:solidFill>
                  <a:srgbClr val="000000"/>
                </a:solidFill>
              </a:rPr>
              <a:t>skladu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nezávislé </a:t>
            </a:r>
            <a:r>
              <a:rPr lang="cs-CZ" sz="1800" dirty="0" err="1">
                <a:solidFill>
                  <a:srgbClr val="000000"/>
                </a:solidFill>
              </a:rPr>
              <a:t>datamarty</a:t>
            </a:r>
            <a:r>
              <a:rPr lang="cs-CZ" sz="1800" dirty="0">
                <a:solidFill>
                  <a:srgbClr val="000000"/>
                </a:solidFill>
              </a:rPr>
              <a:t> (virtuální datový sklad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en-GB" sz="1800" dirty="0" err="1" smtClean="0">
                <a:solidFill>
                  <a:srgbClr val="000000"/>
                </a:solidFill>
              </a:rPr>
              <a:t>i</a:t>
            </a:r>
            <a:r>
              <a:rPr lang="cs-CZ" sz="1800" dirty="0" err="1" smtClean="0">
                <a:solidFill>
                  <a:srgbClr val="000000"/>
                </a:solidFill>
              </a:rPr>
              <a:t>ntegrovaný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datový </a:t>
            </a:r>
            <a:r>
              <a:rPr lang="cs-CZ" sz="1800" dirty="0" smtClean="0">
                <a:solidFill>
                  <a:srgbClr val="000000"/>
                </a:solidFill>
              </a:rPr>
              <a:t>sklad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>
              <a:solidFill>
                <a:srgbClr val="000000"/>
              </a:solidFill>
            </a:endParaRPr>
          </a:p>
          <a:p>
            <a:pPr algn="just"/>
            <a:endParaRPr lang="cs-CZ" sz="1800" dirty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619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nezávislé </a:t>
            </a:r>
            <a:r>
              <a:rPr lang="cs-CZ" sz="2400" dirty="0" err="1" smtClean="0">
                <a:solidFill>
                  <a:srgbClr val="000000"/>
                </a:solidFill>
              </a:rPr>
              <a:t>datamarty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Při této koncepci se pro </a:t>
            </a:r>
            <a:r>
              <a:rPr lang="cs-CZ" sz="2000" dirty="0" smtClean="0">
                <a:solidFill>
                  <a:srgbClr val="000000"/>
                </a:solidFill>
              </a:rPr>
              <a:t>DS řeší </a:t>
            </a:r>
            <a:r>
              <a:rPr lang="cs-CZ" sz="2000" dirty="0">
                <a:solidFill>
                  <a:srgbClr val="000000"/>
                </a:solidFill>
              </a:rPr>
              <a:t>potřeby jednotlivých útvarů či aplikací víceméně odděleně a vytváří se samostatná datová úložiště tzv. </a:t>
            </a:r>
            <a:r>
              <a:rPr lang="cs-CZ" sz="2000" dirty="0" err="1">
                <a:solidFill>
                  <a:srgbClr val="000000"/>
                </a:solidFill>
              </a:rPr>
              <a:t>datamarty</a:t>
            </a:r>
            <a:r>
              <a:rPr lang="cs-CZ" sz="2000" dirty="0">
                <a:solidFill>
                  <a:srgbClr val="000000"/>
                </a:solidFill>
              </a:rPr>
              <a:t>, která se někdy označují jako útvarové datové sklady.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Výhody </a:t>
            </a:r>
            <a:r>
              <a:rPr lang="cs-CZ" sz="2000" dirty="0">
                <a:solidFill>
                  <a:srgbClr val="000000"/>
                </a:solidFill>
              </a:rPr>
              <a:t>tohoto uspořádání jsou </a:t>
            </a:r>
            <a:r>
              <a:rPr lang="cs-CZ" sz="2000" dirty="0" smtClean="0">
                <a:solidFill>
                  <a:srgbClr val="000000"/>
                </a:solidFill>
              </a:rPr>
              <a:t>následující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/>
            <a:r>
              <a:rPr lang="cs-CZ" sz="1700" dirty="0" err="1" smtClean="0">
                <a:solidFill>
                  <a:srgbClr val="000000"/>
                </a:solidFill>
              </a:rPr>
              <a:t>snažší</a:t>
            </a:r>
            <a:r>
              <a:rPr lang="cs-CZ" sz="1700" dirty="0" smtClean="0">
                <a:solidFill>
                  <a:srgbClr val="000000"/>
                </a:solidFill>
              </a:rPr>
              <a:t> </a:t>
            </a:r>
            <a:r>
              <a:rPr lang="cs-CZ" sz="1700" dirty="0">
                <a:solidFill>
                  <a:srgbClr val="000000"/>
                </a:solidFill>
              </a:rPr>
              <a:t>a rychlejší </a:t>
            </a:r>
            <a:r>
              <a:rPr lang="cs-CZ" sz="1700" dirty="0" smtClean="0">
                <a:solidFill>
                  <a:srgbClr val="000000"/>
                </a:solidFill>
              </a:rPr>
              <a:t>implementace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  <a:endParaRPr lang="cs-CZ" sz="1700" dirty="0">
              <a:solidFill>
                <a:srgbClr val="000000"/>
              </a:solidFill>
            </a:endParaRPr>
          </a:p>
          <a:p>
            <a:pPr lvl="2" algn="just"/>
            <a:r>
              <a:rPr lang="en-GB" sz="1700" dirty="0" smtClean="0">
                <a:solidFill>
                  <a:srgbClr val="000000"/>
                </a:solidFill>
              </a:rPr>
              <a:t>r</a:t>
            </a:r>
            <a:r>
              <a:rPr lang="cs-CZ" sz="1700" dirty="0" err="1" smtClean="0">
                <a:solidFill>
                  <a:srgbClr val="000000"/>
                </a:solidFill>
              </a:rPr>
              <a:t>ychlejší</a:t>
            </a:r>
            <a:r>
              <a:rPr lang="cs-CZ" sz="1700" dirty="0" smtClean="0">
                <a:solidFill>
                  <a:srgbClr val="000000"/>
                </a:solidFill>
              </a:rPr>
              <a:t> </a:t>
            </a:r>
            <a:r>
              <a:rPr lang="cs-CZ" sz="1700" dirty="0">
                <a:solidFill>
                  <a:srgbClr val="000000"/>
                </a:solidFill>
              </a:rPr>
              <a:t>přínosy pro </a:t>
            </a:r>
            <a:r>
              <a:rPr lang="cs-CZ" sz="1700" dirty="0" smtClean="0">
                <a:solidFill>
                  <a:srgbClr val="000000"/>
                </a:solidFill>
              </a:rPr>
              <a:t>uživatele</a:t>
            </a:r>
            <a:r>
              <a:rPr lang="en-GB" sz="1700" dirty="0" smtClean="0">
                <a:solidFill>
                  <a:srgbClr val="000000"/>
                </a:solidFill>
              </a:rPr>
              <a:t>.</a:t>
            </a:r>
            <a:endParaRPr lang="cs-CZ" sz="17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Nevýhody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/>
            <a:r>
              <a:rPr lang="en-GB" sz="1700" dirty="0" smtClean="0">
                <a:solidFill>
                  <a:srgbClr val="000000"/>
                </a:solidFill>
              </a:rPr>
              <a:t>m</a:t>
            </a:r>
            <a:r>
              <a:rPr lang="cs-CZ" sz="1700" dirty="0" err="1" smtClean="0">
                <a:solidFill>
                  <a:srgbClr val="000000"/>
                </a:solidFill>
              </a:rPr>
              <a:t>ůže</a:t>
            </a:r>
            <a:r>
              <a:rPr lang="cs-CZ" sz="1700" dirty="0" smtClean="0">
                <a:solidFill>
                  <a:srgbClr val="000000"/>
                </a:solidFill>
              </a:rPr>
              <a:t> </a:t>
            </a:r>
            <a:r>
              <a:rPr lang="cs-CZ" sz="1700" dirty="0">
                <a:solidFill>
                  <a:srgbClr val="000000"/>
                </a:solidFill>
              </a:rPr>
              <a:t>docházet k nekonzistencím mezi jednotlivými </a:t>
            </a:r>
            <a:r>
              <a:rPr lang="cs-CZ" sz="1700" dirty="0" err="1" smtClean="0">
                <a:solidFill>
                  <a:srgbClr val="000000"/>
                </a:solidFill>
              </a:rPr>
              <a:t>datamarty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en-GB" sz="1700" dirty="0" smtClean="0">
                <a:solidFill>
                  <a:srgbClr val="000000"/>
                </a:solidFill>
              </a:rPr>
              <a:t>k</a:t>
            </a:r>
            <a:r>
              <a:rPr lang="cs-CZ" sz="1700" dirty="0" err="1" smtClean="0">
                <a:solidFill>
                  <a:srgbClr val="000000"/>
                </a:solidFill>
              </a:rPr>
              <a:t>omplikované</a:t>
            </a:r>
            <a:r>
              <a:rPr lang="cs-CZ" sz="1700" dirty="0" smtClean="0">
                <a:solidFill>
                  <a:srgbClr val="000000"/>
                </a:solidFill>
              </a:rPr>
              <a:t> </a:t>
            </a:r>
            <a:r>
              <a:rPr lang="cs-CZ" sz="1700" dirty="0">
                <a:solidFill>
                  <a:srgbClr val="000000"/>
                </a:solidFill>
              </a:rPr>
              <a:t>načítací procesy (velký počet, náročné na údržbu</a:t>
            </a:r>
            <a:r>
              <a:rPr lang="cs-CZ" sz="1700" dirty="0" smtClean="0">
                <a:solidFill>
                  <a:srgbClr val="000000"/>
                </a:solidFill>
              </a:rPr>
              <a:t>).</a:t>
            </a:r>
            <a:endParaRPr lang="cs-CZ" sz="17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S rostoucí velikostí datového skladu převažují nevýhody nad výhodami a proto byl vytvořen druhý přístup.</a:t>
            </a:r>
          </a:p>
          <a:p>
            <a:pPr algn="just"/>
            <a:endParaRPr lang="cs-CZ" sz="2400" dirty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922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Intelligence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4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</a:t>
            </a:r>
            <a:r>
              <a:rPr lang="en-GB" sz="2400" dirty="0" err="1" smtClean="0">
                <a:solidFill>
                  <a:srgbClr val="000000"/>
                </a:solidFill>
              </a:rPr>
              <a:t>integrovan</a:t>
            </a:r>
            <a:r>
              <a:rPr lang="cs-CZ" sz="2400" dirty="0" smtClean="0">
                <a:solidFill>
                  <a:srgbClr val="000000"/>
                </a:solidFill>
              </a:rPr>
              <a:t>ý datový sklad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Při této koncepci se data z provozních systémů ukládají do centrálního datového úložiště, ze kterého se následně odvozují </a:t>
            </a:r>
            <a:r>
              <a:rPr lang="cs-CZ" sz="2000" dirty="0" err="1">
                <a:solidFill>
                  <a:srgbClr val="000000"/>
                </a:solidFill>
              </a:rPr>
              <a:t>datamarty</a:t>
            </a:r>
            <a:r>
              <a:rPr lang="cs-CZ" sz="2000" dirty="0">
                <a:solidFill>
                  <a:srgbClr val="000000"/>
                </a:solidFill>
              </a:rPr>
              <a:t> pro potřeby jednotlivých útvarů či aplikací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Výhody </a:t>
            </a:r>
            <a:r>
              <a:rPr lang="cs-CZ" sz="2000" dirty="0">
                <a:solidFill>
                  <a:srgbClr val="000000"/>
                </a:solidFill>
              </a:rPr>
              <a:t>tohoto uspořádání jsou </a:t>
            </a:r>
            <a:r>
              <a:rPr lang="cs-CZ" sz="2000" dirty="0" smtClean="0">
                <a:solidFill>
                  <a:srgbClr val="000000"/>
                </a:solidFill>
              </a:rPr>
              <a:t>následující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konzistentní obsah datového skladu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menší počet načítacích procesů z provozních systémů (primární načítací procesy)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jednodušší správa načítacích procesů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snazší </a:t>
            </a:r>
            <a:r>
              <a:rPr lang="cs-CZ" sz="1800" dirty="0" smtClean="0">
                <a:solidFill>
                  <a:srgbClr val="000000"/>
                </a:solidFill>
              </a:rPr>
              <a:t>vytváření nových </a:t>
            </a:r>
            <a:r>
              <a:rPr lang="cs-CZ" sz="1800" dirty="0" err="1" smtClean="0">
                <a:solidFill>
                  <a:srgbClr val="000000"/>
                </a:solidFill>
              </a:rPr>
              <a:t>datamartů</a:t>
            </a:r>
            <a:r>
              <a:rPr lang="cs-CZ" sz="1800" dirty="0" smtClean="0">
                <a:solidFill>
                  <a:srgbClr val="000000"/>
                </a:solidFill>
              </a:rPr>
              <a:t> (detailní data jsou již k dispozici v </a:t>
            </a:r>
            <a:r>
              <a:rPr lang="en-GB" sz="1800" dirty="0" smtClean="0">
                <a:solidFill>
                  <a:srgbClr val="000000"/>
                </a:solidFill>
              </a:rPr>
              <a:t>DS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0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</a:t>
            </a:r>
            <a:r>
              <a:rPr lang="en-GB" sz="2400" dirty="0" err="1" smtClean="0">
                <a:solidFill>
                  <a:srgbClr val="000000"/>
                </a:solidFill>
              </a:rPr>
              <a:t>integrovan</a:t>
            </a:r>
            <a:r>
              <a:rPr lang="cs-CZ" sz="2400" dirty="0" smtClean="0">
                <a:solidFill>
                  <a:srgbClr val="000000"/>
                </a:solidFill>
              </a:rPr>
              <a:t>ý datový sklad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Nevýhody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/>
            <a:r>
              <a:rPr lang="en-GB" sz="1800" dirty="0" smtClean="0">
                <a:solidFill>
                  <a:srgbClr val="000000"/>
                </a:solidFill>
              </a:rPr>
              <a:t>s</a:t>
            </a:r>
            <a:r>
              <a:rPr lang="cs-CZ" sz="1800" dirty="0" err="1" smtClean="0">
                <a:solidFill>
                  <a:srgbClr val="000000"/>
                </a:solidFill>
              </a:rPr>
              <a:t>ložitější</a:t>
            </a:r>
            <a:r>
              <a:rPr lang="cs-CZ" sz="1800" dirty="0" smtClean="0">
                <a:solidFill>
                  <a:srgbClr val="000000"/>
                </a:solidFill>
              </a:rPr>
              <a:t> realizace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en-GB" sz="1800" dirty="0" smtClean="0">
                <a:solidFill>
                  <a:srgbClr val="000000"/>
                </a:solidFill>
              </a:rPr>
              <a:t>p</a:t>
            </a:r>
            <a:r>
              <a:rPr lang="cs-CZ" sz="1800" dirty="0" err="1" smtClean="0">
                <a:solidFill>
                  <a:srgbClr val="000000"/>
                </a:solidFill>
              </a:rPr>
              <a:t>omalejší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implementace (lze eliminovat vhodnou metodologií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en-GB" sz="1800" dirty="0" smtClean="0">
                <a:solidFill>
                  <a:srgbClr val="000000"/>
                </a:solidFill>
              </a:rPr>
              <a:t>s</a:t>
            </a:r>
            <a:r>
              <a:rPr lang="cs-CZ" sz="1800" dirty="0" err="1" smtClean="0">
                <a:solidFill>
                  <a:srgbClr val="000000"/>
                </a:solidFill>
              </a:rPr>
              <a:t>ekundární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načítací procesy (z centrálního DS do </a:t>
            </a:r>
            <a:r>
              <a:rPr lang="cs-CZ" sz="1800" dirty="0" err="1">
                <a:solidFill>
                  <a:srgbClr val="000000"/>
                </a:solidFill>
              </a:rPr>
              <a:t>datamartu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>
                <a:solidFill>
                  <a:srgbClr val="000000"/>
                </a:solidFill>
              </a:rPr>
              <a:t>.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Vzhledem </a:t>
            </a:r>
            <a:r>
              <a:rPr lang="cs-CZ" sz="2000" dirty="0">
                <a:solidFill>
                  <a:srgbClr val="000000"/>
                </a:solidFill>
              </a:rPr>
              <a:t>k tomu, že požadavek na konzistentnost obsahu datového skladu je naprosto zásadní (DS musí poskytovat "jedinou verzi pravdy") tento přístup v současnosti převládá. </a:t>
            </a: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166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využití datového skladu</a:t>
            </a:r>
          </a:p>
          <a:p>
            <a:pPr lvl="1" algn="just">
              <a:spcBef>
                <a:spcPts val="480"/>
              </a:spcBef>
            </a:pPr>
            <a:r>
              <a:rPr lang="cs-CZ" sz="1900" dirty="0">
                <a:solidFill>
                  <a:srgbClr val="000000"/>
                </a:solidFill>
              </a:rPr>
              <a:t>Operativní dotazy (tj., předem nepřipravené dotazy na určité hodnoty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>
              <a:spcBef>
                <a:spcPts val="48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Sestavy </a:t>
            </a:r>
            <a:r>
              <a:rPr lang="cs-CZ" sz="1900" dirty="0">
                <a:solidFill>
                  <a:srgbClr val="000000"/>
                </a:solidFill>
              </a:rPr>
              <a:t>(jak standardní generované dávkově, tak operativní vytvářené podle potřeby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>
              <a:spcBef>
                <a:spcPts val="48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Multidimenzionální </a:t>
            </a:r>
            <a:r>
              <a:rPr lang="cs-CZ" sz="1900" dirty="0">
                <a:solidFill>
                  <a:srgbClr val="000000"/>
                </a:solidFill>
              </a:rPr>
              <a:t>analýza (OLAP, tj. rychlé prohlížení dat sumarizovaných na různých úrovních z různých pohledů neboli dimenzí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>
              <a:spcBef>
                <a:spcPts val="48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Statistické </a:t>
            </a:r>
            <a:r>
              <a:rPr lang="cs-CZ" sz="1900" dirty="0">
                <a:solidFill>
                  <a:srgbClr val="000000"/>
                </a:solidFill>
              </a:rPr>
              <a:t>analýzy (např. zjišťování závislosti veličin, identifikace důležitých proměnných, vytváření segmentů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>
              <a:spcBef>
                <a:spcPts val="48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Finanční </a:t>
            </a:r>
            <a:r>
              <a:rPr lang="cs-CZ" sz="1900" dirty="0">
                <a:solidFill>
                  <a:srgbClr val="000000"/>
                </a:solidFill>
              </a:rPr>
              <a:t>analýzy (např. ekonometrické modelování, termínové modely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>
              <a:spcBef>
                <a:spcPts val="48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Analýzy </a:t>
            </a:r>
            <a:r>
              <a:rPr lang="cs-CZ" sz="1900" dirty="0">
                <a:solidFill>
                  <a:srgbClr val="000000"/>
                </a:solidFill>
              </a:rPr>
              <a:t>časových řad a tvorbu předpovědí (např. předpovědi budoucích hodnot a identifikace sezónních výkyvů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.</a:t>
            </a:r>
            <a:endParaRPr lang="cs-CZ" sz="1900" dirty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666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využití datového skladu</a:t>
            </a:r>
          </a:p>
          <a:p>
            <a:pPr lvl="1" algn="just">
              <a:spcBef>
                <a:spcPts val="300"/>
              </a:spcBef>
            </a:pPr>
            <a:r>
              <a:rPr lang="cs-CZ" sz="1900" dirty="0">
                <a:solidFill>
                  <a:srgbClr val="000000"/>
                </a:solidFill>
              </a:rPr>
              <a:t>Vizualizaci dat (prohlížení dat v dynamicky provázaných grafech pro např. identifikaci neobvyklých a extrémních hodnot a závislostí mezi daty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>
              <a:spcBef>
                <a:spcPts val="30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Dolování </a:t>
            </a:r>
            <a:r>
              <a:rPr lang="cs-CZ" sz="1900" dirty="0">
                <a:solidFill>
                  <a:srgbClr val="000000"/>
                </a:solidFill>
              </a:rPr>
              <a:t>dat (data </a:t>
            </a:r>
            <a:r>
              <a:rPr lang="cs-CZ" sz="1900" dirty="0" err="1">
                <a:solidFill>
                  <a:srgbClr val="000000"/>
                </a:solidFill>
              </a:rPr>
              <a:t>mining</a:t>
            </a:r>
            <a:r>
              <a:rPr lang="cs-CZ" sz="1900" dirty="0">
                <a:solidFill>
                  <a:srgbClr val="000000"/>
                </a:solidFill>
              </a:rPr>
              <a:t>, specializované techniky pro zpracování velkých objemů dat a hledání skrytých vzorů a souvislostí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>
              <a:spcBef>
                <a:spcPts val="30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Geografické </a:t>
            </a:r>
            <a:r>
              <a:rPr lang="cs-CZ" sz="1900" dirty="0">
                <a:solidFill>
                  <a:srgbClr val="000000"/>
                </a:solidFill>
              </a:rPr>
              <a:t>informační systémy (převádění hodnot proměnných na geografickou prezentaci - např. zabarvení okresů podle počtu zákazníků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>
              <a:spcBef>
                <a:spcPts val="30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Manažerské </a:t>
            </a:r>
            <a:r>
              <a:rPr lang="cs-CZ" sz="1900" dirty="0">
                <a:solidFill>
                  <a:srgbClr val="000000"/>
                </a:solidFill>
              </a:rPr>
              <a:t>informační systémy - EIS (připravené aplikace pro vedoucí pracovníky se snadným ovládáním kombinující OLAP, reporting, přehledné zobrazení kritických veličin, jednoduché předpovědi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>
              <a:spcBef>
                <a:spcPts val="30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Aplikace </a:t>
            </a:r>
            <a:r>
              <a:rPr lang="cs-CZ" sz="1900" dirty="0">
                <a:solidFill>
                  <a:srgbClr val="000000"/>
                </a:solidFill>
              </a:rPr>
              <a:t>vytvořené podle konkrétních potřeb. </a:t>
            </a:r>
            <a:endParaRPr lang="cs-CZ" sz="19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988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</a:t>
            </a:r>
            <a:r>
              <a:rPr lang="en-GB" sz="2400" dirty="0" smtClean="0">
                <a:solidFill>
                  <a:srgbClr val="000000"/>
                </a:solidFill>
              </a:rPr>
              <a:t>co je </a:t>
            </a:r>
            <a:r>
              <a:rPr lang="cs-CZ" sz="2400" dirty="0" smtClean="0">
                <a:solidFill>
                  <a:srgbClr val="000000"/>
                </a:solidFill>
              </a:rPr>
              <a:t>důležité při tvorbě DS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Rozšiřitelnost </a:t>
            </a:r>
            <a:r>
              <a:rPr lang="cs-CZ" sz="2000" dirty="0">
                <a:solidFill>
                  <a:srgbClr val="000000"/>
                </a:solidFill>
              </a:rPr>
              <a:t>a škálovatelnost </a:t>
            </a:r>
            <a:r>
              <a:rPr lang="cs-CZ" sz="2000" dirty="0" smtClean="0">
                <a:solidFill>
                  <a:srgbClr val="000000"/>
                </a:solidFill>
              </a:rPr>
              <a:t>řešení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I </a:t>
            </a:r>
            <a:r>
              <a:rPr lang="cs-CZ" sz="2000" dirty="0">
                <a:solidFill>
                  <a:srgbClr val="000000"/>
                </a:solidFill>
              </a:rPr>
              <a:t>když DS bude zpočátku nevelký rozsahem a objemem dat, je nutné mít na paměti jeho budoucí růst a jedy nutné mít možnost přecházet na výkonnější platformy (bez nutnosti přepracovávat aplikace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Dostupnost </a:t>
            </a:r>
            <a:r>
              <a:rPr lang="cs-CZ" sz="2000" dirty="0">
                <a:solidFill>
                  <a:srgbClr val="000000"/>
                </a:solidFill>
              </a:rPr>
              <a:t>pro hardwarové a softwarové </a:t>
            </a:r>
            <a:r>
              <a:rPr lang="cs-CZ" sz="2000" dirty="0" smtClean="0">
                <a:solidFill>
                  <a:srgbClr val="000000"/>
                </a:solidFill>
              </a:rPr>
              <a:t>platformy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Podpora </a:t>
            </a:r>
            <a:r>
              <a:rPr lang="cs-CZ" sz="2000" dirty="0">
                <a:solidFill>
                  <a:srgbClr val="000000"/>
                </a:solidFill>
              </a:rPr>
              <a:t>pro architekturu klient/server a pro webové </a:t>
            </a:r>
            <a:r>
              <a:rPr lang="cs-CZ" sz="2000" dirty="0" smtClean="0">
                <a:solidFill>
                  <a:srgbClr val="000000"/>
                </a:solidFill>
              </a:rPr>
              <a:t>technologie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Nástroje </a:t>
            </a:r>
            <a:r>
              <a:rPr lang="cs-CZ" sz="2000" dirty="0">
                <a:solidFill>
                  <a:srgbClr val="000000"/>
                </a:solidFill>
              </a:rPr>
              <a:t>pro extrakci dat (databázové systémy, systémy souborů a datové soubory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Nástroje </a:t>
            </a:r>
            <a:r>
              <a:rPr lang="cs-CZ" sz="2000" dirty="0">
                <a:solidFill>
                  <a:srgbClr val="000000"/>
                </a:solidFill>
              </a:rPr>
              <a:t>pro transformace dat (validace, čištění, integrace, derivace, </a:t>
            </a:r>
            <a:r>
              <a:rPr lang="cs-CZ" sz="2000" dirty="0" err="1">
                <a:solidFill>
                  <a:srgbClr val="000000"/>
                </a:solidFill>
              </a:rPr>
              <a:t>denormalizace</a:t>
            </a:r>
            <a:r>
              <a:rPr lang="cs-CZ" sz="2000" dirty="0">
                <a:solidFill>
                  <a:srgbClr val="000000"/>
                </a:solidFill>
              </a:rPr>
              <a:t>, sumarizace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68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</a:t>
            </a:r>
            <a:r>
              <a:rPr lang="en-GB" sz="2400" dirty="0" smtClean="0">
                <a:solidFill>
                  <a:srgbClr val="000000"/>
                </a:solidFill>
              </a:rPr>
              <a:t>co je </a:t>
            </a:r>
            <a:r>
              <a:rPr lang="cs-CZ" sz="2400" dirty="0" smtClean="0">
                <a:solidFill>
                  <a:srgbClr val="000000"/>
                </a:solidFill>
              </a:rPr>
              <a:t>důležité při tvorbě DS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Způsoby uložení dat v centrálním datovém skladu a v </a:t>
            </a:r>
            <a:r>
              <a:rPr lang="cs-CZ" sz="2000" dirty="0" err="1" smtClean="0">
                <a:solidFill>
                  <a:srgbClr val="000000"/>
                </a:solidFill>
              </a:rPr>
              <a:t>datamartech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Otevřenost </a:t>
            </a:r>
            <a:r>
              <a:rPr lang="cs-CZ" sz="2000" dirty="0">
                <a:solidFill>
                  <a:srgbClr val="000000"/>
                </a:solidFill>
              </a:rPr>
              <a:t>na vstupu - z jakých datových zdrojů (formátů) lze data </a:t>
            </a:r>
            <a:r>
              <a:rPr lang="cs-CZ" sz="2000" dirty="0" smtClean="0">
                <a:solidFill>
                  <a:srgbClr val="000000"/>
                </a:solidFill>
              </a:rPr>
              <a:t>načítat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Otevřenost </a:t>
            </a:r>
            <a:r>
              <a:rPr lang="cs-CZ" sz="2000" dirty="0">
                <a:solidFill>
                  <a:srgbClr val="000000"/>
                </a:solidFill>
              </a:rPr>
              <a:t>na výstupu - jak lze přistupovat k datového skladu z externího </a:t>
            </a:r>
            <a:r>
              <a:rPr lang="cs-CZ" sz="2000" dirty="0" smtClean="0">
                <a:solidFill>
                  <a:srgbClr val="000000"/>
                </a:solidFill>
              </a:rPr>
              <a:t>prostředí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Využití metadat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Prostředky </a:t>
            </a:r>
            <a:r>
              <a:rPr lang="cs-CZ" sz="2000" dirty="0">
                <a:solidFill>
                  <a:srgbClr val="000000"/>
                </a:solidFill>
              </a:rPr>
              <a:t>pro zajištění bezpečnosti </a:t>
            </a:r>
            <a:r>
              <a:rPr lang="cs-CZ" sz="2000" dirty="0" smtClean="0">
                <a:solidFill>
                  <a:srgbClr val="000000"/>
                </a:solidFill>
              </a:rPr>
              <a:t>dat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Nástroj </a:t>
            </a:r>
            <a:r>
              <a:rPr lang="cs-CZ" sz="2000" dirty="0">
                <a:solidFill>
                  <a:srgbClr val="000000"/>
                </a:solidFill>
              </a:rPr>
              <a:t>na správu datového </a:t>
            </a:r>
            <a:r>
              <a:rPr lang="cs-CZ" sz="2000" dirty="0" smtClean="0">
                <a:solidFill>
                  <a:srgbClr val="000000"/>
                </a:solidFill>
              </a:rPr>
              <a:t>skladu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Nástroje </a:t>
            </a:r>
            <a:r>
              <a:rPr lang="cs-CZ" sz="2000" dirty="0">
                <a:solidFill>
                  <a:srgbClr val="000000"/>
                </a:solidFill>
              </a:rPr>
              <a:t>na využití datového </a:t>
            </a:r>
            <a:r>
              <a:rPr lang="cs-CZ" sz="2000" dirty="0" smtClean="0">
                <a:solidFill>
                  <a:srgbClr val="000000"/>
                </a:solidFill>
              </a:rPr>
              <a:t>skladu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Prostředí </a:t>
            </a:r>
            <a:r>
              <a:rPr lang="cs-CZ" sz="2000" dirty="0">
                <a:solidFill>
                  <a:srgbClr val="000000"/>
                </a:solidFill>
              </a:rPr>
              <a:t>pro vytváření </a:t>
            </a:r>
            <a:r>
              <a:rPr lang="cs-CZ" sz="2000" dirty="0" smtClean="0">
                <a:solidFill>
                  <a:srgbClr val="000000"/>
                </a:solidFill>
              </a:rPr>
              <a:t>aplikací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630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400" dirty="0" smtClean="0">
                <a:solidFill>
                  <a:srgbClr val="000000"/>
                </a:solidFill>
              </a:rPr>
              <a:t>Provo</a:t>
            </a:r>
            <a:r>
              <a:rPr lang="cs-CZ" sz="2400" dirty="0" smtClean="0">
                <a:solidFill>
                  <a:srgbClr val="000000"/>
                </a:solidFill>
              </a:rPr>
              <a:t>zní systémy – způsob realizace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Lze využívat standardizovaná řešení předem vytvořená na základě funkční analýzy řešené problematiky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Na základě analýzy funkčních požadavků je možné vytvořit:</a:t>
            </a:r>
          </a:p>
          <a:p>
            <a:pPr lvl="2" algn="just"/>
            <a:r>
              <a:rPr lang="en-GB" sz="1800" dirty="0" smtClean="0">
                <a:solidFill>
                  <a:srgbClr val="000000"/>
                </a:solidFill>
              </a:rPr>
              <a:t>c</a:t>
            </a:r>
            <a:r>
              <a:rPr lang="cs-CZ" sz="1800" dirty="0" err="1" smtClean="0">
                <a:solidFill>
                  <a:srgbClr val="000000"/>
                </a:solidFill>
              </a:rPr>
              <a:t>elkový</a:t>
            </a:r>
            <a:r>
              <a:rPr lang="cs-CZ" sz="1800" dirty="0" smtClean="0">
                <a:solidFill>
                  <a:srgbClr val="000000"/>
                </a:solidFill>
              </a:rPr>
              <a:t> datový model ve fázi návrhu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en-GB" sz="1800" dirty="0" smtClean="0">
                <a:solidFill>
                  <a:srgbClr val="000000"/>
                </a:solidFill>
              </a:rPr>
              <a:t>k</a:t>
            </a:r>
            <a:r>
              <a:rPr lang="cs-CZ" sz="1800" dirty="0" err="1" smtClean="0">
                <a:solidFill>
                  <a:srgbClr val="000000"/>
                </a:solidFill>
              </a:rPr>
              <a:t>ompletní</a:t>
            </a:r>
            <a:r>
              <a:rPr lang="cs-CZ" sz="1800" dirty="0" smtClean="0">
                <a:solidFill>
                  <a:srgbClr val="000000"/>
                </a:solidFill>
              </a:rPr>
              <a:t> řešení ve formě standardizovaného produktu či systému.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Vstup dat do systému je plně pod kontrolou produktu (tj. není nutné načítat dat z jiných systémů, rozhodně ne ve velkém rozsahu)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Vytvořené řešení je možné následně implementovat u různých zákazníků převážně pomocí nastavování parametrů, naplnění číselníků a voleb u připravené aplikace. </a:t>
            </a:r>
          </a:p>
          <a:p>
            <a:pPr algn="just"/>
            <a:endParaRPr lang="en-GB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178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způsob realizace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Datový </a:t>
            </a:r>
            <a:r>
              <a:rPr lang="cs-CZ" sz="2000" dirty="0">
                <a:solidFill>
                  <a:srgbClr val="000000"/>
                </a:solidFill>
              </a:rPr>
              <a:t>sklad je pro každou organizaci individuální, což znamená, že nelze mít připravenou aplikaci datový sklad, kterou implementuje u různých zákazníků tím, že nastavujeme její </a:t>
            </a:r>
            <a:r>
              <a:rPr lang="cs-CZ" sz="2000" dirty="0" smtClean="0">
                <a:solidFill>
                  <a:srgbClr val="000000"/>
                </a:solidFill>
              </a:rPr>
              <a:t>parametry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Každá </a:t>
            </a:r>
            <a:r>
              <a:rPr lang="cs-CZ" sz="2000" dirty="0">
                <a:solidFill>
                  <a:srgbClr val="000000"/>
                </a:solidFill>
              </a:rPr>
              <a:t>organizace má individuální kombinaci systémového prostředí (HW platformy, databázové systémy) a provozních systémů (které slouží jako zdroj dat pro DS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Každá </a:t>
            </a:r>
            <a:r>
              <a:rPr lang="cs-CZ" sz="2000" dirty="0">
                <a:solidFill>
                  <a:srgbClr val="000000"/>
                </a:solidFill>
              </a:rPr>
              <a:t>organizace má individuální požadavky manažerů a analytiků na analýzy, prezentace dat a aplikace (např. jiný styl řízení znamená jiné kritické veličiny, které je potřeba sledovat a analyzovat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endParaRPr lang="en-GB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164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způsob realizace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Požadavky uživatelů na zpracování se neustále mění, neboť chtějí zpracovávat a další data či kombinace dat, používat další metody atp. (typickým příkladem je marketingové oddělení, jehož náplní je neustálé hledání nových způsobů jak zpracovat data o zákaznících, produktech a službách a dozvědět se o nich něco </a:t>
            </a:r>
            <a:r>
              <a:rPr lang="cs-CZ" sz="2000" dirty="0" smtClean="0">
                <a:solidFill>
                  <a:srgbClr val="000000"/>
                </a:solidFill>
              </a:rPr>
              <a:t>nového)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DS </a:t>
            </a:r>
            <a:r>
              <a:rPr lang="cs-CZ" sz="2000" dirty="0">
                <a:solidFill>
                  <a:srgbClr val="000000"/>
                </a:solidFill>
              </a:rPr>
              <a:t>nelze chápat jako jednu velkou aplikaci, ale jako proces poskytování dat, nástrojů na jejich zpracování a měnících se </a:t>
            </a:r>
            <a:r>
              <a:rPr lang="cs-CZ" sz="2000" dirty="0" smtClean="0">
                <a:solidFill>
                  <a:srgbClr val="000000"/>
                </a:solidFill>
              </a:rPr>
              <a:t>aplikací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Realizace </a:t>
            </a:r>
            <a:r>
              <a:rPr lang="cs-CZ" sz="2000" dirty="0">
                <a:solidFill>
                  <a:srgbClr val="000000"/>
                </a:solidFill>
              </a:rPr>
              <a:t>DS tady probíhá postupně, po jednotlivých etapách či projektech, kdy každá iterace zpřístupní určitou množinu dat, dodá sadu použitelných nástrojů a konkrétní aplikaci, kterou je nutné individuálně </a:t>
            </a:r>
            <a:r>
              <a:rPr lang="cs-CZ" sz="2000" dirty="0" smtClean="0">
                <a:solidFill>
                  <a:srgbClr val="000000"/>
                </a:solidFill>
              </a:rPr>
              <a:t>vytvořit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895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způsob realizace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Přestože </a:t>
            </a:r>
            <a:r>
              <a:rPr lang="cs-CZ" sz="2000" dirty="0">
                <a:solidFill>
                  <a:srgbClr val="000000"/>
                </a:solidFill>
              </a:rPr>
              <a:t>se postupuje po etapách, tak uživatelé dostávají rychle celou škálu možností jak, uspokojující jejich potřeby na práci s daty. To je dáno především tím, </a:t>
            </a:r>
            <a:r>
              <a:rPr lang="cs-CZ" sz="2000" dirty="0" smtClean="0">
                <a:solidFill>
                  <a:srgbClr val="000000"/>
                </a:solidFill>
              </a:rPr>
              <a:t>že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nástroje pro práci s daty v DS jsou okamžitě použitelné a svou funkčností umožňují uživatelům provádět řadu věcí, pro které je nutné v transakčních systémech vytvářet aplikace;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vývojové prostředí pro aplikace DS umožňuje velmi rychlou realizaci.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Časově </a:t>
            </a:r>
            <a:r>
              <a:rPr lang="cs-CZ" sz="2000" dirty="0">
                <a:solidFill>
                  <a:srgbClr val="000000"/>
                </a:solidFill>
              </a:rPr>
              <a:t>nenáročnější částí projektů DS je převedení dat z provozních systémů do DS (načtení, transformace, uložení), u většiny případů tato část vždy zabírá </a:t>
            </a:r>
            <a:r>
              <a:rPr lang="cs-CZ" sz="2000" dirty="0" smtClean="0">
                <a:solidFill>
                  <a:srgbClr val="000000"/>
                </a:solidFill>
              </a:rPr>
              <a:t>70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–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80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% </a:t>
            </a:r>
            <a:r>
              <a:rPr lang="cs-CZ" sz="2000" dirty="0">
                <a:solidFill>
                  <a:srgbClr val="000000"/>
                </a:solidFill>
              </a:rPr>
              <a:t>realizace </a:t>
            </a:r>
            <a:r>
              <a:rPr lang="cs-CZ" sz="2000" dirty="0" smtClean="0">
                <a:solidFill>
                  <a:srgbClr val="000000"/>
                </a:solidFill>
              </a:rPr>
              <a:t>projektu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409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400" dirty="0" smtClean="0">
                <a:solidFill>
                  <a:srgbClr val="000000"/>
                </a:solidFill>
              </a:rPr>
              <a:t>Provo</a:t>
            </a:r>
            <a:r>
              <a:rPr lang="cs-CZ" sz="2400" dirty="0" smtClean="0">
                <a:solidFill>
                  <a:srgbClr val="000000"/>
                </a:solidFill>
              </a:rPr>
              <a:t>z</a:t>
            </a:r>
            <a:r>
              <a:rPr lang="en-GB" sz="2400" dirty="0" smtClean="0">
                <a:solidFill>
                  <a:srgbClr val="000000"/>
                </a:solidFill>
              </a:rPr>
              <a:t>n</a:t>
            </a:r>
            <a:r>
              <a:rPr lang="cs-CZ" sz="2400" dirty="0" smtClean="0">
                <a:solidFill>
                  <a:srgbClr val="000000"/>
                </a:solidFill>
              </a:rPr>
              <a:t>í (transakční) systémy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slouží k automatizaci provozních činností a obchodních </a:t>
            </a:r>
            <a:r>
              <a:rPr lang="cs-CZ" sz="2000" dirty="0" smtClean="0">
                <a:solidFill>
                  <a:srgbClr val="000000"/>
                </a:solidFill>
              </a:rPr>
              <a:t>procesů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umožňují</a:t>
            </a:r>
          </a:p>
          <a:p>
            <a:pPr lvl="2" algn="just">
              <a:spcBef>
                <a:spcPts val="300"/>
              </a:spcBef>
            </a:pPr>
            <a:r>
              <a:rPr lang="cs-CZ" sz="1700" dirty="0">
                <a:solidFill>
                  <a:srgbClr val="000000"/>
                </a:solidFill>
              </a:rPr>
              <a:t>umožňují evidovat </a:t>
            </a:r>
            <a:r>
              <a:rPr lang="cs-CZ" sz="1700" dirty="0" smtClean="0">
                <a:solidFill>
                  <a:srgbClr val="000000"/>
                </a:solidFill>
              </a:rPr>
              <a:t>zákazníky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300"/>
              </a:spcBef>
            </a:pPr>
            <a:r>
              <a:rPr lang="cs-CZ" sz="1700" dirty="0" smtClean="0">
                <a:solidFill>
                  <a:srgbClr val="000000"/>
                </a:solidFill>
              </a:rPr>
              <a:t>vystavovat objednávky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300"/>
              </a:spcBef>
            </a:pPr>
            <a:r>
              <a:rPr lang="cs-CZ" sz="1700" dirty="0" smtClean="0">
                <a:solidFill>
                  <a:srgbClr val="000000"/>
                </a:solidFill>
              </a:rPr>
              <a:t>rezervovat </a:t>
            </a:r>
            <a:r>
              <a:rPr lang="cs-CZ" sz="1700" dirty="0">
                <a:solidFill>
                  <a:srgbClr val="000000"/>
                </a:solidFill>
              </a:rPr>
              <a:t>místenky či zboží ve </a:t>
            </a:r>
            <a:r>
              <a:rPr lang="cs-CZ" sz="1700" dirty="0" smtClean="0">
                <a:solidFill>
                  <a:srgbClr val="000000"/>
                </a:solidFill>
              </a:rPr>
              <a:t>skladě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300"/>
              </a:spcBef>
            </a:pPr>
            <a:r>
              <a:rPr lang="cs-CZ" sz="1700" dirty="0" smtClean="0">
                <a:solidFill>
                  <a:srgbClr val="000000"/>
                </a:solidFill>
              </a:rPr>
              <a:t>plánovat výrobu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300"/>
              </a:spcBef>
            </a:pPr>
            <a:r>
              <a:rPr lang="cs-CZ" sz="1700" dirty="0" smtClean="0">
                <a:solidFill>
                  <a:srgbClr val="000000"/>
                </a:solidFill>
              </a:rPr>
              <a:t>kontrolovat </a:t>
            </a:r>
            <a:r>
              <a:rPr lang="cs-CZ" sz="1700" dirty="0">
                <a:solidFill>
                  <a:srgbClr val="000000"/>
                </a:solidFill>
              </a:rPr>
              <a:t>plnění </a:t>
            </a:r>
            <a:r>
              <a:rPr lang="cs-CZ" sz="1700" dirty="0" smtClean="0">
                <a:solidFill>
                  <a:srgbClr val="000000"/>
                </a:solidFill>
              </a:rPr>
              <a:t>zakázek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300"/>
              </a:spcBef>
            </a:pPr>
            <a:r>
              <a:rPr lang="cs-CZ" sz="1700" dirty="0" smtClean="0">
                <a:solidFill>
                  <a:srgbClr val="000000"/>
                </a:solidFill>
              </a:rPr>
              <a:t>evidovat </a:t>
            </a:r>
            <a:r>
              <a:rPr lang="cs-CZ" sz="1700" dirty="0">
                <a:solidFill>
                  <a:srgbClr val="000000"/>
                </a:solidFill>
              </a:rPr>
              <a:t>transakce na účtu </a:t>
            </a:r>
            <a:r>
              <a:rPr lang="cs-CZ" sz="1700" dirty="0" smtClean="0">
                <a:solidFill>
                  <a:srgbClr val="000000"/>
                </a:solidFill>
              </a:rPr>
              <a:t>zákazníka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300"/>
              </a:spcBef>
            </a:pPr>
            <a:r>
              <a:rPr lang="cs-CZ" sz="1700" dirty="0" smtClean="0">
                <a:solidFill>
                  <a:srgbClr val="000000"/>
                </a:solidFill>
              </a:rPr>
              <a:t>vystavovat faktury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300"/>
              </a:spcBef>
            </a:pPr>
            <a:r>
              <a:rPr lang="cs-CZ" sz="1700" dirty="0" smtClean="0">
                <a:solidFill>
                  <a:srgbClr val="000000"/>
                </a:solidFill>
              </a:rPr>
              <a:t>párovat </a:t>
            </a:r>
            <a:r>
              <a:rPr lang="cs-CZ" sz="1700" dirty="0">
                <a:solidFill>
                  <a:srgbClr val="000000"/>
                </a:solidFill>
              </a:rPr>
              <a:t>došlé platby od </a:t>
            </a:r>
            <a:r>
              <a:rPr lang="cs-CZ" sz="1700" dirty="0" smtClean="0">
                <a:solidFill>
                  <a:srgbClr val="000000"/>
                </a:solidFill>
              </a:rPr>
              <a:t>zákazníků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300"/>
              </a:spcBef>
            </a:pPr>
            <a:r>
              <a:rPr lang="cs-CZ" sz="1700" dirty="0" smtClean="0">
                <a:solidFill>
                  <a:srgbClr val="000000"/>
                </a:solidFill>
              </a:rPr>
              <a:t>převádět </a:t>
            </a:r>
            <a:r>
              <a:rPr lang="cs-CZ" sz="1700" dirty="0">
                <a:solidFill>
                  <a:srgbClr val="000000"/>
                </a:solidFill>
              </a:rPr>
              <a:t>data do účetnictví.</a:t>
            </a:r>
            <a:endParaRPr lang="cs-CZ" sz="17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způsob realizace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Jakmile jsou data v DS, lze jednak používat nástroje a jednak velmi rychle vytvořit požadovanou aplikaci podle specifických potřeb organizace. </a:t>
            </a:r>
            <a:endParaRPr lang="en-GB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269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klasická koncepce DS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31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563638"/>
            <a:ext cx="7980181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41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operativní datová úložiště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32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203598"/>
            <a:ext cx="8037200" cy="2683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22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344816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koncepce </a:t>
            </a:r>
            <a:r>
              <a:rPr lang="cs-CZ" b="1" dirty="0" err="1">
                <a:solidFill>
                  <a:srgbClr val="000000"/>
                </a:solidFill>
              </a:rPr>
              <a:t>Active</a:t>
            </a:r>
            <a:r>
              <a:rPr lang="cs-CZ" b="1" dirty="0">
                <a:solidFill>
                  <a:srgbClr val="000000"/>
                </a:solidFill>
              </a:rPr>
              <a:t> Data </a:t>
            </a:r>
            <a:r>
              <a:rPr lang="cs-CZ" b="1" dirty="0" err="1" smtClean="0">
                <a:solidFill>
                  <a:srgbClr val="000000"/>
                </a:solidFill>
              </a:rPr>
              <a:t>Warehouse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33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219" y="1491630"/>
            <a:ext cx="8274221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91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- zdroje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NOVOTNÝ, O., POUR, J. a D. SLÁNSKÝ, 2005. </a:t>
            </a:r>
            <a:r>
              <a:rPr lang="cs-CZ" sz="2000" i="1" dirty="0" smtClean="0">
                <a:solidFill>
                  <a:srgbClr val="000000"/>
                </a:solidFill>
              </a:rPr>
              <a:t>Business Intelligence – Jak využít bohatství ve vašich datech</a:t>
            </a:r>
            <a:r>
              <a:rPr lang="cs-CZ" sz="2000" dirty="0" smtClean="0">
                <a:solidFill>
                  <a:srgbClr val="000000"/>
                </a:solidFill>
              </a:rPr>
              <a:t>. Praha: </a:t>
            </a:r>
            <a:r>
              <a:rPr lang="cs-CZ" sz="2000" dirty="0" err="1" smtClean="0">
                <a:solidFill>
                  <a:srgbClr val="000000"/>
                </a:solidFill>
              </a:rPr>
              <a:t>Grada</a:t>
            </a:r>
            <a:r>
              <a:rPr lang="cs-CZ" sz="2000" dirty="0" smtClean="0">
                <a:solidFill>
                  <a:srgbClr val="000000"/>
                </a:solidFill>
              </a:rPr>
              <a:t>. ISBN 978-80-247-6685-0.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LABERGE, R., 2012. Datové sklady – Agilní metody a business intelligence. Praha: </a:t>
            </a:r>
            <a:r>
              <a:rPr lang="cs-CZ" sz="2000" dirty="0" err="1">
                <a:solidFill>
                  <a:srgbClr val="000000"/>
                </a:solidFill>
              </a:rPr>
              <a:t>Computer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Press</a:t>
            </a:r>
            <a:r>
              <a:rPr lang="cs-CZ" sz="2000" dirty="0">
                <a:solidFill>
                  <a:srgbClr val="000000"/>
                </a:solidFill>
              </a:rPr>
              <a:t>. ISBN 978-80-251-3729-1. 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  <a:hlinkClick r:id="rId3"/>
              </a:rPr>
              <a:t>https://</a:t>
            </a:r>
            <a:r>
              <a:rPr lang="cs-CZ" sz="2000" dirty="0" smtClean="0">
                <a:solidFill>
                  <a:srgbClr val="000000"/>
                </a:solidFill>
                <a:hlinkClick r:id="rId3"/>
              </a:rPr>
              <a:t>www.systemonline.cz/clanky/hlavni-principy-datovych-skladu-a-proces-jejich-vytvareni.htm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https://www.slideshare.net/OKsystem/bi-forum-2009-16335714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621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771550"/>
            <a:ext cx="7416824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200"/>
              </a:spcBef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83768" y="1923678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8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400" dirty="0" smtClean="0">
                <a:solidFill>
                  <a:srgbClr val="000000"/>
                </a:solidFill>
              </a:rPr>
              <a:t>Provo</a:t>
            </a:r>
            <a:r>
              <a:rPr lang="cs-CZ" sz="2400" dirty="0" smtClean="0">
                <a:solidFill>
                  <a:srgbClr val="000000"/>
                </a:solidFill>
              </a:rPr>
              <a:t>z</a:t>
            </a:r>
            <a:r>
              <a:rPr lang="en-GB" sz="2400" dirty="0" smtClean="0">
                <a:solidFill>
                  <a:srgbClr val="000000"/>
                </a:solidFill>
              </a:rPr>
              <a:t>n</a:t>
            </a:r>
            <a:r>
              <a:rPr lang="cs-CZ" sz="2400" dirty="0" smtClean="0">
                <a:solidFill>
                  <a:srgbClr val="000000"/>
                </a:solidFill>
              </a:rPr>
              <a:t>í (transakční) systémy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Problémy například s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porovnat prodeje jednotlivých výrobků v různých regionech za posledních 12 měsíců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předpovědět počet zakázek na příští dva měsíce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posoudit trend v příjmech s eliminací sezónních výkyvů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seskupit zákazníky do segmentů se společnou charakteristikou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zjistit jací zákazníci mají tendenci přejít ke konkurenci atp.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311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400" dirty="0" smtClean="0">
                <a:solidFill>
                  <a:srgbClr val="000000"/>
                </a:solidFill>
              </a:rPr>
              <a:t>Provo</a:t>
            </a:r>
            <a:r>
              <a:rPr lang="cs-CZ" sz="2400" dirty="0" smtClean="0">
                <a:solidFill>
                  <a:srgbClr val="000000"/>
                </a:solidFill>
              </a:rPr>
              <a:t>z</a:t>
            </a:r>
            <a:r>
              <a:rPr lang="en-GB" sz="2400" dirty="0" smtClean="0">
                <a:solidFill>
                  <a:srgbClr val="000000"/>
                </a:solidFill>
              </a:rPr>
              <a:t>n</a:t>
            </a:r>
            <a:r>
              <a:rPr lang="cs-CZ" sz="2400" dirty="0" smtClean="0">
                <a:solidFill>
                  <a:srgbClr val="000000"/>
                </a:solidFill>
              </a:rPr>
              <a:t>í (transakční) systémy – proč není možné řešit úkoly uvedené na snímku č. 3?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Nedostatečná historie </a:t>
            </a:r>
            <a:r>
              <a:rPr lang="cs-CZ" sz="1800" dirty="0" smtClean="0">
                <a:solidFill>
                  <a:srgbClr val="000000"/>
                </a:solidFill>
              </a:rPr>
              <a:t>dat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provozní </a:t>
            </a:r>
            <a:r>
              <a:rPr lang="cs-CZ" sz="1600" dirty="0">
                <a:solidFill>
                  <a:srgbClr val="000000"/>
                </a:solidFill>
              </a:rPr>
              <a:t>systémy udržují z kapacitních důvodů data stará pouze několik měsíců, starší data se přehrávají do archívu, kde mají velice omezenou využitelnost.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Nedostatečné </a:t>
            </a:r>
            <a:r>
              <a:rPr lang="cs-CZ" sz="1800" dirty="0">
                <a:solidFill>
                  <a:srgbClr val="000000"/>
                </a:solidFill>
              </a:rPr>
              <a:t>techniky a nástroje pro zpracování </a:t>
            </a:r>
            <a:r>
              <a:rPr lang="cs-CZ" sz="1800" dirty="0" smtClean="0">
                <a:solidFill>
                  <a:srgbClr val="000000"/>
                </a:solidFill>
              </a:rPr>
              <a:t>dat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provozní </a:t>
            </a:r>
            <a:r>
              <a:rPr lang="cs-CZ" sz="1600" dirty="0">
                <a:solidFill>
                  <a:srgbClr val="000000"/>
                </a:solidFill>
              </a:rPr>
              <a:t>systémy většinou disponují sadou připravených reportů, které jsou navíc orientovány spíše na sledování procesů a jednotlivých transakcí než na globální pohled.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Nemožnost zpracovat data z jiných </a:t>
            </a:r>
            <a:r>
              <a:rPr lang="cs-CZ" sz="1800" dirty="0" smtClean="0">
                <a:solidFill>
                  <a:srgbClr val="000000"/>
                </a:solidFill>
              </a:rPr>
              <a:t>aplikací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v </a:t>
            </a:r>
            <a:r>
              <a:rPr lang="cs-CZ" sz="1600" dirty="0">
                <a:solidFill>
                  <a:srgbClr val="000000"/>
                </a:solidFill>
              </a:rPr>
              <a:t>žádné společnosti není používán pouze jeden systém byť existují velmi mohutná řešení jako je např. SAP </a:t>
            </a:r>
            <a:r>
              <a:rPr lang="cs-CZ" sz="1600" dirty="0" smtClean="0">
                <a:solidFill>
                  <a:srgbClr val="000000"/>
                </a:solidFill>
              </a:rPr>
              <a:t>R/3, řada </a:t>
            </a:r>
            <a:r>
              <a:rPr lang="cs-CZ" sz="1600" dirty="0">
                <a:solidFill>
                  <a:srgbClr val="000000"/>
                </a:solidFill>
              </a:rPr>
              <a:t>dat navíc vzniká mimo provozní systémy třeba i jako původně pouze osobní </a:t>
            </a:r>
            <a:r>
              <a:rPr lang="cs-CZ" sz="1600" dirty="0" smtClean="0">
                <a:solidFill>
                  <a:srgbClr val="000000"/>
                </a:solidFill>
              </a:rPr>
              <a:t>aplikace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</a:rPr>
              <a:t>nebo jsou z jiných zdrojů.</a:t>
            </a:r>
            <a:endParaRPr lang="en-GB" sz="16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95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400" dirty="0" smtClean="0">
                <a:solidFill>
                  <a:srgbClr val="000000"/>
                </a:solidFill>
              </a:rPr>
              <a:t>Provo</a:t>
            </a:r>
            <a:r>
              <a:rPr lang="cs-CZ" sz="2400" dirty="0" smtClean="0">
                <a:solidFill>
                  <a:srgbClr val="000000"/>
                </a:solidFill>
              </a:rPr>
              <a:t>z</a:t>
            </a:r>
            <a:r>
              <a:rPr lang="en-GB" sz="2400" dirty="0" smtClean="0">
                <a:solidFill>
                  <a:srgbClr val="000000"/>
                </a:solidFill>
              </a:rPr>
              <a:t>n</a:t>
            </a:r>
            <a:r>
              <a:rPr lang="cs-CZ" sz="2400" dirty="0" smtClean="0">
                <a:solidFill>
                  <a:srgbClr val="000000"/>
                </a:solidFill>
              </a:rPr>
              <a:t>í (transakční) systémy – proč není možné řešit úkoly uvedené na snímku č. 3?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Nepříznivý dopad na výkonnost provozních </a:t>
            </a:r>
            <a:r>
              <a:rPr lang="cs-CZ" sz="1800" dirty="0" smtClean="0">
                <a:solidFill>
                  <a:srgbClr val="000000"/>
                </a:solidFill>
              </a:rPr>
              <a:t>systémů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zpracování </a:t>
            </a:r>
            <a:r>
              <a:rPr lang="cs-CZ" sz="1600" dirty="0">
                <a:solidFill>
                  <a:srgbClr val="000000"/>
                </a:solidFill>
              </a:rPr>
              <a:t>dat v provozním systémech k souhrnným přehledům a analýzám představuje další zátěž a vede k prodlužování doby odezvy transakčních systémů pro běžné uživatele.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Výše </a:t>
            </a:r>
            <a:r>
              <a:rPr lang="cs-CZ" sz="1800" dirty="0">
                <a:solidFill>
                  <a:srgbClr val="000000"/>
                </a:solidFill>
              </a:rPr>
              <a:t>uvedené důvody vedou k zásadnímu konceptu datových </a:t>
            </a:r>
            <a:r>
              <a:rPr lang="cs-CZ" sz="1800" dirty="0" smtClean="0">
                <a:solidFill>
                  <a:srgbClr val="000000"/>
                </a:solidFill>
              </a:rPr>
              <a:t>skladů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požadavky na provozní systémy a na zpracování dat pro rozhodování jsou natolik rozdílné, že vyžadují dva druhy systémů - provozní systémy a datový sklad;</a:t>
            </a: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datový sklad je fyzicky a logicky oddělen od provozních systémů;</a:t>
            </a: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data z provozních systémů se převádějí do datového skladu, kde se po transformaci ukládají způsobem, který vyhovuje analytickému a prezentačnímu zpracování výstupů.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886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D</a:t>
            </a:r>
            <a:r>
              <a:rPr lang="cs-CZ" sz="2000" dirty="0" smtClean="0">
                <a:solidFill>
                  <a:srgbClr val="000000"/>
                </a:solidFill>
              </a:rPr>
              <a:t>atový </a:t>
            </a:r>
            <a:r>
              <a:rPr lang="cs-CZ" sz="2000" dirty="0">
                <a:solidFill>
                  <a:srgbClr val="000000"/>
                </a:solidFill>
              </a:rPr>
              <a:t>sklad představuje uložení dat které má následující </a:t>
            </a:r>
            <a:r>
              <a:rPr lang="cs-CZ" sz="2000" dirty="0" smtClean="0">
                <a:solidFill>
                  <a:srgbClr val="000000"/>
                </a:solidFill>
              </a:rPr>
              <a:t>charakteristiky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integruje </a:t>
            </a:r>
            <a:r>
              <a:rPr lang="cs-CZ" sz="1800" dirty="0">
                <a:solidFill>
                  <a:srgbClr val="000000"/>
                </a:solidFill>
              </a:rPr>
              <a:t>data z různých zdrojů do jednoho </a:t>
            </a:r>
            <a:r>
              <a:rPr lang="cs-CZ" sz="1800" dirty="0" smtClean="0">
                <a:solidFill>
                  <a:srgbClr val="000000"/>
                </a:solidFill>
              </a:rPr>
              <a:t>systému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obsahuje historii - jsou k dispozici data i za několik minulých let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data jsou uložená na různých úrovních sumarizace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data se periodicky načítají z provozních systémů (většinou v noci a o víkendech)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uživatelé data pouze čtou, tj. neprovádí jejich zadávání ani je nemění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data uspořádána podle jednotlivých subjektů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data z datového skladu se využívají pomocí širokého spektra metod pro prezentace a analýzy dat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913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Provozní systémy</a:t>
            </a:r>
            <a:r>
              <a:rPr lang="en-GB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>
                <a:solidFill>
                  <a:srgbClr val="000000"/>
                </a:solidFill>
              </a:rPr>
              <a:t>-</a:t>
            </a:r>
            <a:r>
              <a:rPr lang="en-GB" sz="2400" dirty="0" smtClean="0">
                <a:solidFill>
                  <a:srgbClr val="000000"/>
                </a:solidFill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</a:rPr>
              <a:t>koncepce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dostat data do systému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uživatelé mají možnost zadávat data, měnit data, rušit data a číst data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zajišťují automatizaci rutinních činností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aplikace jsou v podstatě statické (požadavky na funkčnost aplikace jsou poměrně stálé)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podporují každodenní firemní a</a:t>
            </a:r>
            <a:r>
              <a:rPr lang="en-GB" sz="2000" dirty="0" smtClean="0">
                <a:solidFill>
                  <a:srgbClr val="000000"/>
                </a:solidFill>
              </a:rPr>
              <a:t>k</a:t>
            </a:r>
            <a:r>
              <a:rPr lang="cs-CZ" sz="2000" dirty="0" err="1" smtClean="0">
                <a:solidFill>
                  <a:srgbClr val="000000"/>
                </a:solidFill>
              </a:rPr>
              <a:t>tivity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orientované na výkonnost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proces implementace a využívání je poháněn technologií (tj. impulsem k inovaci systému je nové systémové prostředí, nová verze databáze atp.)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217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- koncepce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dostat informace ze systému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uživatelé mají možnost pouze číst data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umožňují kreativitu uživatelů při práci s daty (analýzy, prezentace)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aplikace jsou dynamické (požadavky na funkčnost aplikací se mění)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podporují dlouhodobé strategie firmy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poskytují konkurenční výhodu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proces implementace a využívání je poháněn potřebami organizace (tj. impulsem k inovaci systému jsou nové potřeby uživatelů)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5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2951</TotalTime>
  <Words>2573</Words>
  <Application>Microsoft Office PowerPoint</Application>
  <PresentationFormat>Předvádění na obrazovce (16:9)</PresentationFormat>
  <Paragraphs>328</Paragraphs>
  <Slides>35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Enriqueta</vt:lpstr>
      <vt:lpstr>Times New Roman</vt:lpstr>
      <vt:lpstr>SLU</vt:lpstr>
      <vt:lpstr>Název prezentace</vt:lpstr>
      <vt:lpstr>Business Intelligence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klasická koncepce DS</vt:lpstr>
      <vt:lpstr>Komponenty BI – operativní datová úložiště</vt:lpstr>
      <vt:lpstr>Komponenty BI – koncepce Active Data Warehouse</vt:lpstr>
      <vt:lpstr>Komponenty BI - zdroje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 Suchánek</cp:lastModifiedBy>
  <cp:revision>241</cp:revision>
  <dcterms:created xsi:type="dcterms:W3CDTF">2016-07-06T15:42:34Z</dcterms:created>
  <dcterms:modified xsi:type="dcterms:W3CDTF">2020-10-19T18:54:53Z</dcterms:modified>
</cp:coreProperties>
</file>