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13" r:id="rId2"/>
    <p:sldId id="256" r:id="rId3"/>
    <p:sldId id="264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11" r:id="rId14"/>
    <p:sldId id="305" r:id="rId15"/>
    <p:sldId id="306" r:id="rId16"/>
    <p:sldId id="307" r:id="rId17"/>
    <p:sldId id="308" r:id="rId18"/>
    <p:sldId id="312" r:id="rId19"/>
    <p:sldId id="309" r:id="rId20"/>
    <p:sldId id="310" r:id="rId21"/>
    <p:sldId id="314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24" r:id="rId31"/>
    <p:sldId id="325" r:id="rId32"/>
    <p:sldId id="326" r:id="rId33"/>
    <p:sldId id="327" r:id="rId34"/>
    <p:sldId id="328" r:id="rId35"/>
    <p:sldId id="329" r:id="rId36"/>
    <p:sldId id="315" r:id="rId37"/>
    <p:sldId id="295" r:id="rId3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>
      <p:cViewPr varScale="1">
        <p:scale>
          <a:sx n="110" d="100"/>
          <a:sy n="110" d="100"/>
        </p:scale>
        <p:origin x="22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039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447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857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8545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1058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1613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6032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1745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3966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853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130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2287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2571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4254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1737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6555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9063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6350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6888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3001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6406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033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3576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5781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74303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50409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1873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59035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731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082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343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7520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343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711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ic.org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anagementmania.com/cs/agilni-metodiky-rizeni-vyvoje-software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orchitech.cz/documents/10198/13102/Case-Study-ISIC-Business-Intelligence-CZ.pdf" TargetMode="External"/><Relationship Id="rId4" Type="http://schemas.openxmlformats.org/officeDocument/2006/relationships/hyperlink" Target="http://slideplayer.cz/slide/2566870/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Business Intelligence 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92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Nezávislá datová tržiště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</a:t>
            </a:r>
            <a:r>
              <a:rPr lang="en-GB" sz="2400" dirty="0" smtClean="0">
                <a:solidFill>
                  <a:srgbClr val="000000"/>
                </a:solidFill>
              </a:rPr>
              <a:t>ne</a:t>
            </a:r>
            <a:r>
              <a:rPr lang="cs-CZ" sz="2400" dirty="0" smtClean="0">
                <a:solidFill>
                  <a:srgbClr val="000000"/>
                </a:solidFill>
              </a:rPr>
              <a:t>výhody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vyšší nároky na integraci datové vrstvy (zejména u rozsáhlých systémů ve vazbě na sdílení dimenzionálních tabulek, číselníků apod.)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problémová může být realizace jednotné vrstvy reporting</a:t>
            </a:r>
            <a:r>
              <a:rPr lang="en-GB" sz="2000" dirty="0" smtClean="0">
                <a:solidFill>
                  <a:srgbClr val="000000"/>
                </a:solidFill>
              </a:rPr>
              <a:t>u;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duplicity v jednotlivých komponentách řešení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potenciální riziko zvýšených nákladů na provoz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omezená možnost transakčního zpracování pro požadavky zpracovávání dat v reálném čase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například pro účely dolování dat je obvykle nutné vytvořit novou komponentu mimo oblast existujících datových tržišť.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52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Nezávislá datová tržiště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</a:t>
            </a:r>
            <a:r>
              <a:rPr lang="en-GB" sz="2400" dirty="0" smtClean="0">
                <a:solidFill>
                  <a:srgbClr val="000000"/>
                </a:solidFill>
              </a:rPr>
              <a:t>uplatnitelnost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1851670"/>
            <a:ext cx="77048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rgbClr val="000000"/>
                </a:solidFill>
              </a:rPr>
              <a:t>Dané řešení je uplatnitelné v situacích, kdy například management potřebuje relativně rychle propojit několik oddělení s předpokladem nepokračování do budoucna s </a:t>
            </a:r>
            <a:r>
              <a:rPr lang="cs-CZ" sz="2000" dirty="0" smtClean="0">
                <a:solidFill>
                  <a:srgbClr val="000000"/>
                </a:solidFill>
              </a:rPr>
              <a:t>rozšiřováním </a:t>
            </a:r>
            <a:r>
              <a:rPr lang="cs-CZ" sz="2000" dirty="0">
                <a:solidFill>
                  <a:srgbClr val="000000"/>
                </a:solidFill>
              </a:rPr>
              <a:t>a tvorbou rozsáhlého integrovaného řešení nebo nehodlá investovat do řešení </a:t>
            </a:r>
            <a:r>
              <a:rPr lang="cs-CZ" sz="2000" dirty="0" smtClean="0">
                <a:solidFill>
                  <a:srgbClr val="000000"/>
                </a:solidFill>
              </a:rPr>
              <a:t>konsolidovaného </a:t>
            </a:r>
            <a:r>
              <a:rPr lang="cs-CZ" sz="2000" dirty="0">
                <a:solidFill>
                  <a:srgbClr val="000000"/>
                </a:solidFill>
              </a:rPr>
              <a:t>datového skladu.</a:t>
            </a:r>
          </a:p>
        </p:txBody>
      </p:sp>
    </p:spTree>
    <p:extLst>
      <p:ext uri="{BB962C8B-B14F-4D97-AF65-F5344CB8AC3E}">
        <p14:creationId xmlns:p14="http://schemas.microsoft.com/office/powerpoint/2010/main" val="247248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Konsolidovan</a:t>
            </a:r>
            <a:r>
              <a:rPr lang="cs-CZ" sz="2400" dirty="0" smtClean="0">
                <a:solidFill>
                  <a:srgbClr val="000000"/>
                </a:solidFill>
              </a:rPr>
              <a:t>ý datový sklad</a:t>
            </a:r>
            <a:endParaRPr lang="cs-CZ" sz="24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vytvoří se komplexní struktura celkového řešení obsahující všechny prvky resp. komponenty umožňující plnohodnotné využívání pro účely analytických potřeb podniku;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při </a:t>
            </a:r>
            <a:r>
              <a:rPr lang="cs-CZ" sz="2000" dirty="0">
                <a:solidFill>
                  <a:srgbClr val="000000"/>
                </a:solidFill>
              </a:rPr>
              <a:t>tvorbě řešení se postupuje dle metodiky tvorby informačních systémů, od </a:t>
            </a:r>
            <a:r>
              <a:rPr lang="cs-CZ" sz="2000" dirty="0" smtClean="0">
                <a:solidFill>
                  <a:srgbClr val="000000"/>
                </a:solidFill>
              </a:rPr>
              <a:t>zpracování </a:t>
            </a:r>
            <a:r>
              <a:rPr lang="cs-CZ" sz="2000" dirty="0">
                <a:solidFill>
                  <a:srgbClr val="000000"/>
                </a:solidFill>
              </a:rPr>
              <a:t>výchozí studie proveditelnosti až po realizaci celého </a:t>
            </a:r>
            <a:r>
              <a:rPr lang="cs-CZ" sz="2000" dirty="0" smtClean="0">
                <a:solidFill>
                  <a:srgbClr val="000000"/>
                </a:solidFill>
              </a:rPr>
              <a:t>řešení.</a:t>
            </a:r>
          </a:p>
          <a:p>
            <a:pPr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13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600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Konsolidovan</a:t>
            </a:r>
            <a:r>
              <a:rPr lang="cs-CZ" sz="2400" dirty="0" smtClean="0">
                <a:solidFill>
                  <a:srgbClr val="000000"/>
                </a:solidFill>
              </a:rPr>
              <a:t>ý datový sklad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07712" y="1343966"/>
            <a:ext cx="1233995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8821257"/>
              </p:ext>
            </p:extLst>
          </p:nvPr>
        </p:nvGraphicFramePr>
        <p:xfrm>
          <a:off x="407712" y="1343967"/>
          <a:ext cx="7846091" cy="3168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Visio" r:id="rId4" imgW="5848276" imgH="2362200" progId="Visio.Drawing.15">
                  <p:embed/>
                </p:oleObj>
              </mc:Choice>
              <mc:Fallback>
                <p:oleObj name="Visio" r:id="rId4" imgW="5848276" imgH="236220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712" y="1343967"/>
                        <a:ext cx="7846091" cy="31683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157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Konsolidovan</a:t>
            </a:r>
            <a:r>
              <a:rPr lang="cs-CZ" sz="2400" dirty="0" smtClean="0">
                <a:solidFill>
                  <a:srgbClr val="000000"/>
                </a:solidFill>
              </a:rPr>
              <a:t>ý datový sklad – výhody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vysoký stupeň flexibility a integrity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možnost realizace složitých analytických úloh využívajících jako vstup agregovaná i detailní data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relativně snadná možnost tvorby datových tržišť pro různé skupiny uživatelů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možnost využít data z datového skladu i pro jiné účely, než byly původně určeny (vazba na normalizovaná transakční data)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možnost tvorby speciálních datových úložišť například pro účely dolování dat (nedimenzionální datová úložiště)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architektura neobsahuje duplicity</a:t>
            </a:r>
            <a:r>
              <a:rPr lang="en-GB" sz="2000" dirty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72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Konsolidovan</a:t>
            </a:r>
            <a:r>
              <a:rPr lang="cs-CZ" sz="2400" dirty="0" smtClean="0">
                <a:solidFill>
                  <a:srgbClr val="000000"/>
                </a:solidFill>
              </a:rPr>
              <a:t>ý datový sklad – </a:t>
            </a:r>
            <a:r>
              <a:rPr lang="en-GB" sz="2400" dirty="0" smtClean="0">
                <a:solidFill>
                  <a:srgbClr val="000000"/>
                </a:solidFill>
              </a:rPr>
              <a:t>ne</a:t>
            </a:r>
            <a:r>
              <a:rPr lang="cs-CZ" sz="2400" dirty="0" smtClean="0">
                <a:solidFill>
                  <a:srgbClr val="000000"/>
                </a:solidFill>
              </a:rPr>
              <a:t>výhody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tvorba dané architektury může být časově i finančně náročnější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může dojít ke změně vstupů nebo požadavků uživatelů během tvorby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en-GB" sz="2000" dirty="0" smtClean="0">
                <a:solidFill>
                  <a:srgbClr val="000000"/>
                </a:solidFill>
              </a:rPr>
              <a:t>ROI</a:t>
            </a:r>
            <a:r>
              <a:rPr lang="cs-CZ" sz="2000" dirty="0" smtClean="0">
                <a:solidFill>
                  <a:srgbClr val="000000"/>
                </a:solidFill>
              </a:rPr>
              <a:t> (</a:t>
            </a:r>
            <a:r>
              <a:rPr lang="en-GB" sz="2000" dirty="0" smtClean="0">
                <a:solidFill>
                  <a:srgbClr val="000000"/>
                </a:solidFill>
              </a:rPr>
              <a:t>R</a:t>
            </a:r>
            <a:r>
              <a:rPr lang="cs-CZ" sz="2000" dirty="0" err="1" smtClean="0">
                <a:solidFill>
                  <a:srgbClr val="000000"/>
                </a:solidFill>
              </a:rPr>
              <a:t>eturn</a:t>
            </a:r>
            <a:r>
              <a:rPr lang="cs-CZ" sz="2000" dirty="0" smtClean="0">
                <a:solidFill>
                  <a:srgbClr val="000000"/>
                </a:solidFill>
              </a:rPr>
              <a:t> on </a:t>
            </a:r>
            <a:r>
              <a:rPr lang="en-GB" sz="2000" dirty="0" smtClean="0">
                <a:solidFill>
                  <a:srgbClr val="000000"/>
                </a:solidFill>
              </a:rPr>
              <a:t>I</a:t>
            </a:r>
            <a:r>
              <a:rPr lang="cs-CZ" sz="2000" dirty="0" err="1" smtClean="0">
                <a:solidFill>
                  <a:srgbClr val="000000"/>
                </a:solidFill>
              </a:rPr>
              <a:t>nvestment</a:t>
            </a:r>
            <a:r>
              <a:rPr lang="cs-CZ" sz="2000" dirty="0" smtClean="0">
                <a:solidFill>
                  <a:srgbClr val="000000"/>
                </a:solidFill>
              </a:rPr>
              <a:t>) je měřitelný až po implementaci komplexního řešení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technologicky náročnější je přímý přístup z agregovaných na detailní data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existují případy, ve kterých je nutné umístění detailních dat přímo do datových tržišť.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569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Konsolidovaný datový sklad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1851670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rgbClr val="000000"/>
                </a:solidFill>
              </a:rPr>
              <a:t>Tento přístup je vhodně aplikovatelný tam, kde jde o malé řešení se snadnou analýzou uživatelských požadavků a nepředpokládá se do budoucna přílišné rozšiřování tohoto </a:t>
            </a:r>
            <a:r>
              <a:rPr lang="cs-CZ" sz="2000" dirty="0" smtClean="0">
                <a:solidFill>
                  <a:srgbClr val="000000"/>
                </a:solidFill>
              </a:rPr>
              <a:t>řešení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531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Přírůstkový přístup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nejprve </a:t>
            </a:r>
            <a:r>
              <a:rPr lang="cs-CZ" sz="2000" dirty="0" smtClean="0">
                <a:solidFill>
                  <a:srgbClr val="000000"/>
                </a:solidFill>
              </a:rPr>
              <a:t>se nadefinuje </a:t>
            </a:r>
            <a:r>
              <a:rPr lang="cs-CZ" sz="2000" dirty="0">
                <a:solidFill>
                  <a:srgbClr val="000000"/>
                </a:solidFill>
              </a:rPr>
              <a:t>komplexní koncepce BI v podobě uživatelských požadavků a jejich kategorizace z hlediska priorit a rámcový časový harmonogram implementace jednotlivých komponent (jinými slovy sub-projektů - přírůstků - pro jejich realizaci</a:t>
            </a:r>
            <a:r>
              <a:rPr lang="cs-CZ" sz="2000" dirty="0" smtClean="0">
                <a:solidFill>
                  <a:srgbClr val="000000"/>
                </a:solidFill>
              </a:rPr>
              <a:t>).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71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Přírůstkový přístup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563638"/>
            <a:ext cx="8603073" cy="289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2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Přírůstkový přístup – výhody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postupnost dodávání jednotlivých řešení a relativně krátká doba jejich implementace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snadná kontrola finančních nákladů a průběžné sledování </a:t>
            </a:r>
            <a:r>
              <a:rPr lang="en-GB" sz="2000" dirty="0" smtClean="0">
                <a:solidFill>
                  <a:srgbClr val="000000"/>
                </a:solidFill>
              </a:rPr>
              <a:t>ROI;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neexistence duplikovaných komponent </a:t>
            </a:r>
            <a:r>
              <a:rPr lang="en-GB" sz="2000" dirty="0" smtClean="0">
                <a:solidFill>
                  <a:srgbClr val="000000"/>
                </a:solidFill>
              </a:rPr>
              <a:t>BI;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postupná tvorba jednotné a integrované platformy.</a:t>
            </a:r>
            <a:endParaRPr lang="en-GB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400" dirty="0">
                <a:solidFill>
                  <a:srgbClr val="000000"/>
                </a:solidFill>
              </a:rPr>
              <a:t>Přírůstkový přístup – </a:t>
            </a:r>
            <a:r>
              <a:rPr lang="en-GB" sz="2400" dirty="0" smtClean="0">
                <a:solidFill>
                  <a:srgbClr val="000000"/>
                </a:solidFill>
              </a:rPr>
              <a:t>ne</a:t>
            </a:r>
            <a:r>
              <a:rPr lang="cs-CZ" sz="2400" dirty="0" smtClean="0">
                <a:solidFill>
                  <a:srgbClr val="000000"/>
                </a:solidFill>
              </a:rPr>
              <a:t>výhody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zvýšené nároky na vstupní analýzu před započetím 1. fáze projektu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časová náročnost přípravy vstupních analýz a studií proveditelnosti.</a:t>
            </a: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200" dirty="0" smtClean="0">
              <a:solidFill>
                <a:srgbClr val="000000"/>
              </a:solidFill>
            </a:endParaRPr>
          </a:p>
          <a:p>
            <a:pPr algn="just"/>
            <a:endParaRPr lang="en-GB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5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Intelligence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5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Přírůstkový přístup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1851670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rgbClr val="000000"/>
                </a:solidFill>
              </a:rPr>
              <a:t>Tento přístup je vhodné implementovat tam, kde se předpokládá tvorba komplexního konsolidovaného řešení s předpokladem v budoucnu rostoucích požadavků uživatelů a tam, kde žadatel je ochoten investovat čas a finance do tvorby komplexní strategie hned na začátku s cílem tuto postupně naplňovat rozšiřováním celkové struktury jednotlivých řešení, která mohou přinést okamžitý užitek a tudíž finanční efekt v podobě ROI.</a:t>
            </a:r>
          </a:p>
        </p:txBody>
      </p:sp>
    </p:spTree>
    <p:extLst>
      <p:ext uri="{BB962C8B-B14F-4D97-AF65-F5344CB8AC3E}">
        <p14:creationId xmlns:p14="http://schemas.microsoft.com/office/powerpoint/2010/main" val="383243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Agilní metodika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využívají agilní přístup, tedy pružně reagují na změnu, průběžně rozvrhují práci v průběhu vývoje a ověřují výstupy s uživateli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agilní metodiky obsahují základní principy, kterými by se měl úspěšný projekt vývoje software řídit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proces vývoje je díky agilnímu přístupu postavený na týmové spolupráci, otevřené komunikaci týmu, zapojení zákazníka a celkové flexibilitě a otevřenosti změnám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agilní přístup </a:t>
            </a:r>
            <a:r>
              <a:rPr lang="cs-CZ" sz="2000" dirty="0">
                <a:solidFill>
                  <a:srgbClr val="000000"/>
                </a:solidFill>
              </a:rPr>
              <a:t>k vývoji se uplatňuje především u složitého, komplexního nebo inovačního software, u kterého je velmi obtížné sepsat detailní požadavky na začátku </a:t>
            </a:r>
            <a:r>
              <a:rPr lang="cs-CZ" sz="2000" dirty="0" smtClean="0">
                <a:solidFill>
                  <a:srgbClr val="000000"/>
                </a:solidFill>
              </a:rPr>
              <a:t>projektu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42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Agilní metodika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186" y="1275606"/>
            <a:ext cx="5238516" cy="3359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88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Mountfield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prodejce zahradní techniky, bazénů, zahradního nábytku a jízdních </a:t>
            </a:r>
            <a:r>
              <a:rPr lang="cs-CZ" sz="2000" dirty="0" smtClean="0">
                <a:solidFill>
                  <a:srgbClr val="000000"/>
                </a:solidFill>
              </a:rPr>
              <a:t>kol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60 </a:t>
            </a:r>
            <a:r>
              <a:rPr lang="cs-CZ" sz="2000" dirty="0">
                <a:solidFill>
                  <a:srgbClr val="000000"/>
                </a:solidFill>
              </a:rPr>
              <a:t>(CZ)+ 20 (SK) prodejních </a:t>
            </a:r>
            <a:r>
              <a:rPr lang="cs-CZ" sz="2000" dirty="0" smtClean="0">
                <a:solidFill>
                  <a:srgbClr val="000000"/>
                </a:solidFill>
              </a:rPr>
              <a:t>center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centrální sklad/y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síť </a:t>
            </a:r>
            <a:r>
              <a:rPr lang="cs-CZ" sz="2000" dirty="0">
                <a:solidFill>
                  <a:srgbClr val="000000"/>
                </a:solidFill>
              </a:rPr>
              <a:t>servisních </a:t>
            </a:r>
            <a:r>
              <a:rPr lang="cs-CZ" sz="2000" dirty="0" smtClean="0">
                <a:solidFill>
                  <a:srgbClr val="000000"/>
                </a:solidFill>
              </a:rPr>
              <a:t>středisek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forma podnikání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maloobchodní prodej (přes pokladnu);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velkoobchod (konkrétnímu odběrateli);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servisní zakázky;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projekty (výstavba bazénů).</a:t>
            </a:r>
          </a:p>
          <a:p>
            <a:pPr lvl="2" algn="just"/>
            <a:endParaRPr lang="cs-CZ" sz="16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9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Mountfield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err="1">
                <a:solidFill>
                  <a:srgbClr val="000000"/>
                </a:solidFill>
              </a:rPr>
              <a:t>Mountfield</a:t>
            </a:r>
            <a:r>
              <a:rPr lang="cs-CZ" sz="2000" dirty="0">
                <a:solidFill>
                  <a:srgbClr val="000000"/>
                </a:solidFill>
              </a:rPr>
              <a:t>, a.s. Informační </a:t>
            </a:r>
            <a:r>
              <a:rPr lang="cs-CZ" sz="2000" dirty="0" smtClean="0">
                <a:solidFill>
                  <a:srgbClr val="000000"/>
                </a:solidFill>
              </a:rPr>
              <a:t>systémy</a:t>
            </a:r>
            <a:endParaRPr lang="en-GB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IS </a:t>
            </a:r>
            <a:r>
              <a:rPr lang="cs-CZ" sz="1800" dirty="0">
                <a:solidFill>
                  <a:srgbClr val="000000"/>
                </a:solidFill>
              </a:rPr>
              <a:t>Navision - 2 instance (CZ, </a:t>
            </a:r>
            <a:r>
              <a:rPr lang="cs-CZ" sz="1800" dirty="0" smtClean="0">
                <a:solidFill>
                  <a:srgbClr val="000000"/>
                </a:solidFill>
              </a:rPr>
              <a:t>SK)</a:t>
            </a:r>
            <a:endParaRPr lang="en-GB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Historie </a:t>
            </a:r>
            <a:r>
              <a:rPr lang="cs-CZ" sz="1800" dirty="0">
                <a:solidFill>
                  <a:srgbClr val="000000"/>
                </a:solidFill>
              </a:rPr>
              <a:t>SK – Nex (do </a:t>
            </a:r>
            <a:r>
              <a:rPr lang="cs-CZ" sz="1800" dirty="0" smtClean="0">
                <a:solidFill>
                  <a:srgbClr val="000000"/>
                </a:solidFill>
              </a:rPr>
              <a:t>2007)</a:t>
            </a:r>
            <a:endParaRPr lang="en-GB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Reporting</a:t>
            </a:r>
            <a:endParaRPr lang="en-GB" sz="1800" dirty="0" smtClean="0">
              <a:solidFill>
                <a:srgbClr val="000000"/>
              </a:solidFill>
            </a:endParaRP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CZ - sada </a:t>
            </a:r>
            <a:r>
              <a:rPr lang="cs-CZ" sz="1600" dirty="0">
                <a:solidFill>
                  <a:srgbClr val="000000"/>
                </a:solidFill>
              </a:rPr>
              <a:t>výstupů ve formátu MS </a:t>
            </a:r>
            <a:r>
              <a:rPr lang="cs-CZ" sz="1600" dirty="0" smtClean="0">
                <a:solidFill>
                  <a:srgbClr val="000000"/>
                </a:solidFill>
              </a:rPr>
              <a:t>Excel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SK - pouze </a:t>
            </a:r>
            <a:r>
              <a:rPr lang="cs-CZ" sz="1600" dirty="0">
                <a:solidFill>
                  <a:srgbClr val="000000"/>
                </a:solidFill>
              </a:rPr>
              <a:t>reporty z primárního </a:t>
            </a:r>
            <a:r>
              <a:rPr lang="cs-CZ" sz="1600" dirty="0" smtClean="0">
                <a:solidFill>
                  <a:srgbClr val="000000"/>
                </a:solidFill>
              </a:rPr>
              <a:t>systému</a:t>
            </a:r>
            <a:r>
              <a:rPr lang="en-GB" sz="1600" dirty="0" smtClean="0">
                <a:solidFill>
                  <a:srgbClr val="000000"/>
                </a:solidFill>
              </a:rPr>
              <a:t>.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Plány</a:t>
            </a:r>
            <a:endParaRPr lang="en-GB" sz="1800" dirty="0" smtClean="0">
              <a:solidFill>
                <a:srgbClr val="000000"/>
              </a:solidFill>
            </a:endParaRP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Excel</a:t>
            </a:r>
            <a:r>
              <a:rPr lang="en-GB" sz="1600" dirty="0" smtClean="0">
                <a:solidFill>
                  <a:srgbClr val="000000"/>
                </a:solidFill>
              </a:rPr>
              <a:t>.</a:t>
            </a:r>
            <a:endParaRPr lang="cs-CZ" sz="16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55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792787"/>
            <a:ext cx="6085331" cy="386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87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Mountfield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Motivace </a:t>
            </a:r>
            <a:r>
              <a:rPr lang="cs-CZ" sz="2000" dirty="0">
                <a:solidFill>
                  <a:srgbClr val="000000"/>
                </a:solidFill>
              </a:rPr>
              <a:t>k projektu </a:t>
            </a:r>
            <a:r>
              <a:rPr lang="cs-CZ" sz="2000" dirty="0" smtClean="0">
                <a:solidFill>
                  <a:srgbClr val="000000"/>
                </a:solidFill>
              </a:rPr>
              <a:t>- vedení </a:t>
            </a:r>
            <a:r>
              <a:rPr lang="cs-CZ" sz="2000" dirty="0">
                <a:solidFill>
                  <a:srgbClr val="000000"/>
                </a:solidFill>
              </a:rPr>
              <a:t>chce něco lepšího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nedostatečné informační a analytické </a:t>
            </a:r>
            <a:r>
              <a:rPr lang="cs-CZ" sz="1800" dirty="0" smtClean="0">
                <a:solidFill>
                  <a:srgbClr val="000000"/>
                </a:solidFill>
              </a:rPr>
              <a:t>možnosti.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černá </a:t>
            </a:r>
            <a:r>
              <a:rPr lang="cs-CZ" sz="2000" dirty="0">
                <a:solidFill>
                  <a:srgbClr val="000000"/>
                </a:solidFill>
              </a:rPr>
              <a:t>skříňka (závislost na </a:t>
            </a:r>
            <a:r>
              <a:rPr lang="cs-CZ" sz="2000" dirty="0" smtClean="0">
                <a:solidFill>
                  <a:srgbClr val="000000"/>
                </a:solidFill>
              </a:rPr>
              <a:t>dodavateli)</a:t>
            </a: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nelze </a:t>
            </a:r>
            <a:r>
              <a:rPr lang="cs-CZ" sz="1600" dirty="0">
                <a:solidFill>
                  <a:srgbClr val="000000"/>
                </a:solidFill>
              </a:rPr>
              <a:t>přidat/změnit/odstranit </a:t>
            </a:r>
            <a:r>
              <a:rPr lang="cs-CZ" sz="1600" dirty="0" smtClean="0">
                <a:solidFill>
                  <a:srgbClr val="000000"/>
                </a:solidFill>
              </a:rPr>
              <a:t>report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nové </a:t>
            </a:r>
            <a:r>
              <a:rPr lang="cs-CZ" sz="1600" dirty="0">
                <a:solidFill>
                  <a:srgbClr val="000000"/>
                </a:solidFill>
              </a:rPr>
              <a:t>požadavky se řeší jinou </a:t>
            </a:r>
            <a:r>
              <a:rPr lang="cs-CZ" sz="1600" dirty="0" smtClean="0">
                <a:solidFill>
                  <a:srgbClr val="000000"/>
                </a:solidFill>
              </a:rPr>
              <a:t>cestou.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dlouhá </a:t>
            </a:r>
            <a:r>
              <a:rPr lang="cs-CZ" sz="2000" dirty="0">
                <a:solidFill>
                  <a:srgbClr val="000000"/>
                </a:solidFill>
              </a:rPr>
              <a:t>doba generování </a:t>
            </a:r>
            <a:r>
              <a:rPr lang="cs-CZ" sz="2000" dirty="0" smtClean="0">
                <a:solidFill>
                  <a:srgbClr val="000000"/>
                </a:solidFill>
              </a:rPr>
              <a:t>report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zatížení </a:t>
            </a:r>
            <a:r>
              <a:rPr lang="cs-CZ" sz="2000" dirty="0">
                <a:solidFill>
                  <a:srgbClr val="000000"/>
                </a:solidFill>
              </a:rPr>
              <a:t>primárního </a:t>
            </a:r>
            <a:r>
              <a:rPr lang="cs-CZ" sz="2000" dirty="0" smtClean="0">
                <a:solidFill>
                  <a:srgbClr val="000000"/>
                </a:solidFill>
              </a:rPr>
              <a:t>systému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statičnost reportů </a:t>
            </a:r>
            <a:r>
              <a:rPr lang="cs-CZ" sz="2000" dirty="0">
                <a:solidFill>
                  <a:srgbClr val="000000"/>
                </a:solidFill>
              </a:rPr>
              <a:t>(</a:t>
            </a:r>
            <a:r>
              <a:rPr lang="cs-CZ" sz="2000" dirty="0" smtClean="0">
                <a:solidFill>
                  <a:srgbClr val="000000"/>
                </a:solidFill>
              </a:rPr>
              <a:t>není </a:t>
            </a:r>
            <a:r>
              <a:rPr lang="cs-CZ" sz="2000" dirty="0">
                <a:solidFill>
                  <a:srgbClr val="000000"/>
                </a:solidFill>
              </a:rPr>
              <a:t>možné provádět další </a:t>
            </a:r>
            <a:r>
              <a:rPr lang="cs-CZ" sz="2000" dirty="0" smtClean="0">
                <a:solidFill>
                  <a:srgbClr val="000000"/>
                </a:solidFill>
              </a:rPr>
              <a:t>analýzy)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nevyužité </a:t>
            </a:r>
            <a:r>
              <a:rPr lang="cs-CZ" sz="2000" dirty="0">
                <a:solidFill>
                  <a:srgbClr val="000000"/>
                </a:solidFill>
              </a:rPr>
              <a:t>možnosti již používaných technologií </a:t>
            </a:r>
            <a:r>
              <a:rPr lang="cs-CZ" sz="2000" dirty="0" smtClean="0">
                <a:solidFill>
                  <a:srgbClr val="000000"/>
                </a:solidFill>
              </a:rPr>
              <a:t>MS.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55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Mountfield</a:t>
            </a:r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275606"/>
            <a:ext cx="5112568" cy="339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44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200"/>
              </a:spcBef>
            </a:pPr>
            <a:r>
              <a:rPr lang="cs-CZ" sz="1900" dirty="0">
                <a:solidFill>
                  <a:srgbClr val="000000"/>
                </a:solidFill>
              </a:rPr>
              <a:t>ISIC </a:t>
            </a:r>
            <a:r>
              <a:rPr lang="cs-CZ" sz="1900" dirty="0" err="1">
                <a:solidFill>
                  <a:srgbClr val="000000"/>
                </a:solidFill>
              </a:rPr>
              <a:t>Global</a:t>
            </a:r>
            <a:r>
              <a:rPr lang="cs-CZ" sz="1900" dirty="0">
                <a:solidFill>
                  <a:srgbClr val="000000"/>
                </a:solidFill>
              </a:rPr>
              <a:t> Office je centrálním zastoupením mezinárodní neziskové asociace </a:t>
            </a:r>
            <a:r>
              <a:rPr lang="cs-CZ" sz="1900" dirty="0" smtClean="0">
                <a:solidFill>
                  <a:srgbClr val="000000"/>
                </a:solidFill>
              </a:rPr>
              <a:t>ISIC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>
              <a:spcBef>
                <a:spcPts val="20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regionální členové</a:t>
            </a:r>
            <a:r>
              <a:rPr lang="en-GB" sz="1900" dirty="0" smtClean="0">
                <a:solidFill>
                  <a:srgbClr val="000000"/>
                </a:solidFill>
              </a:rPr>
              <a:t> </a:t>
            </a:r>
            <a:r>
              <a:rPr lang="cs-CZ" sz="1900" dirty="0" smtClean="0">
                <a:solidFill>
                  <a:srgbClr val="000000"/>
                </a:solidFill>
              </a:rPr>
              <a:t>vydávají </a:t>
            </a:r>
            <a:r>
              <a:rPr lang="cs-CZ" sz="1900" dirty="0">
                <a:solidFill>
                  <a:srgbClr val="000000"/>
                </a:solidFill>
              </a:rPr>
              <a:t>studentské průkazy </a:t>
            </a:r>
            <a:r>
              <a:rPr lang="cs-CZ" sz="1900" dirty="0" err="1" smtClean="0">
                <a:solidFill>
                  <a:srgbClr val="000000"/>
                </a:solidFill>
              </a:rPr>
              <a:t>ISICů</a:t>
            </a:r>
            <a:endParaRPr lang="cs-CZ" sz="19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20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asociace </a:t>
            </a:r>
            <a:r>
              <a:rPr lang="cs-CZ" sz="1900" dirty="0">
                <a:solidFill>
                  <a:srgbClr val="000000"/>
                </a:solidFill>
              </a:rPr>
              <a:t>byla založená již v roce 1953 a její karty používá více než </a:t>
            </a:r>
            <a:r>
              <a:rPr lang="cs-CZ" sz="1900" dirty="0" smtClean="0">
                <a:solidFill>
                  <a:srgbClr val="000000"/>
                </a:solidFill>
              </a:rPr>
              <a:t>4,5 milionu </a:t>
            </a:r>
            <a:r>
              <a:rPr lang="cs-CZ" sz="1900" dirty="0">
                <a:solidFill>
                  <a:srgbClr val="000000"/>
                </a:solidFill>
              </a:rPr>
              <a:t>studentů ze 120 zemí </a:t>
            </a:r>
            <a:r>
              <a:rPr lang="cs-CZ" sz="1900" dirty="0" smtClean="0">
                <a:solidFill>
                  <a:srgbClr val="000000"/>
                </a:solidFill>
              </a:rPr>
              <a:t>světa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20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identifikačních </a:t>
            </a:r>
            <a:r>
              <a:rPr lang="cs-CZ" sz="1900" dirty="0">
                <a:solidFill>
                  <a:srgbClr val="000000"/>
                </a:solidFill>
              </a:rPr>
              <a:t>průkazy ISIC přinášejí svým držitelům širokou </a:t>
            </a:r>
            <a:r>
              <a:rPr lang="cs-CZ" sz="1900" dirty="0" smtClean="0">
                <a:solidFill>
                  <a:srgbClr val="000000"/>
                </a:solidFill>
              </a:rPr>
              <a:t>škálu výhod </a:t>
            </a:r>
            <a:r>
              <a:rPr lang="cs-CZ" sz="1900" dirty="0">
                <a:solidFill>
                  <a:srgbClr val="000000"/>
                </a:solidFill>
              </a:rPr>
              <a:t>v </a:t>
            </a:r>
            <a:r>
              <a:rPr lang="cs-CZ" sz="1900" dirty="0" smtClean="0">
                <a:solidFill>
                  <a:srgbClr val="000000"/>
                </a:solidFill>
              </a:rPr>
              <a:t>oblasti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kultury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zábavy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sportu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cestování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200"/>
              </a:spcBef>
            </a:pPr>
            <a:r>
              <a:rPr lang="en-GB" sz="1800" dirty="0" smtClean="0">
                <a:solidFill>
                  <a:srgbClr val="000000"/>
                </a:solidFill>
              </a:rPr>
              <a:t>a </a:t>
            </a:r>
            <a:r>
              <a:rPr lang="cs-CZ" sz="1800" dirty="0" smtClean="0">
                <a:solidFill>
                  <a:srgbClr val="000000"/>
                </a:solidFill>
              </a:rPr>
              <a:t>dalších.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5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motivace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vytěžit maximum z dat, která se nacházejí v informačních systémech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propojit data z informačních systémů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zajistit uživatelsky přívětivé zobrazení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základní požadavky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Časové a geografické (země, organizace) reporty a analýzy obchodních trendů a </a:t>
            </a:r>
            <a:r>
              <a:rPr lang="cs-CZ" sz="1800" dirty="0" smtClean="0">
                <a:solidFill>
                  <a:srgbClr val="000000"/>
                </a:solidFill>
              </a:rPr>
              <a:t>výsledků</a:t>
            </a:r>
            <a:endParaRPr lang="cs-CZ" sz="1800" dirty="0">
              <a:solidFill>
                <a:srgbClr val="000000"/>
              </a:solidFill>
            </a:endParaRPr>
          </a:p>
          <a:p>
            <a:pPr lvl="3" algn="just"/>
            <a:r>
              <a:rPr lang="cs-CZ" sz="1600" dirty="0">
                <a:solidFill>
                  <a:srgbClr val="000000"/>
                </a:solidFill>
              </a:rPr>
              <a:t>Propojení dat ze systému Benefit </a:t>
            </a:r>
            <a:r>
              <a:rPr lang="cs-CZ" sz="1600" dirty="0" err="1">
                <a:solidFill>
                  <a:srgbClr val="000000"/>
                </a:solidFill>
              </a:rPr>
              <a:t>Manager</a:t>
            </a:r>
            <a:r>
              <a:rPr lang="cs-CZ" sz="1600" dirty="0">
                <a:solidFill>
                  <a:srgbClr val="000000"/>
                </a:solidFill>
              </a:rPr>
              <a:t> 2, CCDB 2 a webu </a:t>
            </a:r>
            <a:r>
              <a:rPr lang="cs-CZ" sz="1600" dirty="0" smtClean="0">
                <a:solidFill>
                  <a:srgbClr val="000000"/>
                </a:solidFill>
                <a:hlinkClick r:id="rId3"/>
              </a:rPr>
              <a:t>www.isic.org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Korelace </a:t>
            </a:r>
            <a:r>
              <a:rPr lang="cs-CZ" sz="1600" dirty="0">
                <a:solidFill>
                  <a:srgbClr val="000000"/>
                </a:solidFill>
              </a:rPr>
              <a:t>mezi kartami ISIC (vydané, nové, zamítnuté atd.) a aktivními </a:t>
            </a:r>
            <a:r>
              <a:rPr lang="cs-CZ" sz="1600" dirty="0" smtClean="0">
                <a:solidFill>
                  <a:srgbClr val="000000"/>
                </a:solidFill>
              </a:rPr>
              <a:t>benefit</a:t>
            </a:r>
            <a:r>
              <a:rPr lang="en-GB" sz="1600" dirty="0" smtClean="0">
                <a:solidFill>
                  <a:srgbClr val="000000"/>
                </a:solidFill>
              </a:rPr>
              <a:t>.</a:t>
            </a:r>
            <a:endParaRPr lang="cs-CZ" sz="16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07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 – východiska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Hlavní podstata </a:t>
            </a:r>
            <a:r>
              <a:rPr lang="cs-CZ" sz="2000" dirty="0">
                <a:solidFill>
                  <a:srgbClr val="000000"/>
                </a:solidFill>
              </a:rPr>
              <a:t>BI - příprava podkladových informací pro podporu rozhodování realizovaného managementem </a:t>
            </a:r>
            <a:r>
              <a:rPr lang="cs-CZ" sz="2000" dirty="0" smtClean="0">
                <a:solidFill>
                  <a:srgbClr val="000000"/>
                </a:solidFill>
              </a:rPr>
              <a:t>firmy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Je </a:t>
            </a:r>
            <a:r>
              <a:rPr lang="cs-CZ" sz="2000" dirty="0">
                <a:solidFill>
                  <a:srgbClr val="000000"/>
                </a:solidFill>
              </a:rPr>
              <a:t>důležité provést důkladnou předimplementační </a:t>
            </a:r>
            <a:r>
              <a:rPr lang="cs-CZ" sz="2000" dirty="0" smtClean="0">
                <a:solidFill>
                  <a:srgbClr val="000000"/>
                </a:solidFill>
              </a:rPr>
              <a:t>analýzu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analýzu </a:t>
            </a:r>
            <a:r>
              <a:rPr lang="cs-CZ" sz="1800" dirty="0">
                <a:solidFill>
                  <a:srgbClr val="000000"/>
                </a:solidFill>
              </a:rPr>
              <a:t>požadavků jednotlivých uživatelů;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definici </a:t>
            </a:r>
            <a:r>
              <a:rPr lang="cs-CZ" sz="1800" dirty="0">
                <a:solidFill>
                  <a:srgbClr val="000000"/>
                </a:solidFill>
              </a:rPr>
              <a:t>strategického plánu využívání BI d budoucna (+ jednoznačná vazba na strategii IS/ICT ve firmě);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aktuální </a:t>
            </a:r>
            <a:r>
              <a:rPr lang="cs-CZ" sz="1800" dirty="0">
                <a:solidFill>
                  <a:srgbClr val="000000"/>
                </a:solidFill>
              </a:rPr>
              <a:t>stav podniku z hlediska jeho připravenosti na implementaci BI (</a:t>
            </a:r>
            <a:r>
              <a:rPr lang="cs-CZ" sz="1800" dirty="0" smtClean="0">
                <a:solidFill>
                  <a:srgbClr val="000000"/>
                </a:solidFill>
              </a:rPr>
              <a:t>technologie</a:t>
            </a:r>
            <a:r>
              <a:rPr lang="cs-CZ" sz="1800" dirty="0">
                <a:solidFill>
                  <a:srgbClr val="000000"/>
                </a:solidFill>
              </a:rPr>
              <a:t>, management, personální zabezpečení, organizační struktura apod.);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návrh </a:t>
            </a:r>
            <a:r>
              <a:rPr lang="cs-CZ" sz="1800" dirty="0">
                <a:solidFill>
                  <a:srgbClr val="000000"/>
                </a:solidFill>
              </a:rPr>
              <a:t>architektury BI v návaznosti na aktuální architekturu většinou již existujícího IS/ICT </a:t>
            </a:r>
            <a:r>
              <a:rPr lang="cs-CZ" sz="1800" dirty="0" smtClean="0">
                <a:solidFill>
                  <a:srgbClr val="000000"/>
                </a:solidFill>
              </a:rPr>
              <a:t>řešení</a:t>
            </a:r>
            <a:r>
              <a:rPr lang="cs-CZ" sz="1800" dirty="0">
                <a:solidFill>
                  <a:srgbClr val="000000"/>
                </a:solidFill>
              </a:rPr>
              <a:t>.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endParaRPr lang="en-GB" sz="1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základní požadavky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autentizace a nastavení práv - využití již existujících identit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využití existujících uživatelských jmen a hesel;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definice práv dle existujících rolí a zařazení.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22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existence různých informačních systémů – různé formáty dat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en-US" sz="2000" dirty="0" err="1" smtClean="0">
                <a:solidFill>
                  <a:srgbClr val="000000"/>
                </a:solidFill>
              </a:rPr>
              <a:t>Orchitech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Solutions open-source </a:t>
            </a:r>
            <a:r>
              <a:rPr lang="en-US" sz="2000" dirty="0" err="1">
                <a:solidFill>
                  <a:srgbClr val="000000"/>
                </a:solidFill>
              </a:rPr>
              <a:t>produkt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JasperSo</a:t>
            </a:r>
            <a:r>
              <a:rPr lang="cs-CZ" sz="2000" dirty="0" smtClean="0">
                <a:solidFill>
                  <a:srgbClr val="000000"/>
                </a:solidFill>
              </a:rPr>
              <a:t>ft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BI pro středně veliké </a:t>
            </a:r>
            <a:r>
              <a:rPr lang="cs-CZ" sz="1800" dirty="0" smtClean="0">
                <a:solidFill>
                  <a:srgbClr val="000000"/>
                </a:solidFill>
              </a:rPr>
              <a:t>podniky.</a:t>
            </a:r>
          </a:p>
          <a:p>
            <a:pPr lvl="1" algn="just"/>
            <a:r>
              <a:rPr lang="en-GB" sz="2000" dirty="0" smtClean="0">
                <a:solidFill>
                  <a:srgbClr val="000000"/>
                </a:solidFill>
              </a:rPr>
              <a:t>p</a:t>
            </a:r>
            <a:r>
              <a:rPr lang="cs-CZ" sz="2000" dirty="0" smtClean="0">
                <a:solidFill>
                  <a:srgbClr val="000000"/>
                </a:solidFill>
              </a:rPr>
              <a:t>ro </a:t>
            </a:r>
            <a:r>
              <a:rPr lang="cs-CZ" sz="2000" dirty="0">
                <a:solidFill>
                  <a:srgbClr val="000000"/>
                </a:solidFill>
              </a:rPr>
              <a:t>systémovou integraci </a:t>
            </a:r>
            <a:r>
              <a:rPr lang="cs-CZ" sz="2000" dirty="0" smtClean="0">
                <a:solidFill>
                  <a:srgbClr val="000000"/>
                </a:solidFill>
              </a:rPr>
              <a:t>- platforma </a:t>
            </a:r>
            <a:r>
              <a:rPr lang="cs-CZ" sz="2000" dirty="0" err="1" smtClean="0">
                <a:solidFill>
                  <a:srgbClr val="000000"/>
                </a:solidFill>
              </a:rPr>
              <a:t>Talend</a:t>
            </a:r>
            <a:r>
              <a:rPr lang="cs-CZ" sz="2000" dirty="0" smtClean="0">
                <a:solidFill>
                  <a:srgbClr val="000000"/>
                </a:solidFill>
              </a:rPr>
              <a:t> Open Studio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integrace </a:t>
            </a:r>
            <a:r>
              <a:rPr lang="cs-CZ" sz="1800" dirty="0">
                <a:solidFill>
                  <a:srgbClr val="000000"/>
                </a:solidFill>
              </a:rPr>
              <a:t>jednotlivých </a:t>
            </a:r>
            <a:r>
              <a:rPr lang="cs-CZ" sz="1800" dirty="0" smtClean="0">
                <a:solidFill>
                  <a:srgbClr val="000000"/>
                </a:solidFill>
              </a:rPr>
              <a:t>systémů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získávání</a:t>
            </a:r>
            <a:r>
              <a:rPr lang="cs-CZ" sz="1800" dirty="0">
                <a:solidFill>
                  <a:srgbClr val="000000"/>
                </a:solidFill>
              </a:rPr>
              <a:t>, transformaci a ukládání </a:t>
            </a:r>
            <a:r>
              <a:rPr lang="cs-CZ" sz="1800" dirty="0" smtClean="0">
                <a:solidFill>
                  <a:srgbClr val="000000"/>
                </a:solidFill>
              </a:rPr>
              <a:t>dat (ETL)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865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Analýza a návrh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identifikace datových zdrojů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definice sledovaných trendů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návrh standardů pro reporting a analýzy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návrh struktury datových skladů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Implementace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implementace ETL procesů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integrace databází do centrálního datového skladu (včetně speciálních datových typů)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tvorba OLAP kostek (jedna velká kostka a dalších 13 pohledů na tuto kostku)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48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Provoz a podpora 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příprava produkčního prostředí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integrační a akceptační testy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přechod do produkčního prostředí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podpora provozu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200" dirty="0" smtClean="0">
                <a:solidFill>
                  <a:srgbClr val="000000"/>
                </a:solidFill>
              </a:rPr>
              <a:t>realizace projektu probíhala agilně - SCRUM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9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Efektivní propojení různorodých datových zdrojů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centrální datový sklad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externí </a:t>
            </a:r>
            <a:r>
              <a:rPr lang="en-GB" sz="1800" dirty="0" smtClean="0">
                <a:solidFill>
                  <a:srgbClr val="000000"/>
                </a:solidFill>
              </a:rPr>
              <a:t>ETL</a:t>
            </a:r>
            <a:r>
              <a:rPr lang="cs-CZ" sz="1800" dirty="0" smtClean="0">
                <a:solidFill>
                  <a:srgbClr val="000000"/>
                </a:solidFill>
              </a:rPr>
              <a:t> procesy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nezávislost na jednotlivých systémech, jejich datových zdrojích a podpoře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200" dirty="0">
                <a:solidFill>
                  <a:srgbClr val="000000"/>
                </a:solidFill>
              </a:rPr>
              <a:t>Podpora a rozšiřitelnost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open source produkty s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smtClean="0">
                <a:solidFill>
                  <a:srgbClr val="000000"/>
                </a:solidFill>
              </a:rPr>
              <a:t>velkou komunitou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modulární snadno rozšiřitelné řešení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připravenost pro integraci s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smtClean="0">
                <a:solidFill>
                  <a:srgbClr val="000000"/>
                </a:solidFill>
              </a:rPr>
              <a:t>dalšími systémy a aplikacemi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77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Technologicky vyspělé reportovací a analytické nástroje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jednoduché a uživatelsky přívětivé prostředí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přístup odkudkoliv prostřednictvím webového prohlížeče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přehledy obchodních dat na několik kliků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dimenzionální výběr dat (</a:t>
            </a:r>
            <a:r>
              <a:rPr lang="cs-CZ" sz="1800" dirty="0" err="1" smtClean="0">
                <a:solidFill>
                  <a:srgbClr val="000000"/>
                </a:solidFill>
              </a:rPr>
              <a:t>drill-down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generování reportů v mnoha formátech, včetně grafických výstupů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plánování reportů a jejich distribuce pomocí e-mailů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správa práv a rolí uživatelů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52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- zdroje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>
                <a:solidFill>
                  <a:srgbClr val="000000"/>
                </a:solidFill>
              </a:rPr>
              <a:t>NOVOTNÝ, O., POUR, J. a D. SLÁNSKÝ, 2005. </a:t>
            </a:r>
            <a:r>
              <a:rPr lang="cs-CZ" sz="1800" i="1" dirty="0" smtClean="0">
                <a:solidFill>
                  <a:srgbClr val="000000"/>
                </a:solidFill>
              </a:rPr>
              <a:t>Business Intelligence – Jak využít bohatství ve vašich datech</a:t>
            </a:r>
            <a:r>
              <a:rPr lang="cs-CZ" sz="1800" dirty="0" smtClean="0">
                <a:solidFill>
                  <a:srgbClr val="000000"/>
                </a:solidFill>
              </a:rPr>
              <a:t>. Praha: </a:t>
            </a:r>
            <a:r>
              <a:rPr lang="cs-CZ" sz="1800" dirty="0" err="1" smtClean="0">
                <a:solidFill>
                  <a:srgbClr val="000000"/>
                </a:solidFill>
              </a:rPr>
              <a:t>Grada</a:t>
            </a:r>
            <a:r>
              <a:rPr lang="cs-CZ" sz="1800" dirty="0" smtClean="0">
                <a:solidFill>
                  <a:srgbClr val="000000"/>
                </a:solidFill>
              </a:rPr>
              <a:t>. ISBN 978-80-247-6685-0.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LABERGE, R., 2012. Datové sklady – Agilní metody a business intelligence. Praha: </a:t>
            </a:r>
            <a:r>
              <a:rPr lang="cs-CZ" sz="1800" dirty="0" err="1">
                <a:solidFill>
                  <a:srgbClr val="000000"/>
                </a:solidFill>
              </a:rPr>
              <a:t>Computer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Press</a:t>
            </a:r>
            <a:r>
              <a:rPr lang="cs-CZ" sz="1800" dirty="0">
                <a:solidFill>
                  <a:srgbClr val="000000"/>
                </a:solidFill>
              </a:rPr>
              <a:t>. ISBN 978-80-251-3729-1. 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r>
              <a:rPr lang="cs-CZ" sz="1800" dirty="0">
                <a:solidFill>
                  <a:srgbClr val="000000"/>
                </a:solidFill>
                <a:hlinkClick r:id="rId3"/>
              </a:rPr>
              <a:t>https://</a:t>
            </a:r>
            <a:r>
              <a:rPr lang="cs-CZ" sz="1800" dirty="0" smtClean="0">
                <a:solidFill>
                  <a:srgbClr val="000000"/>
                </a:solidFill>
                <a:hlinkClick r:id="rId3"/>
              </a:rPr>
              <a:t>managementmania.com/cs/agilni-metodiky-rizeni-vyvoje-software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r>
              <a:rPr lang="cs-CZ" sz="1800" dirty="0">
                <a:solidFill>
                  <a:srgbClr val="000000"/>
                </a:solidFill>
                <a:hlinkClick r:id="rId4"/>
              </a:rPr>
              <a:t>http://slideplayer.cz/slide/2566870</a:t>
            </a:r>
            <a:r>
              <a:rPr lang="cs-CZ" sz="1800" dirty="0" smtClean="0">
                <a:solidFill>
                  <a:srgbClr val="000000"/>
                </a:solidFill>
                <a:hlinkClick r:id="rId4"/>
              </a:rPr>
              <a:t>/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r>
              <a:rPr lang="cs-CZ" sz="1800" dirty="0">
                <a:solidFill>
                  <a:srgbClr val="000000"/>
                </a:solidFill>
                <a:hlinkClick r:id="rId5"/>
              </a:rPr>
              <a:t>https://</a:t>
            </a:r>
            <a:r>
              <a:rPr lang="cs-CZ" sz="1800" dirty="0" smtClean="0">
                <a:solidFill>
                  <a:srgbClr val="000000"/>
                </a:solidFill>
                <a:hlinkClick r:id="rId5"/>
              </a:rPr>
              <a:t>www.orchitech.cz/documents/10198/13102/Case-Study-ISIC-Business-Intelligence-CZ.pdf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074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 – východiska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Aplikace </a:t>
            </a:r>
            <a:r>
              <a:rPr lang="cs-CZ" sz="2000" dirty="0">
                <a:solidFill>
                  <a:srgbClr val="000000"/>
                </a:solidFill>
              </a:rPr>
              <a:t>BI v podniku vyžaduje orientaci minimálně na tři klíčové oblasti, kterými </a:t>
            </a:r>
            <a:r>
              <a:rPr lang="cs-CZ" sz="2000" dirty="0" smtClean="0">
                <a:solidFill>
                  <a:srgbClr val="000000"/>
                </a:solidFill>
              </a:rPr>
              <a:t>jsou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technologie</a:t>
            </a:r>
            <a:r>
              <a:rPr lang="cs-CZ" sz="18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organizace</a:t>
            </a:r>
            <a:r>
              <a:rPr lang="cs-CZ" sz="18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personál</a:t>
            </a:r>
            <a:r>
              <a:rPr lang="cs-CZ" sz="1800" dirty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Při implementaci BI se postupuje obdobně jako u implementace informačního systému, který řešení BI je. Klíčovým prvkem je datový sklad, který může být implementován: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postupné </a:t>
            </a:r>
            <a:r>
              <a:rPr lang="cs-CZ" sz="1800" dirty="0">
                <a:solidFill>
                  <a:srgbClr val="000000"/>
                </a:solidFill>
              </a:rPr>
              <a:t>vytváření a rozšiřování množiny nezávislých datových tržišť;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jednorázově </a:t>
            </a:r>
            <a:r>
              <a:rPr lang="cs-CZ" sz="1800" dirty="0">
                <a:solidFill>
                  <a:srgbClr val="000000"/>
                </a:solidFill>
              </a:rPr>
              <a:t>s architekturou konsolidovaného datového skladu;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přírůstkově </a:t>
            </a:r>
            <a:r>
              <a:rPr lang="cs-CZ" sz="1800" dirty="0">
                <a:solidFill>
                  <a:srgbClr val="000000"/>
                </a:solidFill>
              </a:rPr>
              <a:t>(rovněž v podobě konsolidovaného datového skladu).</a:t>
            </a:r>
          </a:p>
          <a:p>
            <a:pPr algn="just"/>
            <a:endParaRPr lang="en-GB" sz="1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563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Nezávislá datová tržiště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vytvářejí se jako samostatné prvky, z nichž každý umožňuje plnohodnotné využití pro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sběr;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zpracování;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uložení;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analýzy (pomocí OLAP nebo Data </a:t>
            </a:r>
            <a:r>
              <a:rPr lang="cs-CZ" sz="1800" dirty="0" err="1" smtClean="0">
                <a:solidFill>
                  <a:srgbClr val="000000"/>
                </a:solidFill>
              </a:rPr>
              <a:t>miningu</a:t>
            </a:r>
            <a:r>
              <a:rPr lang="cs-CZ" sz="1800" dirty="0" smtClean="0">
                <a:solidFill>
                  <a:srgbClr val="000000"/>
                </a:solidFill>
              </a:rPr>
              <a:t>);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prezentaci dat a informací.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13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600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Nezávislá datová tržiště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953069"/>
              </p:ext>
            </p:extLst>
          </p:nvPr>
        </p:nvGraphicFramePr>
        <p:xfrm>
          <a:off x="1043608" y="1367197"/>
          <a:ext cx="6192688" cy="3135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Visio" r:id="rId4" imgW="4657791" imgH="2362200" progId="Visio.Drawing.15">
                  <p:embed/>
                </p:oleObj>
              </mc:Choice>
              <mc:Fallback>
                <p:oleObj name="Visio" r:id="rId4" imgW="4657791" imgH="236220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367197"/>
                        <a:ext cx="6192688" cy="31353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225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Nezávislá datová tržiště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nezávislost datových tržišť je slabou stránkou z hlediska integrity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proto byl postupně tento koncept nahrazován konceptem tzv. sběrnicové </a:t>
            </a:r>
            <a:r>
              <a:rPr lang="cs-CZ" sz="2000" dirty="0" smtClean="0">
                <a:solidFill>
                  <a:srgbClr val="000000"/>
                </a:solidFill>
              </a:rPr>
              <a:t>architektury</a:t>
            </a:r>
            <a:endParaRPr lang="en-GB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obsahuj</a:t>
            </a:r>
            <a:r>
              <a:rPr lang="en-GB" sz="1600" dirty="0" smtClean="0">
                <a:solidFill>
                  <a:srgbClr val="000000"/>
                </a:solidFill>
              </a:rPr>
              <a:t>e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>
                <a:solidFill>
                  <a:srgbClr val="000000"/>
                </a:solidFill>
              </a:rPr>
              <a:t>integrační prvek, kterým jsou tzv. sdílené dimenze reprezentované </a:t>
            </a:r>
            <a:r>
              <a:rPr lang="cs-CZ" sz="1600" dirty="0" smtClean="0">
                <a:solidFill>
                  <a:srgbClr val="000000"/>
                </a:solidFill>
              </a:rPr>
              <a:t>dimenzionálními </a:t>
            </a:r>
            <a:r>
              <a:rPr lang="cs-CZ" sz="1600" dirty="0">
                <a:solidFill>
                  <a:srgbClr val="000000"/>
                </a:solidFill>
              </a:rPr>
              <a:t>tabulkami opakujícími se v různých datových tržištích.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tvorba sběrnicové architektury</a:t>
            </a:r>
          </a:p>
          <a:p>
            <a:pPr lvl="2" algn="just"/>
            <a:r>
              <a:rPr lang="cs-CZ" sz="1600" dirty="0">
                <a:solidFill>
                  <a:srgbClr val="000000"/>
                </a:solidFill>
              </a:rPr>
              <a:t>nejprve se vytvoří jedno datové tržiště určené pro konkrétní </a:t>
            </a:r>
            <a:r>
              <a:rPr lang="cs-CZ" sz="1600" dirty="0" smtClean="0">
                <a:solidFill>
                  <a:srgbClr val="000000"/>
                </a:solidFill>
              </a:rPr>
              <a:t>oddělení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en-GB" sz="1600" dirty="0" smtClean="0">
                <a:solidFill>
                  <a:srgbClr val="000000"/>
                </a:solidFill>
              </a:rPr>
              <a:t>v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>
                <a:solidFill>
                  <a:srgbClr val="000000"/>
                </a:solidFill>
              </a:rPr>
              <a:t>rámci tohoto tržiště jsou definovány potenciální sdílené dimenze s možností jejich </a:t>
            </a:r>
            <a:r>
              <a:rPr lang="cs-CZ" sz="1600" dirty="0" smtClean="0">
                <a:solidFill>
                  <a:srgbClr val="000000"/>
                </a:solidFill>
              </a:rPr>
              <a:t>využití </a:t>
            </a:r>
            <a:r>
              <a:rPr lang="cs-CZ" sz="1600" dirty="0">
                <a:solidFill>
                  <a:srgbClr val="000000"/>
                </a:solidFill>
              </a:rPr>
              <a:t>i dalších, v budoucnu vytvořených </a:t>
            </a:r>
            <a:r>
              <a:rPr lang="cs-CZ" sz="1600" dirty="0" smtClean="0">
                <a:solidFill>
                  <a:srgbClr val="000000"/>
                </a:solidFill>
              </a:rPr>
              <a:t>tržištích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často </a:t>
            </a:r>
            <a:r>
              <a:rPr lang="cs-CZ" sz="1600" dirty="0">
                <a:solidFill>
                  <a:srgbClr val="000000"/>
                </a:solidFill>
              </a:rPr>
              <a:t>jde o dimenze například zákazník, produkt, čas, apod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další </a:t>
            </a:r>
            <a:r>
              <a:rPr lang="cs-CZ" sz="1600" dirty="0">
                <a:solidFill>
                  <a:srgbClr val="000000"/>
                </a:solidFill>
              </a:rPr>
              <a:t>datová tržiště se pak budují tak, aby se co možná v nejvyšší míře využívaly sdílené dimenze předchozích datových </a:t>
            </a:r>
            <a:r>
              <a:rPr lang="cs-CZ" sz="1600" dirty="0" smtClean="0">
                <a:solidFill>
                  <a:srgbClr val="000000"/>
                </a:solidFill>
              </a:rPr>
              <a:t>tržišť.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027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Nezávislá datová tržiště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tvorba sběrnicové </a:t>
            </a:r>
            <a:r>
              <a:rPr lang="cs-CZ" sz="2000" dirty="0" smtClean="0">
                <a:solidFill>
                  <a:srgbClr val="000000"/>
                </a:solidFill>
              </a:rPr>
              <a:t>architektury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700" dirty="0" smtClean="0">
                <a:solidFill>
                  <a:srgbClr val="000000"/>
                </a:solidFill>
              </a:rPr>
              <a:t>existuje </a:t>
            </a:r>
            <a:r>
              <a:rPr lang="cs-CZ" sz="1700" dirty="0">
                <a:solidFill>
                  <a:srgbClr val="000000"/>
                </a:solidFill>
              </a:rPr>
              <a:t>i eventualita, že se sdílené dimenze v jednotlivých tržištích průběžně doplňují, ale to je většinou možné pouze u méně rozsáhlých </a:t>
            </a:r>
            <a:r>
              <a:rPr lang="cs-CZ" sz="1700" dirty="0" smtClean="0">
                <a:solidFill>
                  <a:srgbClr val="000000"/>
                </a:solidFill>
              </a:rPr>
              <a:t>struktur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en-GB" sz="1700" dirty="0" smtClean="0">
                <a:solidFill>
                  <a:srgbClr val="000000"/>
                </a:solidFill>
              </a:rPr>
              <a:t>v</a:t>
            </a:r>
            <a:r>
              <a:rPr lang="cs-CZ" sz="1700" dirty="0" smtClean="0">
                <a:solidFill>
                  <a:srgbClr val="000000"/>
                </a:solidFill>
              </a:rPr>
              <a:t> </a:t>
            </a:r>
            <a:r>
              <a:rPr lang="cs-CZ" sz="1700" dirty="0">
                <a:solidFill>
                  <a:srgbClr val="000000"/>
                </a:solidFill>
              </a:rPr>
              <a:t>případě velkého množství datových tržišť je vhodnější přístup s využitím tzv. </a:t>
            </a:r>
            <a:r>
              <a:rPr lang="cs-CZ" sz="1700" dirty="0" smtClean="0">
                <a:solidFill>
                  <a:srgbClr val="000000"/>
                </a:solidFill>
              </a:rPr>
              <a:t>duplicitních </a:t>
            </a:r>
            <a:r>
              <a:rPr lang="cs-CZ" sz="1700" dirty="0">
                <a:solidFill>
                  <a:srgbClr val="000000"/>
                </a:solidFill>
              </a:rPr>
              <a:t>privátních </a:t>
            </a:r>
            <a:r>
              <a:rPr lang="cs-CZ" sz="1700" dirty="0" smtClean="0">
                <a:solidFill>
                  <a:srgbClr val="000000"/>
                </a:solidFill>
              </a:rPr>
              <a:t>dimenzí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ETL, OLAP kostky, reporty apod. jsou dále vytvářeny specificky pro jednotlivá tržiště a datové ukazatele, které jsou potenciálně použitelné pro různá </a:t>
            </a:r>
            <a:r>
              <a:rPr lang="cs-CZ" sz="1700" dirty="0" smtClean="0">
                <a:solidFill>
                  <a:srgbClr val="000000"/>
                </a:solidFill>
              </a:rPr>
              <a:t>tržiště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nejsou sdíleny, ale duplikovány v jednotlivých datových </a:t>
            </a:r>
            <a:r>
              <a:rPr lang="cs-CZ" sz="1700" dirty="0" smtClean="0">
                <a:solidFill>
                  <a:srgbClr val="000000"/>
                </a:solidFill>
              </a:rPr>
              <a:t>tržištích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en-GB" sz="1700" dirty="0" smtClean="0">
                <a:solidFill>
                  <a:srgbClr val="000000"/>
                </a:solidFill>
              </a:rPr>
              <a:t>e</a:t>
            </a:r>
            <a:r>
              <a:rPr lang="cs-CZ" sz="1700" dirty="0" err="1" smtClean="0">
                <a:solidFill>
                  <a:srgbClr val="000000"/>
                </a:solidFill>
              </a:rPr>
              <a:t>xistují</a:t>
            </a:r>
            <a:r>
              <a:rPr lang="cs-CZ" sz="1700" dirty="0" smtClean="0">
                <a:solidFill>
                  <a:srgbClr val="000000"/>
                </a:solidFill>
              </a:rPr>
              <a:t> </a:t>
            </a:r>
            <a:r>
              <a:rPr lang="cs-CZ" sz="1700" dirty="0">
                <a:solidFill>
                  <a:srgbClr val="000000"/>
                </a:solidFill>
              </a:rPr>
              <a:t>modely, ve kterých je nad množinou nezávislých datových tržišť vytvořena </a:t>
            </a:r>
            <a:r>
              <a:rPr lang="cs-CZ" sz="1700" dirty="0" smtClean="0">
                <a:solidFill>
                  <a:srgbClr val="000000"/>
                </a:solidFill>
              </a:rPr>
              <a:t>fyzická </a:t>
            </a:r>
            <a:r>
              <a:rPr lang="cs-CZ" sz="1700" dirty="0">
                <a:solidFill>
                  <a:srgbClr val="000000"/>
                </a:solidFill>
              </a:rPr>
              <a:t>nebo virtuální tzv. globální datová vrstva pro realizaci reportingu z komplexních </a:t>
            </a:r>
            <a:r>
              <a:rPr lang="cs-CZ" sz="1700" dirty="0" smtClean="0">
                <a:solidFill>
                  <a:srgbClr val="000000"/>
                </a:solidFill>
              </a:rPr>
              <a:t>podnikových dat</a:t>
            </a:r>
            <a:r>
              <a:rPr lang="en-GB" sz="1700" dirty="0" smtClean="0">
                <a:solidFill>
                  <a:srgbClr val="000000"/>
                </a:solidFill>
              </a:rPr>
              <a:t>.</a:t>
            </a:r>
            <a:endParaRPr lang="cs-CZ" sz="17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52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Nezávislá datová tržiště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výhody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rychlý </a:t>
            </a:r>
            <a:r>
              <a:rPr lang="cs-CZ" sz="2000" dirty="0">
                <a:solidFill>
                  <a:srgbClr val="000000"/>
                </a:solidFill>
              </a:rPr>
              <a:t>čas odezvy na uživatelské </a:t>
            </a:r>
            <a:r>
              <a:rPr lang="cs-CZ" sz="2000" dirty="0" smtClean="0">
                <a:solidFill>
                  <a:srgbClr val="000000"/>
                </a:solidFill>
              </a:rPr>
              <a:t>požadavky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en-GB" sz="2000" dirty="0" smtClean="0">
                <a:solidFill>
                  <a:srgbClr val="000000"/>
                </a:solidFill>
              </a:rPr>
              <a:t>n</a:t>
            </a:r>
            <a:r>
              <a:rPr lang="cs-CZ" sz="2000" dirty="0" err="1" smtClean="0">
                <a:solidFill>
                  <a:srgbClr val="000000"/>
                </a:solidFill>
              </a:rPr>
              <a:t>ové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0000"/>
                </a:solidFill>
              </a:rPr>
              <a:t>datové sklady jsou přidávány v rámci samostatných projektů s menšími finančními </a:t>
            </a:r>
            <a:r>
              <a:rPr lang="cs-CZ" sz="2000" dirty="0" smtClean="0">
                <a:solidFill>
                  <a:srgbClr val="000000"/>
                </a:solidFill>
              </a:rPr>
              <a:t>náklady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r>
              <a:rPr lang="cs-CZ" sz="2000" dirty="0" smtClean="0">
                <a:solidFill>
                  <a:srgbClr val="000000"/>
                </a:solidFill>
              </a:rPr>
              <a:t>  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en-GB" sz="2000" dirty="0" smtClean="0">
                <a:solidFill>
                  <a:srgbClr val="000000"/>
                </a:solidFill>
              </a:rPr>
              <a:t>d</a:t>
            </a:r>
            <a:r>
              <a:rPr lang="cs-CZ" sz="2000" dirty="0" err="1" smtClean="0">
                <a:solidFill>
                  <a:srgbClr val="000000"/>
                </a:solidFill>
              </a:rPr>
              <a:t>atová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0000"/>
                </a:solidFill>
              </a:rPr>
              <a:t>architektura </a:t>
            </a:r>
            <a:r>
              <a:rPr lang="cs-CZ" sz="2000" dirty="0" smtClean="0">
                <a:solidFill>
                  <a:srgbClr val="000000"/>
                </a:solidFill>
              </a:rPr>
              <a:t>STAR</a:t>
            </a:r>
            <a:r>
              <a:rPr lang="en-GB" sz="2000" dirty="0" smtClean="0">
                <a:solidFill>
                  <a:srgbClr val="000000"/>
                </a:solidFill>
              </a:rPr>
              <a:t>,</a:t>
            </a:r>
            <a:r>
              <a:rPr lang="cs-CZ" sz="2000" dirty="0" smtClean="0">
                <a:solidFill>
                  <a:srgbClr val="000000"/>
                </a:solidFill>
              </a:rPr>
              <a:t> SNOWFLAKE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</a:rPr>
              <a:t>nebo</a:t>
            </a:r>
            <a:r>
              <a:rPr lang="en-GB" sz="2000" dirty="0" smtClean="0">
                <a:solidFill>
                  <a:srgbClr val="000000"/>
                </a:solidFill>
              </a:rPr>
              <a:t> FACT CONSTELLATIN;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jednotlivá datová tržiště obsahují atomická i agregovaná data;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jednotlivé aplikace poskytují uživatelům veškeré možnosti pro tvorbu reportů.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779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3099</TotalTime>
  <Words>1975</Words>
  <Application>Microsoft Office PowerPoint</Application>
  <PresentationFormat>Předvádění na obrazovce (16:9)</PresentationFormat>
  <Paragraphs>351</Paragraphs>
  <Slides>37</Slides>
  <Notes>35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Calibri</vt:lpstr>
      <vt:lpstr>Enriqueta</vt:lpstr>
      <vt:lpstr>Times New Roman</vt:lpstr>
      <vt:lpstr>SLU</vt:lpstr>
      <vt:lpstr>Visio</vt:lpstr>
      <vt:lpstr>Název prezentace</vt:lpstr>
      <vt:lpstr>Business Intelligence</vt:lpstr>
      <vt:lpstr>Implementace BI – východiska</vt:lpstr>
      <vt:lpstr>Implementace BI – východiska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Komponenty BI - zdroje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 Suchánek</cp:lastModifiedBy>
  <cp:revision>263</cp:revision>
  <dcterms:created xsi:type="dcterms:W3CDTF">2016-07-06T15:42:34Z</dcterms:created>
  <dcterms:modified xsi:type="dcterms:W3CDTF">2020-10-19T18:28:36Z</dcterms:modified>
</cp:coreProperties>
</file>