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8" r:id="rId2"/>
    <p:sldId id="367" r:id="rId3"/>
    <p:sldId id="330" r:id="rId4"/>
    <p:sldId id="339" r:id="rId5"/>
    <p:sldId id="331" r:id="rId6"/>
    <p:sldId id="340" r:id="rId7"/>
    <p:sldId id="341" r:id="rId8"/>
    <p:sldId id="342" r:id="rId9"/>
    <p:sldId id="343" r:id="rId10"/>
    <p:sldId id="344" r:id="rId11"/>
    <p:sldId id="347" r:id="rId12"/>
    <p:sldId id="348" r:id="rId13"/>
    <p:sldId id="352" r:id="rId14"/>
    <p:sldId id="353" r:id="rId15"/>
    <p:sldId id="354" r:id="rId16"/>
    <p:sldId id="349" r:id="rId17"/>
    <p:sldId id="355" r:id="rId18"/>
    <p:sldId id="350" r:id="rId19"/>
    <p:sldId id="351" r:id="rId20"/>
    <p:sldId id="363" r:id="rId21"/>
    <p:sldId id="368" r:id="rId22"/>
    <p:sldId id="356" r:id="rId23"/>
    <p:sldId id="357" r:id="rId24"/>
    <p:sldId id="358" r:id="rId25"/>
    <p:sldId id="359" r:id="rId26"/>
    <p:sldId id="361" r:id="rId27"/>
    <p:sldId id="286" r:id="rId2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979" autoAdjust="0"/>
  </p:normalViewPr>
  <p:slideViewPr>
    <p:cSldViewPr>
      <p:cViewPr varScale="1">
        <p:scale>
          <a:sx n="86" d="100"/>
          <a:sy n="86" d="100"/>
        </p:scale>
        <p:origin x="64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19.12.2019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22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Analytické –</a:t>
            </a:r>
            <a:r>
              <a:rPr lang="cs-CZ" baseline="0" dirty="0" smtClean="0"/>
              <a:t> dítě šáhne na rozpálená kamna jen jednou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85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59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51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316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47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066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64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466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349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35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4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958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60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322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Např.</a:t>
            </a:r>
            <a:r>
              <a:rPr lang="cs-CZ" baseline="0" dirty="0" smtClean="0"/>
              <a:t> </a:t>
            </a:r>
            <a:r>
              <a:rPr lang="en-US" baseline="0" dirty="0" smtClean="0"/>
              <a:t>Err</a:t>
            </a:r>
            <a:r>
              <a:rPr lang="cs-CZ" dirty="0" smtClean="0"/>
              <a:t>(</a:t>
            </a:r>
            <a:r>
              <a:rPr lang="en-US" dirty="0" smtClean="0"/>
              <a:t>q</a:t>
            </a:r>
            <a:r>
              <a:rPr lang="cs-CZ" dirty="0" smtClean="0"/>
              <a:t>) = </a:t>
            </a:r>
            <a:r>
              <a:rPr lang="en-US" dirty="0" smtClean="0"/>
              <a:t>q^2 </a:t>
            </a:r>
            <a:r>
              <a:rPr lang="cs-CZ" dirty="0" smtClean="0"/>
              <a:t>        </a:t>
            </a:r>
            <a:r>
              <a:rPr lang="el-GR" b="1" dirty="0" smtClean="0"/>
              <a:t>η</a:t>
            </a:r>
            <a:r>
              <a:rPr lang="cs-CZ" b="1" dirty="0" smtClean="0"/>
              <a:t> = éta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173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9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05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97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1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baseline="0" dirty="0" smtClean="0"/>
              <a:t>Systém si pouze pamatuje data (nijak je netransformuje) – student se nabifluje skripta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Systém si znalosti získané z externího zdroje transformuje do své reprezentace znalostí – student pochopí, co se mu učitel snaží říct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Např. jak řešit právní spory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Např. výuka ve škole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Např. učení se v práci (často neexistují žádná „skripta“ nebo příručky, jak dělat danou práci)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Např. učení se hrát šachy</a:t>
            </a:r>
          </a:p>
          <a:p>
            <a:pPr marL="228600" indent="-228600">
              <a:buAutoNum type="arabicParenR"/>
            </a:pPr>
            <a:endParaRPr lang="cs-CZ" baseline="0" dirty="0" smtClean="0"/>
          </a:p>
          <a:p>
            <a:pPr marL="228600" indent="-228600">
              <a:buAutoNum type="arabicParenR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23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2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err="1" smtClean="0"/>
              <a:t>reinforcement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learning</a:t>
            </a:r>
            <a:r>
              <a:rPr lang="cs-CZ" sz="1200" b="1" dirty="0" smtClean="0"/>
              <a:t>:</a:t>
            </a:r>
          </a:p>
          <a:p>
            <a:r>
              <a:rPr lang="cs-CZ" dirty="0" smtClean="0"/>
              <a:t>Hra</a:t>
            </a:r>
            <a:r>
              <a:rPr lang="cs-CZ" baseline="0" dirty="0" smtClean="0"/>
              <a:t> na schovávanou</a:t>
            </a:r>
          </a:p>
          <a:p>
            <a:r>
              <a:rPr lang="cs-CZ" dirty="0" smtClean="0"/>
              <a:t>https://www.youtube.com/watch?v=kopoLzvh5jY</a:t>
            </a:r>
          </a:p>
          <a:p>
            <a:r>
              <a:rPr lang="cs-CZ" dirty="0" smtClean="0"/>
              <a:t>https://www.youtube.com/watch?v=n6nF9WfpPrA</a:t>
            </a:r>
          </a:p>
          <a:p>
            <a:endParaRPr lang="cs-CZ" dirty="0" smtClean="0"/>
          </a:p>
          <a:p>
            <a:r>
              <a:rPr lang="cs-CZ" dirty="0" smtClean="0"/>
              <a:t>parkování</a:t>
            </a:r>
          </a:p>
          <a:p>
            <a:r>
              <a:rPr lang="cs-CZ" dirty="0" smtClean="0"/>
              <a:t>https://www.youtube.com/watch?v=VMp6pq6_QjI</a:t>
            </a:r>
          </a:p>
          <a:p>
            <a:endParaRPr lang="cs-CZ" dirty="0" smtClean="0"/>
          </a:p>
          <a:p>
            <a:r>
              <a:rPr lang="cs-CZ" sz="1200" b="1" dirty="0" err="1" smtClean="0"/>
              <a:t>apprenticeship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learning</a:t>
            </a:r>
            <a:r>
              <a:rPr lang="cs-CZ" sz="1200" b="1" dirty="0" smtClean="0"/>
              <a:t>:</a:t>
            </a:r>
          </a:p>
          <a:p>
            <a:r>
              <a:rPr lang="cs-CZ" sz="1200" b="0" dirty="0" smtClean="0"/>
              <a:t>Jak</a:t>
            </a:r>
            <a:r>
              <a:rPr lang="cs-CZ" sz="1200" b="0" baseline="0" dirty="0" smtClean="0"/>
              <a:t> chápe </a:t>
            </a:r>
            <a:r>
              <a:rPr lang="cs-CZ" sz="1200" b="0" baseline="0" dirty="0" err="1" smtClean="0"/>
              <a:t>google</a:t>
            </a:r>
            <a:r>
              <a:rPr lang="cs-CZ" sz="1200" b="0" baseline="0" dirty="0" smtClean="0"/>
              <a:t> koncept student a </a:t>
            </a:r>
            <a:r>
              <a:rPr lang="cs-CZ" sz="1200" b="0" baseline="0" dirty="0" err="1" smtClean="0"/>
              <a:t>studetka</a:t>
            </a:r>
            <a:r>
              <a:rPr lang="cs-CZ" sz="1200" b="0" baseline="0" dirty="0" smtClean="0"/>
              <a:t> (zobrazit výsledky jako obrázky (</a:t>
            </a:r>
            <a:r>
              <a:rPr lang="cs-CZ" sz="1200" b="0" baseline="0" dirty="0" err="1" smtClean="0"/>
              <a:t>images</a:t>
            </a:r>
            <a:r>
              <a:rPr lang="cs-CZ" sz="1200" b="0" baseline="0" dirty="0" smtClean="0"/>
              <a:t>))</a:t>
            </a:r>
            <a:endParaRPr lang="cs-CZ" b="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4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Strojové </a:t>
            </a:r>
            <a:r>
              <a:rPr lang="cs-C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učení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lvl="0" indent="0">
              <a:buNone/>
            </a:pPr>
            <a:r>
              <a:rPr lang="cs-CZ" sz="2800" dirty="0" smtClean="0"/>
              <a:t>Může mít podobu:</a:t>
            </a:r>
          </a:p>
          <a:p>
            <a:pPr lvl="0"/>
            <a:r>
              <a:rPr lang="cs-CZ" sz="2800" dirty="0" smtClean="0"/>
              <a:t>příkladů zařazených </a:t>
            </a:r>
            <a:r>
              <a:rPr lang="cs-CZ" sz="2800" dirty="0"/>
              <a:t>do tříd (</a:t>
            </a:r>
            <a:r>
              <a:rPr lang="cs-CZ" sz="2800" b="1" dirty="0"/>
              <a:t>učení s učitelem - </a:t>
            </a:r>
            <a:r>
              <a:rPr lang="cs-CZ" sz="2800" b="1" dirty="0" err="1"/>
              <a:t>supervised</a:t>
            </a:r>
            <a:r>
              <a:rPr lang="cs-CZ" sz="2800" b="1" dirty="0"/>
              <a:t> </a:t>
            </a:r>
            <a:r>
              <a:rPr lang="cs-CZ" sz="2800" b="1" dirty="0" err="1"/>
              <a:t>learning</a:t>
            </a:r>
            <a:r>
              <a:rPr lang="cs-CZ" sz="2800" i="1" dirty="0"/>
              <a:t>)</a:t>
            </a:r>
            <a:endParaRPr lang="cs-CZ" sz="2800" dirty="0"/>
          </a:p>
          <a:p>
            <a:pPr lvl="0"/>
            <a:r>
              <a:rPr lang="cs-CZ" sz="2800" dirty="0"/>
              <a:t>odměny za správné chování a tresty za chování nesprávné (</a:t>
            </a:r>
            <a:r>
              <a:rPr lang="cs-CZ" sz="2800" b="1" dirty="0" err="1"/>
              <a:t>reinforcement</a:t>
            </a:r>
            <a:r>
              <a:rPr lang="cs-CZ" sz="2800" b="1" dirty="0"/>
              <a:t> </a:t>
            </a:r>
            <a:r>
              <a:rPr lang="cs-CZ" sz="2800" b="1" dirty="0" err="1"/>
              <a:t>learning</a:t>
            </a:r>
            <a:r>
              <a:rPr lang="cs-CZ" sz="2800" dirty="0"/>
              <a:t>)</a:t>
            </a:r>
          </a:p>
          <a:p>
            <a:pPr lvl="0"/>
            <a:r>
              <a:rPr lang="cs-CZ" sz="2800" dirty="0"/>
              <a:t>nepřímé náznaky odvozené s chování učitele (</a:t>
            </a:r>
            <a:r>
              <a:rPr lang="cs-CZ" sz="2800" b="1" dirty="0" err="1" smtClean="0"/>
              <a:t>apprenticeship</a:t>
            </a:r>
            <a:r>
              <a:rPr lang="cs-CZ" sz="2800" b="1" dirty="0" smtClean="0"/>
              <a:t> </a:t>
            </a:r>
            <a:r>
              <a:rPr lang="cs-CZ" sz="2800" b="1" dirty="0" err="1"/>
              <a:t>learning</a:t>
            </a:r>
            <a:r>
              <a:rPr lang="cs-CZ" sz="2800" dirty="0"/>
              <a:t>)</a:t>
            </a:r>
          </a:p>
          <a:p>
            <a:pPr lvl="0"/>
            <a:r>
              <a:rPr lang="cs-CZ" sz="2800" dirty="0"/>
              <a:t>žádné</a:t>
            </a:r>
            <a:r>
              <a:rPr lang="cs-CZ" sz="2800" i="1" dirty="0"/>
              <a:t> </a:t>
            </a:r>
            <a:r>
              <a:rPr lang="cs-CZ" sz="2800" dirty="0"/>
              <a:t>(</a:t>
            </a:r>
            <a:r>
              <a:rPr lang="cs-CZ" sz="2800" b="1" dirty="0" smtClean="0"/>
              <a:t>učení </a:t>
            </a:r>
            <a:r>
              <a:rPr lang="cs-CZ" sz="2800" b="1" dirty="0"/>
              <a:t>bez učitele - </a:t>
            </a:r>
            <a:r>
              <a:rPr lang="cs-CZ" sz="2800" b="1" dirty="0" err="1"/>
              <a:t>unsupervised</a:t>
            </a:r>
            <a:r>
              <a:rPr lang="cs-CZ" sz="2800" b="1" dirty="0"/>
              <a:t> </a:t>
            </a:r>
            <a:r>
              <a:rPr lang="cs-CZ" sz="2800" b="1" dirty="0" err="1"/>
              <a:t>learning</a:t>
            </a:r>
            <a:r>
              <a:rPr lang="cs-CZ" sz="2800" dirty="0" smtClean="0"/>
              <a:t>)</a:t>
            </a:r>
            <a:endParaRPr lang="cs-CZ" sz="2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správnosti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800" b="1" dirty="0"/>
              <a:t>empirické</a:t>
            </a:r>
            <a:r>
              <a:rPr lang="cs-CZ" sz="2800" dirty="0"/>
              <a:t> – vychází se z velkého množství příkladů a žádných (nebo jen mála) počátečních znalostí</a:t>
            </a:r>
          </a:p>
          <a:p>
            <a:pPr lvl="0"/>
            <a:r>
              <a:rPr lang="cs-CZ" sz="2800" b="1" dirty="0"/>
              <a:t>analytické</a:t>
            </a:r>
            <a:r>
              <a:rPr lang="cs-CZ" sz="2800" dirty="0"/>
              <a:t> – vychází se z velkého množství počátečních znalostí a jen několika (ilustračních) příkladů </a:t>
            </a:r>
            <a:endParaRPr lang="cs-CZ" sz="2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800" dirty="0"/>
              <a:t>objekty, patřící do téže třídy mají podobné charakteristiky (</a:t>
            </a:r>
            <a:r>
              <a:rPr lang="cs-CZ" sz="2800" b="1" dirty="0"/>
              <a:t>učení na základě podobnosti, </a:t>
            </a:r>
            <a:r>
              <a:rPr lang="cs-CZ" sz="2800" b="1" dirty="0" err="1"/>
              <a:t>similarity-based</a:t>
            </a:r>
            <a:r>
              <a:rPr lang="cs-CZ" sz="2800" b="1" dirty="0"/>
              <a:t> </a:t>
            </a:r>
            <a:r>
              <a:rPr lang="cs-CZ" sz="2800" b="1" dirty="0" err="1"/>
              <a:t>learning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příklady téže třídy vytvářejí shluky v prostoru atributů</a:t>
            </a:r>
          </a:p>
          <a:p>
            <a:pPr lvl="1"/>
            <a:r>
              <a:rPr lang="cs-CZ" sz="2400" dirty="0"/>
              <a:t>cílem učení je tyto shluky nalézt a popsat</a:t>
            </a:r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– 1.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– 2.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8435" name="Picture 3" descr="T4-data_tabu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3558"/>
            <a:ext cx="28844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T4-data_prostor-atribu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78646"/>
            <a:ext cx="352901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3939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Nebezpečí </a:t>
            </a:r>
            <a:r>
              <a:rPr lang="cs-CZ" dirty="0"/>
              <a:t>„</a:t>
            </a:r>
            <a:r>
              <a:rPr lang="cs-CZ" dirty="0" err="1"/>
              <a:t>garbage</a:t>
            </a:r>
            <a:r>
              <a:rPr lang="cs-CZ" dirty="0"/>
              <a:t> in, </a:t>
            </a:r>
            <a:r>
              <a:rPr lang="cs-CZ" dirty="0" err="1"/>
              <a:t>garbage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Důležitost </a:t>
            </a:r>
            <a:r>
              <a:rPr lang="cs-CZ" dirty="0"/>
              <a:t>přípravy a předzpracování dat</a:t>
            </a:r>
          </a:p>
        </p:txBody>
      </p:sp>
    </p:spTree>
    <p:extLst>
      <p:ext uri="{BB962C8B-B14F-4D97-AF65-F5344CB8AC3E}">
        <p14:creationId xmlns:p14="http://schemas.microsoft.com/office/powerpoint/2010/main" val="2804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– 3.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z konečného počtu příkladů odvozujeme obecné znalosti (</a:t>
            </a:r>
            <a:r>
              <a:rPr lang="cs-CZ" sz="2800" b="1" dirty="0" err="1"/>
              <a:t>induktivnost</a:t>
            </a:r>
            <a:r>
              <a:rPr lang="cs-CZ" sz="2800" dirty="0" smtClean="0"/>
              <a:t>)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000" b="1" dirty="0"/>
          </a:p>
        </p:txBody>
      </p:sp>
      <p:pic>
        <p:nvPicPr>
          <p:cNvPr id="19458" name="Picture 2" descr="T4-primka_na_trenovac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4" y="1969740"/>
            <a:ext cx="39560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T4-primka_na_testovac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8060"/>
            <a:ext cx="3744828" cy="26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Principy empirického učení z 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 – 4.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2800" dirty="0"/>
              <a:t>Příklady rozděleny do 2 (někdy 3) množin:</a:t>
            </a:r>
            <a:endParaRPr lang="cs-CZ" sz="1200" dirty="0"/>
          </a:p>
          <a:p>
            <a:pPr lvl="1"/>
            <a:r>
              <a:rPr lang="cs-CZ" sz="2400" b="1" dirty="0"/>
              <a:t>trénovací data</a:t>
            </a:r>
            <a:r>
              <a:rPr lang="cs-CZ" sz="2400" dirty="0"/>
              <a:t> pro vytvoření modelu</a:t>
            </a:r>
            <a:endParaRPr lang="cs-CZ" sz="1100" dirty="0"/>
          </a:p>
          <a:p>
            <a:pPr lvl="1"/>
            <a:r>
              <a:rPr lang="cs-CZ" sz="2400" dirty="0"/>
              <a:t>(</a:t>
            </a:r>
            <a:r>
              <a:rPr lang="cs-CZ" sz="2400" b="1" dirty="0"/>
              <a:t>validační data</a:t>
            </a:r>
            <a:r>
              <a:rPr lang="cs-CZ" sz="2400" dirty="0"/>
              <a:t> pro doladění parametrů)</a:t>
            </a:r>
            <a:endParaRPr lang="cs-CZ" sz="1100" dirty="0"/>
          </a:p>
          <a:p>
            <a:pPr lvl="1"/>
            <a:r>
              <a:rPr lang="cs-CZ" sz="2400" b="1" dirty="0"/>
              <a:t>testovací data</a:t>
            </a:r>
            <a:r>
              <a:rPr lang="cs-CZ" sz="2400" dirty="0"/>
              <a:t> pro otestování </a:t>
            </a:r>
            <a:r>
              <a:rPr lang="cs-CZ" sz="2400" dirty="0" smtClean="0"/>
              <a:t>modelu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82805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800" dirty="0"/>
              <a:t>Analyzovaná data</a:t>
            </a:r>
            <a:r>
              <a:rPr lang="cs-CZ" sz="2800" dirty="0" smtClean="0"/>
              <a:t>: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400" dirty="0"/>
              <a:t>Řádky tabulky reprezentují sledované </a:t>
            </a:r>
            <a:r>
              <a:rPr lang="cs-CZ" sz="2400" b="1" dirty="0"/>
              <a:t>objekty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Sloupce datové tabulky odpovídají </a:t>
            </a:r>
            <a:r>
              <a:rPr lang="cs-CZ" sz="2400" b="1" dirty="0"/>
              <a:t>atributům</a:t>
            </a:r>
            <a:r>
              <a:rPr lang="cs-CZ" sz="2400" dirty="0"/>
              <a:t> </a:t>
            </a:r>
            <a:endParaRPr lang="cs-CZ" sz="2000" dirty="0"/>
          </a:p>
          <a:p>
            <a:pPr marL="0" indent="0">
              <a:buNone/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Obecná definice strojového </a:t>
            </a:r>
            <a:r>
              <a:rPr lang="cs-CZ" b="1" dirty="0" smtClean="0"/>
              <a:t>učení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859994"/>
              </p:ext>
            </p:extLst>
          </p:nvPr>
        </p:nvGraphicFramePr>
        <p:xfrm>
          <a:off x="2843808" y="1491545"/>
          <a:ext cx="2628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r:id="rId4" imgW="1739900" imgH="939800" progId="Equation.3">
                  <p:embed/>
                </p:oleObj>
              </mc:Choice>
              <mc:Fallback>
                <p:oleObj r:id="rId4" imgW="17399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491545"/>
                        <a:ext cx="2628900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1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000" dirty="0"/>
              <a:t>Přidáme-li cílový atribut do datové tabulky, získáme data vhodná pro použití některé metody učení s učitelem (tzv. </a:t>
            </a:r>
            <a:r>
              <a:rPr lang="cs-CZ" sz="2000" b="1" dirty="0"/>
              <a:t>trénovací data</a:t>
            </a:r>
            <a:r>
              <a:rPr lang="cs-CZ" sz="2000" dirty="0" smtClean="0"/>
              <a:t>).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en-US" sz="2000" b="1" dirty="0" err="1"/>
              <a:t>Klasifikační</a:t>
            </a:r>
            <a:r>
              <a:rPr lang="en-US" sz="2000" b="1" dirty="0"/>
              <a:t> </a:t>
            </a:r>
            <a:r>
              <a:rPr lang="en-US" sz="2000" b="1" dirty="0" err="1"/>
              <a:t>úloha</a:t>
            </a:r>
            <a:r>
              <a:rPr lang="en-US" sz="2000" dirty="0"/>
              <a:t>:  </a:t>
            </a:r>
            <a:r>
              <a:rPr lang="en-US" sz="2000" dirty="0" err="1"/>
              <a:t>hledáme</a:t>
            </a:r>
            <a:r>
              <a:rPr lang="en-US" sz="2000" dirty="0"/>
              <a:t> </a:t>
            </a:r>
            <a:r>
              <a:rPr lang="cs-CZ" sz="2000" b="1" dirty="0"/>
              <a:t>znalosti </a:t>
            </a:r>
            <a:r>
              <a:rPr lang="cs-CZ" sz="2000" dirty="0"/>
              <a:t>(reprezentované rozhodovací funkcí </a:t>
            </a:r>
            <a:r>
              <a:rPr lang="cs-CZ" sz="2000" i="1" dirty="0"/>
              <a:t>f</a:t>
            </a:r>
            <a:r>
              <a:rPr lang="cs-CZ" sz="2000" dirty="0"/>
              <a:t>), které by umožňovaly k hodnotám  vstupních atributů  nějakého objektu  přiřadit vhodnou hodnotu atributu cílového</a:t>
            </a:r>
          </a:p>
          <a:p>
            <a:pPr marL="0" indent="0" algn="ctr">
              <a:buNone/>
            </a:pPr>
            <a:r>
              <a:rPr lang="cs-CZ" sz="2000" dirty="0"/>
              <a:t>f: </a:t>
            </a:r>
            <a:r>
              <a:rPr lang="cs-CZ" sz="2000" b="1" dirty="0"/>
              <a:t>x</a:t>
            </a:r>
            <a:r>
              <a:rPr lang="cs-CZ" sz="2000" dirty="0"/>
              <a:t> </a:t>
            </a:r>
            <a:r>
              <a:rPr lang="cs-CZ" sz="2000" dirty="0">
                <a:sym typeface="Symbol" panose="05050102010706020507" pitchFamily="18" charset="2"/>
              </a:rPr>
              <a:t></a:t>
            </a:r>
            <a:r>
              <a:rPr lang="cs-CZ" sz="2000" dirty="0"/>
              <a:t> y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Obecná definice strojového učení (s učitelem)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37567"/>
              </p:ext>
            </p:extLst>
          </p:nvPr>
        </p:nvGraphicFramePr>
        <p:xfrm>
          <a:off x="2267744" y="1563638"/>
          <a:ext cx="3573463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3" r:id="rId4" imgW="2222500" imgH="939800" progId="Equation.3">
                  <p:embed/>
                </p:oleObj>
              </mc:Choice>
              <mc:Fallback>
                <p:oleObj r:id="rId4" imgW="2222500" imgH="93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563638"/>
                        <a:ext cx="3573463" cy="151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5975648" y="1749974"/>
            <a:ext cx="3168352" cy="114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Objekt (trénovací příklad) z této tabulky budeme značit</a:t>
            </a:r>
          </a:p>
          <a:p>
            <a:pPr indent="18034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14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[ </a:t>
            </a: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1400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cs-CZ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12606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1800" dirty="0" smtClean="0"/>
              <a:t>V průběhu klasifikace se tedy pro hodnoty</a:t>
            </a:r>
            <a:r>
              <a:rPr lang="cs-CZ" sz="1800" b="1" dirty="0"/>
              <a:t> </a:t>
            </a:r>
            <a:r>
              <a:rPr lang="cs-CZ" sz="1800" dirty="0"/>
              <a:t>vstupních atributů </a:t>
            </a:r>
            <a:r>
              <a:rPr lang="cs-CZ" sz="1800" b="1" i="1" dirty="0"/>
              <a:t>x</a:t>
            </a:r>
            <a:r>
              <a:rPr lang="cs-CZ" sz="1800" b="1" dirty="0"/>
              <a:t> </a:t>
            </a:r>
            <a:r>
              <a:rPr lang="cs-CZ" sz="1800" dirty="0"/>
              <a:t>nějakého</a:t>
            </a:r>
            <a:r>
              <a:rPr lang="cs-CZ" sz="1800" b="1" dirty="0"/>
              <a:t> </a:t>
            </a:r>
            <a:r>
              <a:rPr lang="cs-CZ" sz="1800" dirty="0"/>
              <a:t>objektu</a:t>
            </a:r>
            <a:r>
              <a:rPr lang="cs-CZ" sz="1800" b="1" dirty="0"/>
              <a:t> </a:t>
            </a:r>
            <a:r>
              <a:rPr lang="cs-CZ" sz="1800" dirty="0"/>
              <a:t>odvodí hodnota cílového atributu: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marL="0" indent="0" algn="ctr">
              <a:buNone/>
            </a:pPr>
            <a:r>
              <a:rPr lang="en-US" sz="1800" dirty="0"/>
              <a:t>ŷ = f (</a:t>
            </a:r>
            <a:r>
              <a:rPr lang="en-US" sz="1800" b="1" dirty="0"/>
              <a:t>x</a:t>
            </a:r>
            <a:r>
              <a:rPr lang="en-US" sz="1800" dirty="0" smtClean="0"/>
              <a:t>).</a:t>
            </a:r>
            <a:endParaRPr lang="cs-CZ" sz="1800" dirty="0" smtClean="0"/>
          </a:p>
          <a:p>
            <a:pPr marL="0" indent="0" algn="ctr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600" dirty="0"/>
              <a:t>Odvozená hodnota </a:t>
            </a:r>
            <a:r>
              <a:rPr lang="cs-CZ" sz="1600" i="1" dirty="0"/>
              <a:t>ŷ</a:t>
            </a:r>
            <a:r>
              <a:rPr lang="cs-CZ" sz="1600" dirty="0"/>
              <a:t> se pro objekty z trénovacích dat může lišit od skutečné hodnoty </a:t>
            </a:r>
            <a:r>
              <a:rPr lang="cs-CZ" sz="1600" i="1" dirty="0"/>
              <a:t>y</a:t>
            </a:r>
            <a:r>
              <a:rPr lang="cs-CZ" sz="1600" dirty="0"/>
              <a:t>. Můžeme tedy pro každý objekt </a:t>
            </a:r>
            <a:r>
              <a:rPr lang="cs-CZ" sz="1600" b="1" dirty="0" err="1"/>
              <a:t>o</a:t>
            </a:r>
            <a:r>
              <a:rPr lang="cs-CZ" sz="1600" baseline="-25000" dirty="0" err="1"/>
              <a:t>i</a:t>
            </a:r>
            <a:r>
              <a:rPr lang="cs-CZ" sz="1600" dirty="0"/>
              <a:t> ∈ D</a:t>
            </a:r>
            <a:r>
              <a:rPr lang="cs-CZ" sz="1600" baseline="-25000" dirty="0"/>
              <a:t>TR</a:t>
            </a:r>
            <a:r>
              <a:rPr lang="cs-CZ" sz="1600" dirty="0"/>
              <a:t> vyčíslit </a:t>
            </a:r>
            <a:r>
              <a:rPr lang="cs-CZ" sz="1600" i="1" dirty="0"/>
              <a:t>chybu klasifikace </a:t>
            </a:r>
            <a:r>
              <a:rPr lang="cs-CZ" sz="1600" i="1" dirty="0" err="1"/>
              <a:t>Q</a:t>
            </a:r>
            <a:r>
              <a:rPr lang="cs-CZ" sz="1600" i="1" baseline="-25000" dirty="0" err="1"/>
              <a:t>f</a:t>
            </a:r>
            <a:r>
              <a:rPr lang="cs-CZ" sz="1600" i="1" dirty="0"/>
              <a:t>(</a:t>
            </a:r>
            <a:r>
              <a:rPr lang="cs-CZ" sz="1600" b="1" i="1" dirty="0" err="1"/>
              <a:t>o</a:t>
            </a:r>
            <a:r>
              <a:rPr lang="cs-CZ" sz="1600" i="1" baseline="-25000" dirty="0" err="1"/>
              <a:t>i</a:t>
            </a:r>
            <a:r>
              <a:rPr lang="cs-CZ" sz="1600" i="1" dirty="0"/>
              <a:t>, </a:t>
            </a:r>
            <a:r>
              <a:rPr lang="cs-CZ" sz="1600" i="1" dirty="0" err="1"/>
              <a:t>ŷ</a:t>
            </a:r>
            <a:r>
              <a:rPr lang="cs-CZ" sz="1600" i="1" baseline="-25000" dirty="0" err="1"/>
              <a:t>i</a:t>
            </a:r>
            <a:r>
              <a:rPr lang="cs-CZ" sz="1600" i="1" dirty="0"/>
              <a:t>)</a:t>
            </a:r>
            <a:r>
              <a:rPr lang="cs-CZ" sz="1600" dirty="0"/>
              <a:t>. V případě numerického atributu </a:t>
            </a:r>
            <a:r>
              <a:rPr lang="cs-CZ" sz="1600" i="1" dirty="0"/>
              <a:t>C</a:t>
            </a:r>
            <a:r>
              <a:rPr lang="cs-CZ" sz="1600" dirty="0"/>
              <a:t> může být touto chybou například čtverec rozdílu skutečné a odvozené hodnoty cílového atributu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 err="1"/>
              <a:t>Q</a:t>
            </a:r>
            <a:r>
              <a:rPr lang="cs-CZ" sz="1600" baseline="-25000" dirty="0" err="1"/>
              <a:t>f</a:t>
            </a:r>
            <a:r>
              <a:rPr lang="cs-CZ" sz="1600" dirty="0"/>
              <a:t> (</a:t>
            </a:r>
            <a:r>
              <a:rPr lang="cs-CZ" sz="1600" b="1" dirty="0" err="1"/>
              <a:t>o</a:t>
            </a:r>
            <a:r>
              <a:rPr lang="cs-CZ" sz="1600" b="1" baseline="-25000" dirty="0" err="1"/>
              <a:t>i</a:t>
            </a:r>
            <a:r>
              <a:rPr lang="cs-CZ" sz="1600" dirty="0"/>
              <a:t>, </a:t>
            </a:r>
            <a:r>
              <a:rPr lang="cs-CZ" sz="1600" dirty="0" err="1"/>
              <a:t>ŷ</a:t>
            </a:r>
            <a:r>
              <a:rPr lang="cs-CZ" sz="1600" baseline="-25000" dirty="0" err="1"/>
              <a:t>i</a:t>
            </a:r>
            <a:r>
              <a:rPr lang="cs-CZ" sz="1600" dirty="0"/>
              <a:t>) = (</a:t>
            </a:r>
            <a:r>
              <a:rPr lang="cs-CZ" sz="1600" dirty="0" err="1"/>
              <a:t>y</a:t>
            </a:r>
            <a:r>
              <a:rPr lang="cs-CZ" sz="1600" baseline="-25000" dirty="0" err="1"/>
              <a:t>i</a:t>
            </a:r>
            <a:r>
              <a:rPr lang="cs-CZ" sz="1600" dirty="0"/>
              <a:t> - </a:t>
            </a:r>
            <a:r>
              <a:rPr lang="cs-CZ" sz="1600" dirty="0" err="1"/>
              <a:t>ŷ</a:t>
            </a:r>
            <a:r>
              <a:rPr lang="cs-CZ" sz="1600" baseline="-25000" dirty="0" err="1"/>
              <a:t>i</a:t>
            </a:r>
            <a:r>
              <a:rPr lang="cs-CZ" sz="1600" dirty="0"/>
              <a:t>)</a:t>
            </a:r>
            <a:r>
              <a:rPr lang="cs-CZ" sz="1600" baseline="30000" dirty="0"/>
              <a:t>2</a:t>
            </a:r>
            <a:r>
              <a:rPr lang="cs-CZ" sz="1600" dirty="0"/>
              <a:t>,</a:t>
            </a:r>
          </a:p>
          <a:p>
            <a:pPr marL="0" indent="0">
              <a:buNone/>
            </a:pPr>
            <a:r>
              <a:rPr lang="cs-CZ" sz="1600" dirty="0"/>
              <a:t>v případě kategoriálního atributu C může být touto chybou informace o tom že se odvozená a skutečná hodnota vzájemně liší,</a:t>
            </a:r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Obecná definice strojového učení (s učitelem)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91" y="4051788"/>
            <a:ext cx="6338018" cy="788168"/>
          </a:xfrm>
          <a:prstGeom prst="rect">
            <a:avLst/>
          </a:prstGeom>
        </p:spPr>
      </p:pic>
      <p:sp>
        <p:nvSpPr>
          <p:cNvPr id="7" name="Zaoblený obdélník 6"/>
          <p:cNvSpPr/>
          <p:nvPr/>
        </p:nvSpPr>
        <p:spPr>
          <a:xfrm>
            <a:off x="3517496" y="4098796"/>
            <a:ext cx="2134624" cy="6331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504688" y="3242746"/>
            <a:ext cx="1859400" cy="4091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3923928" y="1779662"/>
            <a:ext cx="1152128" cy="4398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Chyba na trénovacích datech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18479" y="35078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Pro celou trénovací množinu </a:t>
            </a:r>
            <a:r>
              <a:rPr lang="cs-CZ" sz="2400" i="1" dirty="0"/>
              <a:t>DTR</a:t>
            </a:r>
            <a:r>
              <a:rPr lang="cs-CZ" sz="2400" dirty="0"/>
              <a:t> pak můžeme vyčíslit souhrnnou chybu </a:t>
            </a:r>
            <a:r>
              <a:rPr lang="cs-CZ" sz="2400" i="1" dirty="0" err="1"/>
              <a:t>Err</a:t>
            </a:r>
            <a:r>
              <a:rPr lang="cs-CZ" sz="2400" i="1" dirty="0"/>
              <a:t>(</a:t>
            </a:r>
            <a:r>
              <a:rPr lang="cs-CZ" sz="2400" i="1" dirty="0" err="1"/>
              <a:t>f,D</a:t>
            </a:r>
            <a:r>
              <a:rPr lang="cs-CZ" sz="2400" i="1" baseline="-25000" dirty="0" err="1"/>
              <a:t>TR</a:t>
            </a:r>
            <a:r>
              <a:rPr lang="cs-CZ" sz="2400" i="1" dirty="0"/>
              <a:t>),</a:t>
            </a:r>
            <a:r>
              <a:rPr lang="cs-CZ" sz="2400" dirty="0"/>
              <a:t> například jako střední chybu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Cílem </a:t>
            </a:r>
            <a:r>
              <a:rPr lang="cs-CZ" sz="2400" dirty="0"/>
              <a:t>učení je nalézt takové znalosti </a:t>
            </a:r>
            <a:r>
              <a:rPr lang="cs-CZ" sz="2400" i="1" dirty="0"/>
              <a:t>f*</a:t>
            </a:r>
            <a:r>
              <a:rPr lang="cs-CZ" sz="2400" dirty="0"/>
              <a:t>, které by minimalizovaly tuto chybu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b="1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7771"/>
              </p:ext>
            </p:extLst>
          </p:nvPr>
        </p:nvGraphicFramePr>
        <p:xfrm>
          <a:off x="3059832" y="2211710"/>
          <a:ext cx="2559754" cy="66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r:id="rId4" imgW="1815312" imgH="444307" progId="Equation.2">
                  <p:embed/>
                </p:oleObj>
              </mc:Choice>
              <mc:Fallback>
                <p:oleObj r:id="rId4" imgW="1815312" imgH="444307" progId="Equation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211710"/>
                        <a:ext cx="2559754" cy="6636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6"/>
          <a:srcRect l="39763" t="43000" r="31888" b="49300"/>
          <a:stretch/>
        </p:blipFill>
        <p:spPr>
          <a:xfrm>
            <a:off x="3067089" y="3934915"/>
            <a:ext cx="2689447" cy="4108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62534" t="43000" r="33671" b="50365"/>
          <a:stretch/>
        </p:blipFill>
        <p:spPr>
          <a:xfrm>
            <a:off x="3635896" y="3949645"/>
            <a:ext cx="360040" cy="354033"/>
          </a:xfrm>
          <a:prstGeom prst="rect">
            <a:avLst/>
          </a:prstGeom>
        </p:spPr>
      </p:pic>
      <p:sp>
        <p:nvSpPr>
          <p:cNvPr id="11" name="Zaoblený obdélník 10"/>
          <p:cNvSpPr/>
          <p:nvPr/>
        </p:nvSpPr>
        <p:spPr>
          <a:xfrm>
            <a:off x="2915816" y="2220579"/>
            <a:ext cx="2840720" cy="6871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2915816" y="3836754"/>
            <a:ext cx="3024336" cy="6072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4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Co je to Strojového učení</a:t>
            </a:r>
          </a:p>
          <a:p>
            <a:r>
              <a:rPr lang="cs-CZ" sz="2000" dirty="0" smtClean="0"/>
              <a:t>Typy učení</a:t>
            </a:r>
          </a:p>
          <a:p>
            <a:r>
              <a:rPr lang="cs-CZ" sz="2000" dirty="0" smtClean="0"/>
              <a:t>Metody učení</a:t>
            </a:r>
          </a:p>
          <a:p>
            <a:r>
              <a:rPr lang="cs-CZ" sz="2000" dirty="0" smtClean="0"/>
              <a:t>Učení jako prohledávání</a:t>
            </a:r>
          </a:p>
          <a:p>
            <a:r>
              <a:rPr lang="cs-CZ" sz="2000" dirty="0" smtClean="0"/>
              <a:t>Učení jako aproximace</a:t>
            </a:r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0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800" dirty="0"/>
              <a:t>hledáme strukturu i parametry </a:t>
            </a:r>
            <a:r>
              <a:rPr lang="cs-CZ" sz="2800" dirty="0" smtClean="0"/>
              <a:t>modelu</a:t>
            </a:r>
          </a:p>
          <a:p>
            <a:r>
              <a:rPr lang="cs-CZ" sz="2800" dirty="0" smtClean="0"/>
              <a:t>např. Rozhodovací stromy, Rozhodovací pravidla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Učení jako prohledávání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5602" name="Picture 2" descr="T4-usporadani_modelu-s-rela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3678"/>
            <a:ext cx="233134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192276" y="2037350"/>
            <a:ext cx="4572000" cy="22929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>
                <a:latin typeface="+mj-lt"/>
                <a:ea typeface="Times New Roman" panose="02020603050405020304" pitchFamily="18" charset="0"/>
              </a:rPr>
              <a:t>Modely jako popisy shluků:</a:t>
            </a:r>
            <a:endParaRPr lang="cs-CZ" sz="10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MGM - nejobecnější model (jeden shluk pro všechno)</a:t>
            </a:r>
            <a:endParaRPr lang="cs-CZ" sz="10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MSM - nejspeciálnější model(y) (co příklad to shluk)</a:t>
            </a:r>
            <a:endParaRPr lang="cs-CZ" sz="10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M1 obecnější než M2, M2 je speciálnější než M1</a:t>
            </a:r>
            <a:endParaRPr lang="cs-CZ" sz="1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3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</a:t>
            </a:r>
            <a:endParaRPr lang="cs-CZ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43472"/>
              </p:ext>
            </p:extLst>
          </p:nvPr>
        </p:nvGraphicFramePr>
        <p:xfrm>
          <a:off x="1691680" y="915566"/>
          <a:ext cx="6048671" cy="1066800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1102094">
                  <a:extLst>
                    <a:ext uri="{9D8B030D-6E8A-4147-A177-3AD203B41FA5}">
                      <a16:colId xmlns:a16="http://schemas.microsoft.com/office/drawing/2014/main" val="389657188"/>
                    </a:ext>
                  </a:extLst>
                </a:gridCol>
                <a:gridCol w="1727143">
                  <a:extLst>
                    <a:ext uri="{9D8B030D-6E8A-4147-A177-3AD203B41FA5}">
                      <a16:colId xmlns:a16="http://schemas.microsoft.com/office/drawing/2014/main" val="1829640051"/>
                    </a:ext>
                  </a:extLst>
                </a:gridCol>
                <a:gridCol w="1103316">
                  <a:extLst>
                    <a:ext uri="{9D8B030D-6E8A-4147-A177-3AD203B41FA5}">
                      <a16:colId xmlns:a16="http://schemas.microsoft.com/office/drawing/2014/main" val="346990902"/>
                    </a:ext>
                  </a:extLst>
                </a:gridCol>
                <a:gridCol w="1270894">
                  <a:extLst>
                    <a:ext uri="{9D8B030D-6E8A-4147-A177-3AD203B41FA5}">
                      <a16:colId xmlns:a16="http://schemas.microsoft.com/office/drawing/2014/main" val="3902514004"/>
                    </a:ext>
                  </a:extLst>
                </a:gridCol>
                <a:gridCol w="845224">
                  <a:extLst>
                    <a:ext uri="{9D8B030D-6E8A-4147-A177-3AD203B41FA5}">
                      <a16:colId xmlns:a16="http://schemas.microsoft.com/office/drawing/2014/main" val="2588898882"/>
                    </a:ext>
                  </a:extLst>
                </a:gridCol>
              </a:tblGrid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příjem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konto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auto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bydlení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úvěr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53261386"/>
                  </a:ext>
                </a:extLst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vysoký</a:t>
                      </a:r>
                      <a:endParaRPr lang="cs-CZ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vysoké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vlastní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654940362"/>
                  </a:ext>
                </a:extLst>
              </a:tr>
              <a:tr h="212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vysoký</a:t>
                      </a:r>
                      <a:endParaRPr lang="cs-CZ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vysoké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vlastní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76679416"/>
                  </a:ext>
                </a:extLst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</a:rPr>
                        <a:t>nizký</a:t>
                      </a:r>
                      <a:endParaRPr lang="cs-CZ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nízké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nájemní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98527083"/>
                  </a:ext>
                </a:extLst>
              </a:tr>
              <a:tr h="19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vysoký</a:t>
                      </a:r>
                      <a:endParaRPr lang="cs-CZ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vysoké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nájemní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9051479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79707" y="401191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Nejvíce speciální pravidlo (MGM):</a:t>
            </a:r>
          </a:p>
          <a:p>
            <a:r>
              <a:rPr lang="cs-CZ" b="1" dirty="0" err="1" smtClean="0"/>
              <a:t>If</a:t>
            </a:r>
            <a:r>
              <a:rPr lang="cs-CZ" dirty="0" smtClean="0"/>
              <a:t> příjem = vysoký </a:t>
            </a:r>
            <a:r>
              <a:rPr lang="en-US" dirty="0" smtClean="0"/>
              <a:t>&amp; </a:t>
            </a:r>
            <a:r>
              <a:rPr lang="cs-CZ" dirty="0" smtClean="0"/>
              <a:t>konto = vysoké </a:t>
            </a:r>
            <a:r>
              <a:rPr lang="en-US" dirty="0" smtClean="0"/>
              <a:t>&amp;</a:t>
            </a:r>
            <a:r>
              <a:rPr lang="cs-CZ" dirty="0" smtClean="0"/>
              <a:t> auto = ano </a:t>
            </a:r>
            <a:r>
              <a:rPr lang="en-US" dirty="0" smtClean="0"/>
              <a:t>&amp;</a:t>
            </a:r>
            <a:r>
              <a:rPr lang="cs-CZ" dirty="0" smtClean="0"/>
              <a:t> bydlení = vlastní </a:t>
            </a:r>
            <a:r>
              <a:rPr lang="cs-CZ" b="1" dirty="0" err="1" smtClean="0"/>
              <a:t>then</a:t>
            </a:r>
            <a:r>
              <a:rPr lang="cs-CZ" dirty="0" smtClean="0"/>
              <a:t> úvěr = Ano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9707" y="204061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Nejvíce obecné pravidlo (MSM):</a:t>
            </a:r>
          </a:p>
          <a:p>
            <a:r>
              <a:rPr lang="cs-CZ" b="1" dirty="0" err="1" smtClean="0"/>
              <a:t>If</a:t>
            </a:r>
            <a:r>
              <a:rPr lang="cs-CZ" dirty="0" smtClean="0"/>
              <a:t> cokoli </a:t>
            </a:r>
            <a:r>
              <a:rPr lang="cs-CZ" b="1" dirty="0" err="1" smtClean="0"/>
              <a:t>then</a:t>
            </a:r>
            <a:r>
              <a:rPr lang="cs-CZ" dirty="0" smtClean="0"/>
              <a:t> úvěr = Ano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9707" y="2745191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První specializace MSM (M1) :</a:t>
            </a:r>
          </a:p>
          <a:p>
            <a:r>
              <a:rPr lang="cs-CZ" b="1" dirty="0" err="1" smtClean="0"/>
              <a:t>If</a:t>
            </a:r>
            <a:r>
              <a:rPr lang="cs-CZ" dirty="0" smtClean="0"/>
              <a:t> příjem = vysoký </a:t>
            </a:r>
            <a:r>
              <a:rPr lang="cs-CZ" b="1" dirty="0" err="1" smtClean="0"/>
              <a:t>then</a:t>
            </a:r>
            <a:r>
              <a:rPr lang="cs-CZ" dirty="0" smtClean="0"/>
              <a:t> úvěr = Ano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79707" y="35170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242773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Evaluace:</a:t>
            </a:r>
          </a:p>
          <a:p>
            <a:r>
              <a:rPr lang="cs-CZ" dirty="0" smtClean="0"/>
              <a:t>„Kolik objektů (řádků) v datech porušuje dané pravidlo.“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75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 smtClean="0"/>
              <a:t>Hledáme „pouze“ parametry modelu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000" b="1" dirty="0" smtClean="0"/>
              <a:t>Příklad</a:t>
            </a:r>
            <a:r>
              <a:rPr lang="cs-CZ" sz="2000" b="1" dirty="0"/>
              <a:t>: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na základě hodnot funkce v konečném počtu bodů snažíme zrekonstruovat její obecnou </a:t>
            </a:r>
            <a:r>
              <a:rPr lang="cs-CZ" sz="2000" dirty="0" smtClean="0"/>
              <a:t>podobu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Učení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aproximace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7400" t="35300" r="27951" b="21300"/>
          <a:stretch/>
        </p:blipFill>
        <p:spPr>
          <a:xfrm>
            <a:off x="3131840" y="2355726"/>
            <a:ext cx="2880320" cy="202931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88850" y="4363328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latin typeface="+mj-lt"/>
                <a:ea typeface="Times New Roman" panose="02020603050405020304" pitchFamily="18" charset="0"/>
              </a:rPr>
              <a:t>f(x) = q</a:t>
            </a:r>
            <a:r>
              <a:rPr lang="cs-CZ" baseline="-25000" dirty="0">
                <a:latin typeface="+mj-lt"/>
                <a:ea typeface="Times New Roman" panose="02020603050405020304" pitchFamily="18" charset="0"/>
              </a:rPr>
              <a:t>1</a:t>
            </a:r>
            <a:r>
              <a:rPr lang="cs-CZ" dirty="0">
                <a:latin typeface="+mj-lt"/>
                <a:ea typeface="Times New Roman" panose="02020603050405020304" pitchFamily="18" charset="0"/>
              </a:rPr>
              <a:t>x + q</a:t>
            </a:r>
            <a:r>
              <a:rPr lang="cs-CZ" baseline="-25000" dirty="0">
                <a:latin typeface="+mj-lt"/>
                <a:ea typeface="Times New Roman" panose="02020603050405020304" pitchFamily="18" charset="0"/>
              </a:rPr>
              <a:t>0</a:t>
            </a:r>
            <a:endParaRPr lang="cs-CZ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 dirty="0"/>
              <a:t>Hledání minima celkové odchylky    </a:t>
            </a:r>
          </a:p>
          <a:p>
            <a:pPr marL="0" indent="0" algn="ctr">
              <a:buNone/>
            </a:pPr>
            <a:r>
              <a:rPr lang="cs-CZ" sz="2400" dirty="0"/>
              <a:t>min </a:t>
            </a:r>
            <a:r>
              <a:rPr lang="cs-CZ" sz="2400" dirty="0">
                <a:sym typeface="Symbol" panose="05050102010706020507" pitchFamily="18" charset="2"/>
              </a:rPr>
              <a:t></a:t>
            </a:r>
            <a:r>
              <a:rPr lang="cs-CZ" sz="2400" baseline="-25000" dirty="0"/>
              <a:t>i  </a:t>
            </a:r>
            <a:r>
              <a:rPr lang="cs-CZ" sz="2400" dirty="0"/>
              <a:t>(</a:t>
            </a:r>
            <a:r>
              <a:rPr lang="cs-CZ" sz="2400" dirty="0" err="1"/>
              <a:t>y</a:t>
            </a:r>
            <a:r>
              <a:rPr lang="cs-CZ" sz="2400" baseline="-25000" dirty="0" err="1"/>
              <a:t>i</a:t>
            </a:r>
            <a:r>
              <a:rPr lang="cs-CZ" sz="2400"/>
              <a:t> </a:t>
            </a:r>
            <a:r>
              <a:rPr lang="cs-CZ" sz="2400" smtClean="0"/>
              <a:t>- </a:t>
            </a:r>
            <a:r>
              <a:rPr lang="cs-CZ" sz="2400" dirty="0"/>
              <a:t>f(</a:t>
            </a:r>
            <a:r>
              <a:rPr lang="cs-CZ" sz="2400" dirty="0" err="1"/>
              <a:t>x</a:t>
            </a:r>
            <a:r>
              <a:rPr lang="cs-CZ" sz="2400" baseline="-25000" dirty="0" err="1"/>
              <a:t>i</a:t>
            </a:r>
            <a:r>
              <a:rPr lang="cs-CZ" sz="2400" dirty="0"/>
              <a:t>)) </a:t>
            </a:r>
            <a:r>
              <a:rPr lang="cs-CZ" sz="2400" baseline="30000" dirty="0"/>
              <a:t>2 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  <a:p>
            <a:pPr marL="0" indent="0">
              <a:buNone/>
            </a:pPr>
            <a:r>
              <a:rPr lang="cs-CZ" sz="2400" dirty="0"/>
              <a:t>se převádí na řešení rovnice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M</a:t>
            </a:r>
            <a:r>
              <a:rPr lang="cs-CZ" b="1" dirty="0" smtClean="0"/>
              <a:t>etoda </a:t>
            </a:r>
            <a:r>
              <a:rPr lang="cs-CZ" b="1" dirty="0"/>
              <a:t>nejmenších čtverců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1415" t="40321" r="40277" b="42829"/>
          <a:stretch/>
        </p:blipFill>
        <p:spPr>
          <a:xfrm>
            <a:off x="3131840" y="3651870"/>
            <a:ext cx="2592288" cy="6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7704856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400" dirty="0"/>
              <a:t>1) </a:t>
            </a:r>
            <a:r>
              <a:rPr lang="cs-CZ" sz="2400" b="1" dirty="0" smtClean="0"/>
              <a:t>analytické</a:t>
            </a:r>
            <a:r>
              <a:rPr lang="cs-CZ" sz="2400" dirty="0" smtClean="0"/>
              <a:t> </a:t>
            </a:r>
            <a:r>
              <a:rPr lang="cs-CZ" sz="2400" dirty="0"/>
              <a:t>(známe typ funkce)</a:t>
            </a:r>
          </a:p>
          <a:p>
            <a:pPr marL="0" indent="0">
              <a:buNone/>
            </a:pPr>
            <a:r>
              <a:rPr lang="cs-CZ" sz="2400" dirty="0" smtClean="0"/>
              <a:t>	řešení </a:t>
            </a:r>
            <a:r>
              <a:rPr lang="cs-CZ" sz="2400" dirty="0"/>
              <a:t>soustavy rovnic pro parametry </a:t>
            </a:r>
            <a:r>
              <a:rPr lang="cs-CZ" sz="2400" dirty="0" smtClean="0"/>
              <a:t>funkce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cs-CZ" sz="2400" dirty="0"/>
              <a:t>2) </a:t>
            </a:r>
            <a:r>
              <a:rPr lang="cs-CZ" sz="2400" b="1" dirty="0" smtClean="0"/>
              <a:t>numerické</a:t>
            </a:r>
            <a:r>
              <a:rPr lang="cs-CZ" sz="2400" dirty="0" smtClean="0"/>
              <a:t> </a:t>
            </a:r>
            <a:r>
              <a:rPr lang="cs-CZ" sz="2400" dirty="0"/>
              <a:t>(neznáme typ funkce)   </a:t>
            </a:r>
          </a:p>
          <a:p>
            <a:pPr marL="0" indent="0">
              <a:buNone/>
            </a:pPr>
            <a:r>
              <a:rPr lang="cs-CZ" sz="2400" dirty="0"/>
              <a:t>	gradientní metody</a:t>
            </a:r>
            <a:endParaRPr lang="cs-CZ" sz="2400" b="1" dirty="0"/>
          </a:p>
          <a:p>
            <a:pPr marL="0" indent="0">
              <a:buNone/>
            </a:pP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/>
              <a:t>Řešení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8894" t="45100" r="53150" b="29000"/>
          <a:stretch/>
        </p:blipFill>
        <p:spPr>
          <a:xfrm>
            <a:off x="6839744" y="1779735"/>
            <a:ext cx="2304256" cy="120081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9512" y="2211710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</a:rPr>
              <a:t>f(x) = q</a:t>
            </a:r>
            <a:r>
              <a:rPr lang="cs-CZ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cs-CZ" dirty="0">
                <a:solidFill>
                  <a:srgbClr val="000000"/>
                </a:solidFill>
                <a:ea typeface="Times New Roman" panose="02020603050405020304" pitchFamily="18" charset="0"/>
              </a:rPr>
              <a:t>x + q</a:t>
            </a:r>
            <a:r>
              <a:rPr lang="cs-CZ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0</a:t>
            </a:r>
            <a:endParaRPr lang="cs-CZ" sz="11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18106" t="35300" r="42125" b="43700"/>
          <a:stretch/>
        </p:blipFill>
        <p:spPr>
          <a:xfrm>
            <a:off x="1920675" y="1668666"/>
            <a:ext cx="4790594" cy="1422948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1763688" y="235572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6551608" y="232436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8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/>
              <a:t>Gradientní metody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5825" t="21301" r="22831" b="28300"/>
          <a:stretch/>
        </p:blipFill>
        <p:spPr>
          <a:xfrm>
            <a:off x="1950649" y="917389"/>
            <a:ext cx="525058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uváznutí v lokálním minimu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4578" name="Picture 2" descr="ml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9"/>
          <a:stretch>
            <a:fillRect/>
          </a:stretch>
        </p:blipFill>
        <p:spPr bwMode="auto">
          <a:xfrm>
            <a:off x="179512" y="1563638"/>
            <a:ext cx="4104456" cy="227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26352"/>
            <a:ext cx="4243314" cy="37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 smtClean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 smtClean="0"/>
              <a:t>prof</a:t>
            </a:r>
            <a:r>
              <a:rPr lang="nn-NO" altLang="cs-CZ" sz="1200" dirty="0"/>
              <a:t>. Ing. Petr Berka, CSc</a:t>
            </a:r>
            <a:r>
              <a:rPr lang="nn-NO" altLang="cs-CZ" sz="1200" dirty="0" smtClean="0"/>
              <a:t>.</a:t>
            </a:r>
            <a:r>
              <a:rPr lang="cs-CZ" altLang="cs-CZ" sz="1200" dirty="0" smtClean="0"/>
              <a:t> </a:t>
            </a:r>
            <a:r>
              <a:rPr lang="cs-CZ" altLang="cs-CZ" sz="1200" dirty="0" smtClean="0">
                <a:hlinkClick r:id="rId2"/>
              </a:rPr>
              <a:t>berka@vse.cz</a:t>
            </a:r>
            <a:endParaRPr lang="cs-CZ" alt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concerned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construct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programs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automatically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.</a:t>
            </a:r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cs-CZ" dirty="0" err="1"/>
              <a:t>Mitchell</a:t>
            </a:r>
            <a:r>
              <a:rPr lang="cs-CZ" dirty="0"/>
              <a:t>, 1997</a:t>
            </a:r>
            <a:r>
              <a:rPr lang="cs-CZ" dirty="0" smtClean="0"/>
              <a:t>)</a:t>
            </a:r>
            <a:endParaRPr lang="cs-CZ" sz="2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Strojové učení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 in a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perform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in a </a:t>
            </a:r>
            <a:r>
              <a:rPr lang="cs-CZ" dirty="0" err="1"/>
              <a:t>future</a:t>
            </a:r>
            <a:r>
              <a:rPr lang="cs-CZ" dirty="0"/>
              <a:t>. </a:t>
            </a:r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cs-CZ" dirty="0" err="1"/>
              <a:t>Witten</a:t>
            </a:r>
            <a:r>
              <a:rPr lang="cs-CZ" dirty="0"/>
              <a:t>, Frank, 1999)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Strojové učení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dirty="0"/>
              <a:t>učení se </a:t>
            </a:r>
            <a:r>
              <a:rPr lang="cs-CZ" dirty="0" smtClean="0"/>
              <a:t>konceptům </a:t>
            </a:r>
            <a:r>
              <a:rPr lang="cs-CZ" dirty="0"/>
              <a:t>(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acquisition</a:t>
            </a:r>
            <a:r>
              <a:rPr lang="cs-CZ" dirty="0"/>
              <a:t>)  </a:t>
            </a:r>
          </a:p>
          <a:p>
            <a:pPr lvl="0"/>
            <a:r>
              <a:rPr lang="cs-CZ" dirty="0"/>
              <a:t>učení se dovednostem (</a:t>
            </a:r>
            <a:r>
              <a:rPr lang="cs-CZ" dirty="0" err="1"/>
              <a:t>skill</a:t>
            </a:r>
            <a:r>
              <a:rPr lang="cs-CZ" dirty="0"/>
              <a:t> </a:t>
            </a:r>
            <a:r>
              <a:rPr lang="cs-CZ" dirty="0" err="1"/>
              <a:t>refinement</a:t>
            </a:r>
            <a:r>
              <a:rPr lang="cs-CZ" dirty="0"/>
              <a:t>).</a:t>
            </a:r>
          </a:p>
          <a:p>
            <a:pPr marL="0" indent="0">
              <a:buNone/>
            </a:pPr>
            <a:endParaRPr lang="cs-CZ" sz="2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 smtClean="0"/>
              <a:t>Typy </a:t>
            </a:r>
            <a:r>
              <a:rPr lang="cs-CZ" b="1" dirty="0"/>
              <a:t>učení</a:t>
            </a:r>
            <a:br>
              <a:rPr lang="cs-CZ" b="1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5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strojového učení a dobývání znalostí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7410" name="Picture 2" descr="T4-uceni-a-k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8983"/>
            <a:ext cx="6912768" cy="380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99592" y="808983"/>
            <a:ext cx="864096" cy="284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4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Obecné schéma učícího se systému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1100" t="22700" r="7082" b="26200"/>
          <a:stretch/>
        </p:blipFill>
        <p:spPr>
          <a:xfrm>
            <a:off x="467544" y="1059582"/>
            <a:ext cx="7632848" cy="35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zapamatováním (</a:t>
            </a:r>
            <a:r>
              <a:rPr lang="cs-CZ" sz="2000" dirty="0" err="1"/>
              <a:t>rote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 neboli biflování),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instrukcí (</a:t>
            </a:r>
            <a:r>
              <a:rPr lang="cs-CZ" sz="2000" dirty="0" err="1"/>
              <a:t>learning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instruction</a:t>
            </a:r>
            <a:r>
              <a:rPr lang="cs-CZ" sz="2000" dirty="0"/>
              <a:t>, </a:t>
            </a:r>
            <a:r>
              <a:rPr lang="cs-CZ" sz="2000" dirty="0" err="1"/>
              <a:t>learning</a:t>
            </a:r>
            <a:r>
              <a:rPr lang="cs-CZ" sz="2000" dirty="0"/>
              <a:t> by </a:t>
            </a:r>
            <a:r>
              <a:rPr lang="cs-CZ" sz="2000" dirty="0" err="1"/>
              <a:t>being</a:t>
            </a:r>
            <a:r>
              <a:rPr lang="cs-CZ" sz="2000" dirty="0"/>
              <a:t> </a:t>
            </a:r>
            <a:r>
              <a:rPr lang="cs-CZ" sz="2000" dirty="0" err="1"/>
              <a:t>told</a:t>
            </a:r>
            <a:r>
              <a:rPr lang="cs-CZ" sz="2000" dirty="0"/>
              <a:t>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analogie (</a:t>
            </a:r>
            <a:r>
              <a:rPr lang="cs-CZ" sz="2000" dirty="0" err="1"/>
              <a:t>learning</a:t>
            </a:r>
            <a:r>
              <a:rPr lang="cs-CZ" sz="2000" dirty="0"/>
              <a:t> by analogy, instance-</a:t>
            </a:r>
            <a:r>
              <a:rPr lang="cs-CZ" sz="2000" dirty="0" err="1"/>
              <a:t>based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, </a:t>
            </a:r>
            <a:r>
              <a:rPr lang="cs-CZ" sz="2000" dirty="0" err="1"/>
              <a:t>lazy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),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na základě vysvětlení (</a:t>
            </a:r>
            <a:r>
              <a:rPr lang="cs-CZ" sz="2000" dirty="0" err="1"/>
              <a:t>explanation-based</a:t>
            </a:r>
            <a:r>
              <a:rPr lang="cs-CZ" sz="2000" dirty="0"/>
              <a:t> </a:t>
            </a:r>
            <a:r>
              <a:rPr lang="cs-CZ" sz="2000" dirty="0" err="1"/>
              <a:t>learning</a:t>
            </a:r>
            <a:r>
              <a:rPr lang="cs-CZ" sz="2000" dirty="0"/>
              <a:t>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příkladů (</a:t>
            </a:r>
            <a:r>
              <a:rPr lang="cs-CZ" sz="2000" dirty="0" err="1"/>
              <a:t>learning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examples</a:t>
            </a:r>
            <a:r>
              <a:rPr lang="cs-CZ" sz="2000" dirty="0"/>
              <a:t>), 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/>
              <a:t>učení se z pozorování a objevováním (</a:t>
            </a:r>
            <a:r>
              <a:rPr lang="cs-CZ" sz="2000" dirty="0" err="1"/>
              <a:t>learning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observation</a:t>
            </a:r>
            <a:r>
              <a:rPr lang="cs-CZ" sz="2000" dirty="0"/>
              <a:t> and </a:t>
            </a:r>
            <a:r>
              <a:rPr lang="cs-CZ" sz="2000" dirty="0" err="1"/>
              <a:t>discovery</a:t>
            </a:r>
            <a:r>
              <a:rPr lang="cs-CZ" sz="2000" dirty="0" smtClean="0"/>
              <a:t>),</a:t>
            </a: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4464496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000" b="1" dirty="0"/>
              <a:t>statistické metody</a:t>
            </a:r>
            <a:r>
              <a:rPr lang="cs-CZ" sz="2000" dirty="0"/>
              <a:t> - regresní metody, diskriminační analýza, shluková analýza,</a:t>
            </a:r>
          </a:p>
          <a:p>
            <a:pPr lvl="0"/>
            <a:r>
              <a:rPr lang="cs-CZ" sz="2000" b="1" dirty="0"/>
              <a:t>symbolické metody umělé inteligence</a:t>
            </a:r>
            <a:r>
              <a:rPr lang="cs-CZ" sz="2000" dirty="0"/>
              <a:t> - rozhodovací stromy a pravidla, případové usuzování (CBR</a:t>
            </a:r>
            <a:r>
              <a:rPr lang="cs-CZ" sz="2000" dirty="0" smtClean="0"/>
              <a:t>),</a:t>
            </a:r>
            <a:endParaRPr lang="cs-CZ" sz="2000" dirty="0"/>
          </a:p>
          <a:p>
            <a:pPr lvl="0"/>
            <a:r>
              <a:rPr lang="cs-CZ" sz="2000" b="1" dirty="0" err="1"/>
              <a:t>subsymbolické</a:t>
            </a:r>
            <a:r>
              <a:rPr lang="cs-CZ" sz="2000" b="1" dirty="0"/>
              <a:t> metody umělé inteligence</a:t>
            </a:r>
            <a:r>
              <a:rPr lang="cs-CZ" sz="2000" dirty="0"/>
              <a:t> - neuronové sítě, bayesovské sítě nebo genetické algoritmy</a:t>
            </a:r>
            <a:r>
              <a:rPr lang="cs-CZ" sz="2000" dirty="0" smtClean="0"/>
              <a:t>.</a:t>
            </a:r>
            <a:endParaRPr lang="cs-CZ" sz="18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0812"/>
            <a:ext cx="4296592" cy="29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893</Words>
  <Application>Microsoft Office PowerPoint</Application>
  <PresentationFormat>Předvádění na obrazovce (16:9)</PresentationFormat>
  <Paragraphs>235</Paragraphs>
  <Slides>27</Slides>
  <Notes>24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Enriqueta</vt:lpstr>
      <vt:lpstr>Symbol</vt:lpstr>
      <vt:lpstr>Times New Roman</vt:lpstr>
      <vt:lpstr>SLU</vt:lpstr>
      <vt:lpstr>Equation.3</vt:lpstr>
      <vt:lpstr>Equation.2</vt:lpstr>
      <vt:lpstr>Název prezentace</vt:lpstr>
      <vt:lpstr>Obsah přednášky</vt:lpstr>
      <vt:lpstr>Strojové učení  </vt:lpstr>
      <vt:lpstr>Strojové učení  </vt:lpstr>
      <vt:lpstr>Typy učení </vt:lpstr>
      <vt:lpstr>Vztah strojového učení a dobývání znalostí</vt:lpstr>
      <vt:lpstr>Obecné schéma učícího se systému</vt:lpstr>
      <vt:lpstr>Metody učení</vt:lpstr>
      <vt:lpstr>Metody učení</vt:lpstr>
      <vt:lpstr>Informace o správnosti učení</vt:lpstr>
      <vt:lpstr>Metody učení</vt:lpstr>
      <vt:lpstr>Principy empirického učení z dat – 1.</vt:lpstr>
      <vt:lpstr>Principy empirického učení z dat – 2.</vt:lpstr>
      <vt:lpstr>Principy empirického učení z dat – 3.</vt:lpstr>
      <vt:lpstr>Principy empirického učení z dat – 4.</vt:lpstr>
      <vt:lpstr>Obecná definice strojového učení</vt:lpstr>
      <vt:lpstr>Obecná definice strojového učení (s učitelem)</vt:lpstr>
      <vt:lpstr>Obecná definice strojového učení (s učitelem)</vt:lpstr>
      <vt:lpstr>Chyba na trénovacích datech</vt:lpstr>
      <vt:lpstr>Učení jako prohledávání </vt:lpstr>
      <vt:lpstr>Příklad</vt:lpstr>
      <vt:lpstr>Učení jako aproximace</vt:lpstr>
      <vt:lpstr>Metoda nejmenších čtverců</vt:lpstr>
      <vt:lpstr>Řešení</vt:lpstr>
      <vt:lpstr>Gradientní metody</vt:lpstr>
      <vt:lpstr>Problém uváznutí v lokálním minimu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HP</cp:lastModifiedBy>
  <cp:revision>164</cp:revision>
  <dcterms:created xsi:type="dcterms:W3CDTF">2016-07-06T15:42:34Z</dcterms:created>
  <dcterms:modified xsi:type="dcterms:W3CDTF">2019-12-19T15:44:36Z</dcterms:modified>
</cp:coreProperties>
</file>