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98" r:id="rId2"/>
    <p:sldId id="361" r:id="rId3"/>
    <p:sldId id="330" r:id="rId4"/>
    <p:sldId id="332" r:id="rId5"/>
    <p:sldId id="334" r:id="rId6"/>
    <p:sldId id="339" r:id="rId7"/>
    <p:sldId id="335" r:id="rId8"/>
    <p:sldId id="336" r:id="rId9"/>
    <p:sldId id="337" r:id="rId10"/>
    <p:sldId id="338" r:id="rId11"/>
    <p:sldId id="340" r:id="rId12"/>
    <p:sldId id="341" r:id="rId13"/>
    <p:sldId id="342" r:id="rId14"/>
    <p:sldId id="343" r:id="rId15"/>
    <p:sldId id="344" r:id="rId16"/>
    <p:sldId id="345" r:id="rId17"/>
    <p:sldId id="349" r:id="rId18"/>
    <p:sldId id="350" r:id="rId19"/>
    <p:sldId id="351" r:id="rId20"/>
    <p:sldId id="362" r:id="rId21"/>
    <p:sldId id="352" r:id="rId22"/>
    <p:sldId id="353" r:id="rId23"/>
    <p:sldId id="354" r:id="rId24"/>
    <p:sldId id="355" r:id="rId25"/>
    <p:sldId id="356" r:id="rId26"/>
    <p:sldId id="358" r:id="rId27"/>
    <p:sldId id="359" r:id="rId28"/>
    <p:sldId id="360" r:id="rId29"/>
    <p:sldId id="286" r:id="rId3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 autoAdjust="0"/>
    <p:restoredTop sz="82723" autoAdjust="0"/>
  </p:normalViewPr>
  <p:slideViewPr>
    <p:cSldViewPr>
      <p:cViewPr varScale="1">
        <p:scale>
          <a:sx n="75" d="100"/>
          <a:sy n="75" d="100"/>
        </p:scale>
        <p:origin x="844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8922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198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48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557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738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83069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Gini impurity is a measure of how often a randomly chosen element from the set would be incorrectly labeled if it was randomly labeled according to the distribution of labels in the subset.</a:t>
            </a:r>
          </a:p>
          <a:p>
            <a:r>
              <a:rPr lang="en-US" dirty="0" smtClean="0"/>
              <a:t>https://en.wikipedia.org/wiki/Decision_tree_learning#Gini_impurity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442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4798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3526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Obr</a:t>
            </a:r>
            <a:r>
              <a:rPr lang="cs-CZ" dirty="0" err="1" smtClean="0"/>
              <a:t>ázek</a:t>
            </a:r>
            <a:r>
              <a:rPr lang="cs-CZ" baseline="0" dirty="0" smtClean="0"/>
              <a:t> generován z sem5.txt </a:t>
            </a:r>
            <a:r>
              <a:rPr lang="en-US" baseline="0" dirty="0" smtClean="0"/>
              <a:t>3a) Select Appropriate Tree Depth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4439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https://www.displayr.com/machine-learning-pruning-decision-trees/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893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0430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064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1772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6063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643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7960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2868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50212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300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4333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403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8314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36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3995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473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31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berka@vse.cz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Dolování dat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Rozhodovací </a:t>
            </a:r>
            <a:r>
              <a:rPr lang="cs-C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stromy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0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7650" name="Picture 2" descr="T5-IDT-prvni kr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203598"/>
            <a:ext cx="5040560" cy="306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6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2400" dirty="0"/>
              <a:t>H(konto) = 2/7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H(konto(vysoké)) + 3/7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H(konto(střední)) + 2/7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H(konto(nízké)) = 2/7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 + 3/7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0.9183 + 2/7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 = 0.3935</a:t>
            </a:r>
          </a:p>
          <a:p>
            <a:pPr marL="0" indent="0">
              <a:buNone/>
            </a:pPr>
            <a:r>
              <a:rPr lang="cs-CZ" sz="2400" dirty="0"/>
              <a:t>H(pohlaví) = 4/7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H(pohlaví(muž)) + 3/7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H(pohlaví(žena)) = 4/7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1 + 3/7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0.9183  = 0.9650</a:t>
            </a:r>
          </a:p>
          <a:p>
            <a:pPr marL="0" indent="0">
              <a:buNone/>
            </a:pPr>
            <a:r>
              <a:rPr lang="cs-CZ" sz="2400" dirty="0"/>
              <a:t>H(nezaměstnaný) = 5/7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H(nezaměstnaný(ano)) + 2/7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H(nezaměstnaný(ne)) = 5/7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0.9709 + 2/7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1 = 0.9792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8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8674" name="Picture 2" descr="T5-IDT-druhy kr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770" y="1380914"/>
            <a:ext cx="4135438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034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2400" dirty="0"/>
              <a:t>H(pohlaví) = 2/3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H(pohlaví(muž)) + 1/3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H(pohlaví(žena)) = 2/3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1 + 1/3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  = 0.6667</a:t>
            </a:r>
          </a:p>
          <a:p>
            <a:pPr marL="0" indent="0">
              <a:buNone/>
            </a:pPr>
            <a:r>
              <a:rPr lang="cs-CZ" sz="2400" dirty="0"/>
              <a:t>H(nezaměstnaný) = 2/3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H(nezaměstnaný(ano)) + 1/3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H(nezaměstnaný(ne)) =  2/3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 + 1/3 </a:t>
            </a:r>
            <a:r>
              <a:rPr lang="en-US" sz="2400" dirty="0">
                <a:sym typeface="Symbol" panose="05050102010706020507" pitchFamily="18" charset="2"/>
              </a:rPr>
              <a:t></a:t>
            </a:r>
            <a:r>
              <a:rPr lang="cs-CZ" sz="2400" dirty="0"/>
              <a:t> 0  = </a:t>
            </a:r>
            <a:r>
              <a:rPr lang="cs-CZ" sz="2400" dirty="0" smtClean="0"/>
              <a:t>0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000" b="1" dirty="0" err="1"/>
              <a:t>Pozn</a:t>
            </a:r>
            <a:r>
              <a:rPr lang="cs-CZ" sz="2000" b="1" dirty="0"/>
              <a:t>:</a:t>
            </a:r>
            <a:r>
              <a:rPr lang="cs-CZ" sz="2000" dirty="0"/>
              <a:t> V případě kategoriálních atributů se každý atribut může pro větvení stromu </a:t>
            </a:r>
            <a:r>
              <a:rPr lang="cs-CZ" sz="2000" dirty="0" smtClean="0"/>
              <a:t>vybrat v jedné větvi </a:t>
            </a:r>
            <a:r>
              <a:rPr lang="cs-CZ" sz="2000" b="1" dirty="0"/>
              <a:t>nejvýše</a:t>
            </a:r>
            <a:r>
              <a:rPr lang="cs-CZ" sz="2000" dirty="0"/>
              <a:t> jednou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/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98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/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9698" name="Picture 2" descr="T5-uplny str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36389"/>
            <a:ext cx="4419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906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2800" dirty="0"/>
              <a:t>Tedy, tvorba rozhodovacích stromů je založena na prohledávání prostoru stromů:</a:t>
            </a:r>
          </a:p>
          <a:p>
            <a:pPr lvl="0"/>
            <a:r>
              <a:rPr lang="cs-CZ" sz="2800" dirty="0"/>
              <a:t>Shora dolů</a:t>
            </a:r>
          </a:p>
          <a:p>
            <a:pPr lvl="0"/>
            <a:r>
              <a:rPr lang="cs-CZ" sz="2800" dirty="0" smtClean="0"/>
              <a:t>Heuristické</a:t>
            </a:r>
          </a:p>
          <a:p>
            <a:pPr marL="0" lvl="0" indent="0">
              <a:buNone/>
            </a:pPr>
            <a:r>
              <a:rPr lang="cs-CZ" sz="2800" dirty="0" smtClean="0"/>
              <a:t>Dále:</a:t>
            </a:r>
          </a:p>
          <a:p>
            <a:r>
              <a:rPr lang="cs-CZ" sz="2800" dirty="0" smtClean="0"/>
              <a:t>Jednoduché použití</a:t>
            </a:r>
          </a:p>
          <a:p>
            <a:r>
              <a:rPr lang="cs-CZ" sz="2800" dirty="0" smtClean="0"/>
              <a:t>Má schopnost generalizovat,</a:t>
            </a:r>
            <a:br>
              <a:rPr lang="cs-CZ" sz="2800" dirty="0" smtClean="0"/>
            </a:br>
            <a:r>
              <a:rPr lang="cs-CZ" sz="2000" dirty="0" smtClean="0"/>
              <a:t>např. pro </a:t>
            </a:r>
            <a:r>
              <a:rPr lang="en-US" sz="2000" dirty="0" smtClean="0"/>
              <a:t>[</a:t>
            </a:r>
            <a:r>
              <a:rPr lang="cs-CZ" sz="2000" dirty="0" smtClean="0"/>
              <a:t>příjem(nízký), konto(nízké), pohlaví(muž), nezaměstnaný(ano)</a:t>
            </a:r>
            <a:r>
              <a:rPr lang="en-US" sz="2000" dirty="0" smtClean="0"/>
              <a:t>]</a:t>
            </a:r>
            <a:r>
              <a:rPr lang="cs-CZ" sz="2000" dirty="0" smtClean="0"/>
              <a:t> dává </a:t>
            </a:r>
            <a:r>
              <a:rPr lang="cs-CZ" sz="2000" dirty="0"/>
              <a:t>ú</a:t>
            </a:r>
            <a:r>
              <a:rPr lang="cs-CZ" sz="2000" dirty="0" smtClean="0"/>
              <a:t>věr = ne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Shrnutí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2" descr="T5-uplny str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347614"/>
            <a:ext cx="2689666" cy="241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6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/>
              <a:p>
                <a:pPr marL="0" indent="0" algn="ctr">
                  <a:buNone/>
                </a:pPr>
                <a:r>
                  <a:rPr lang="cs-CZ" dirty="0" smtClean="0"/>
                  <a:t>Gini</a:t>
                </a:r>
                <a:r>
                  <a:rPr lang="cs-CZ" dirty="0"/>
                  <a:t>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(1−</m:t>
                        </m:r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1−</m:t>
                    </m:r>
                    <m:nary>
                      <m:naryPr>
                        <m:chr m:val="∑"/>
                        <m:limLoc m:val="undOvr"/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sSup>
                          <m:sSup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cs-CZ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</m:e>
                          <m:sup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cs-CZ" dirty="0" smtClean="0"/>
              </a:p>
              <a:p>
                <a:pPr marL="0" indent="0" algn="ctr">
                  <a:buNone/>
                </a:pPr>
                <a:endParaRPr lang="cs-CZ" dirty="0" smtClean="0"/>
              </a:p>
              <a:p>
                <a:pPr marL="0" indent="0" algn="ctr">
                  <a:buNone/>
                </a:pPr>
                <a:endParaRPr lang="cs-CZ" dirty="0" smtClean="0"/>
              </a:p>
              <a:p>
                <a:pPr marL="0" indent="0" algn="ctr">
                  <a:buNone/>
                </a:pPr>
                <a:endParaRPr lang="cs-CZ" dirty="0"/>
              </a:p>
              <a:p>
                <a:pPr marL="0" indent="0" algn="ctr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Gini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30722" name="Picture 2" descr="gin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07654"/>
            <a:ext cx="2941592" cy="182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134413"/>
              </p:ext>
            </p:extLst>
          </p:nvPr>
        </p:nvGraphicFramePr>
        <p:xfrm>
          <a:off x="3388399" y="3603878"/>
          <a:ext cx="2613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0" r:id="rId6" imgW="1930400" imgH="558800" progId="Equation.3">
                  <p:embed/>
                </p:oleObj>
              </mc:Choice>
              <mc:Fallback>
                <p:oleObj r:id="rId6" imgW="1930400" imgH="558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399" y="3603878"/>
                        <a:ext cx="26130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bdélník 6"/>
          <p:cNvSpPr/>
          <p:nvPr/>
        </p:nvSpPr>
        <p:spPr>
          <a:xfrm>
            <a:off x="1357017" y="4331465"/>
            <a:ext cx="6429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Hledáme atribut s minimální hodnotou </a:t>
            </a:r>
            <a:r>
              <a:rPr lang="pt-BR" dirty="0" smtClean="0"/>
              <a:t>kritéria</a:t>
            </a:r>
            <a:r>
              <a:rPr lang="cs-CZ" dirty="0" smtClean="0"/>
              <a:t> (střední </a:t>
            </a:r>
            <a:r>
              <a:rPr lang="cs-CZ" dirty="0" err="1" smtClean="0"/>
              <a:t>Gini</a:t>
            </a:r>
            <a:r>
              <a:rPr lang="cs-CZ" dirty="0" smtClean="0"/>
              <a:t> index)!</a:t>
            </a:r>
            <a:endParaRPr lang="cs-CZ" dirty="0"/>
          </a:p>
        </p:txBody>
      </p:sp>
      <p:sp>
        <p:nvSpPr>
          <p:cNvPr id="9" name="Zaoblený obdélník 8"/>
          <p:cNvSpPr/>
          <p:nvPr/>
        </p:nvSpPr>
        <p:spPr>
          <a:xfrm>
            <a:off x="1022832" y="930444"/>
            <a:ext cx="6933544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67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Převod stromů na pravidla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32770" name="Picture 2" descr="idt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2" r="12144"/>
          <a:stretch/>
        </p:blipFill>
        <p:spPr bwMode="auto">
          <a:xfrm>
            <a:off x="32833" y="998190"/>
            <a:ext cx="3312369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345202" y="1871252"/>
            <a:ext cx="576330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cs-CZ" sz="1400" dirty="0" err="1">
                <a:latin typeface="+mj-lt"/>
                <a:ea typeface="Times New Roman" panose="02020603050405020304" pitchFamily="18" charset="0"/>
              </a:rPr>
              <a:t>If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příjem(vysoký) </a:t>
            </a:r>
            <a:r>
              <a:rPr lang="cs-CZ" sz="1400" dirty="0" err="1" smtClean="0">
                <a:latin typeface="+mj-lt"/>
                <a:ea typeface="Times New Roman" panose="02020603050405020304" pitchFamily="18" charset="0"/>
              </a:rPr>
              <a:t>then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úvěr(ano)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cs-CZ" sz="1400" dirty="0" err="1">
                <a:latin typeface="+mj-lt"/>
                <a:ea typeface="Times New Roman" panose="02020603050405020304" pitchFamily="18" charset="0"/>
              </a:rPr>
              <a:t>If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příjem(nízký) </a:t>
            </a:r>
            <a:r>
              <a:rPr lang="cs-CZ" sz="1400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 konto(vysoké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) </a:t>
            </a:r>
            <a:r>
              <a:rPr lang="cs-CZ" sz="1400" dirty="0" err="1" smtClean="0">
                <a:latin typeface="+mj-lt"/>
                <a:ea typeface="Times New Roman" panose="02020603050405020304" pitchFamily="18" charset="0"/>
              </a:rPr>
              <a:t>then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 úvěr(ano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)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cs-CZ" sz="1400" dirty="0" err="1">
                <a:latin typeface="+mj-lt"/>
                <a:ea typeface="Times New Roman" panose="02020603050405020304" pitchFamily="18" charset="0"/>
              </a:rPr>
              <a:t>If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příjem(nízký) </a:t>
            </a:r>
            <a:r>
              <a:rPr lang="cs-CZ" sz="1400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 konto(střední)  </a:t>
            </a:r>
            <a:r>
              <a:rPr lang="cs-CZ" sz="1400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 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nezaměstnaný(ano)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400" dirty="0" err="1" smtClean="0">
                <a:latin typeface="+mj-lt"/>
                <a:ea typeface="Times New Roman" panose="02020603050405020304" pitchFamily="18" charset="0"/>
              </a:rPr>
              <a:t>then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 úvěr(ne)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cs-CZ" sz="1400" dirty="0" err="1" smtClean="0">
                <a:latin typeface="+mj-lt"/>
                <a:ea typeface="Times New Roman" panose="02020603050405020304" pitchFamily="18" charset="0"/>
              </a:rPr>
              <a:t>If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příjem(nízký) </a:t>
            </a:r>
            <a:r>
              <a:rPr lang="cs-CZ" sz="1400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 konto(střední)  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 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nezaměstnaný(ne) </a:t>
            </a:r>
            <a:r>
              <a:rPr lang="cs-CZ" sz="1400" dirty="0" err="1" smtClean="0">
                <a:latin typeface="+mj-lt"/>
                <a:ea typeface="Times New Roman" panose="02020603050405020304" pitchFamily="18" charset="0"/>
              </a:rPr>
              <a:t>then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úvěr(ano)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cs-CZ" sz="1400" dirty="0" err="1">
                <a:latin typeface="+mj-lt"/>
                <a:ea typeface="Times New Roman" panose="02020603050405020304" pitchFamily="18" charset="0"/>
              </a:rPr>
              <a:t>If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příjem(nízký) </a:t>
            </a:r>
            <a:r>
              <a:rPr lang="cs-CZ" sz="1400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  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konto(nízké) </a:t>
            </a:r>
            <a:r>
              <a:rPr lang="cs-CZ" sz="1400" dirty="0" err="1" smtClean="0">
                <a:latin typeface="+mj-lt"/>
                <a:ea typeface="Times New Roman" panose="02020603050405020304" pitchFamily="18" charset="0"/>
              </a:rPr>
              <a:t>then</a:t>
            </a:r>
            <a:r>
              <a:rPr lang="cs-CZ" sz="14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1400" dirty="0">
                <a:latin typeface="+mj-lt"/>
                <a:ea typeface="Times New Roman" panose="02020603050405020304" pitchFamily="18" charset="0"/>
              </a:rPr>
              <a:t>úvěr(ne)</a:t>
            </a:r>
            <a:endParaRPr lang="cs-CZ" sz="14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2000" dirty="0"/>
              <a:t>Důvody:</a:t>
            </a:r>
          </a:p>
          <a:p>
            <a:pPr lvl="0"/>
            <a:r>
              <a:rPr lang="cs-CZ" sz="1800" dirty="0"/>
              <a:t>Bezchybná klasifikace trénovacích dat nezaručuje kvalitní klasifikaci dat testovacích (</a:t>
            </a:r>
            <a:r>
              <a:rPr lang="cs-CZ" sz="1800" dirty="0" err="1"/>
              <a:t>overfitting</a:t>
            </a:r>
            <a:r>
              <a:rPr lang="cs-CZ" sz="1800" dirty="0"/>
              <a:t>)</a:t>
            </a:r>
          </a:p>
          <a:p>
            <a:pPr lvl="0"/>
            <a:r>
              <a:rPr lang="cs-CZ" sz="1800" dirty="0"/>
              <a:t>Úplný strom může být příliš veliký</a:t>
            </a:r>
          </a:p>
          <a:p>
            <a:pPr marL="0" indent="0">
              <a:buNone/>
            </a:pPr>
            <a:r>
              <a:rPr lang="cs-CZ" sz="2000" dirty="0"/>
              <a:t>Redukce stromu, aby v listovém uzlu „převažovaly“ příklady jedné třídy.</a:t>
            </a:r>
          </a:p>
          <a:p>
            <a:pPr lvl="0"/>
            <a:r>
              <a:rPr lang="cs-CZ" sz="1800" b="1" dirty="0" err="1"/>
              <a:t>pre-pruning</a:t>
            </a:r>
            <a:r>
              <a:rPr lang="cs-CZ" sz="1800" dirty="0"/>
              <a:t> – modifikuje se zastavovací kritérium (krok 3 algoritmu) = větvit se nebude pokud počet příkladů v uzlu klesne pod danou hodnotu nebo pokud relativní počet příkladů jedné třídy překročí danou hodnotu</a:t>
            </a:r>
          </a:p>
          <a:p>
            <a:pPr lvl="0"/>
            <a:r>
              <a:rPr lang="cs-CZ" sz="1800" b="1" dirty="0"/>
              <a:t>post-</a:t>
            </a:r>
            <a:r>
              <a:rPr lang="cs-CZ" sz="1800" b="1" dirty="0" err="1"/>
              <a:t>pruning</a:t>
            </a:r>
            <a:r>
              <a:rPr lang="cs-CZ" sz="1800" dirty="0"/>
              <a:t> – vytvoří se úplný strom, který se následně </a:t>
            </a:r>
            <a:r>
              <a:rPr lang="cs-CZ" sz="1800" dirty="0" smtClean="0"/>
              <a:t>redukuje – ukazuje se jako úspěšnější než </a:t>
            </a:r>
            <a:r>
              <a:rPr lang="cs-CZ" sz="1800" dirty="0" err="1" smtClean="0"/>
              <a:t>pre-prunning</a:t>
            </a:r>
            <a:r>
              <a:rPr lang="cs-CZ" sz="1800" dirty="0" smtClean="0"/>
              <a:t>, protože předem lze těžko poznat, jak nastavit kritéria zastavení</a:t>
            </a:r>
          </a:p>
          <a:p>
            <a:pPr marL="0" lvl="0" indent="0">
              <a:buNone/>
            </a:pPr>
            <a:r>
              <a:rPr lang="cs-CZ" sz="1800" dirty="0" smtClean="0"/>
              <a:t>Lze kombinovat </a:t>
            </a:r>
            <a:r>
              <a:rPr lang="cs-CZ" sz="1800" dirty="0" err="1" smtClean="0"/>
              <a:t>pre-pruning</a:t>
            </a:r>
            <a:r>
              <a:rPr lang="cs-CZ" sz="1800" dirty="0" smtClean="0"/>
              <a:t> s post-</a:t>
            </a:r>
            <a:r>
              <a:rPr lang="cs-CZ" sz="1800" dirty="0" err="1" smtClean="0"/>
              <a:t>pruningem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Prořezávání stromů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88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4032448" cy="3816424"/>
          </a:xfrm>
          <a:prstGeom prst="rect">
            <a:avLst/>
          </a:prstGeom>
        </p:spPr>
        <p:txBody>
          <a:bodyPr anchor="t" anchorCtr="0"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1800" dirty="0" smtClean="0"/>
              <a:t>Pro </a:t>
            </a:r>
            <a:r>
              <a:rPr lang="cs-CZ" sz="1800" dirty="0" smtClean="0"/>
              <a:t>každou zvažovanou hodnotu hodnoty Min </a:t>
            </a:r>
            <a:r>
              <a:rPr lang="cs-CZ" sz="1800" dirty="0" err="1" smtClean="0"/>
              <a:t>Leaf</a:t>
            </a:r>
            <a:r>
              <a:rPr lang="cs-CZ" sz="1800" dirty="0" smtClean="0"/>
              <a:t> </a:t>
            </a:r>
            <a:r>
              <a:rPr lang="cs-CZ" sz="1800" dirty="0" err="1" smtClean="0"/>
              <a:t>Size</a:t>
            </a:r>
            <a:r>
              <a:rPr lang="cs-CZ" sz="1800" dirty="0" smtClean="0"/>
              <a:t> generuj:</a:t>
            </a:r>
          </a:p>
          <a:p>
            <a:pPr marL="857250" lvl="1" indent="-457200">
              <a:buFont typeface="+mj-lt"/>
              <a:buAutoNum type="alphaLcPeriod"/>
            </a:pPr>
            <a:r>
              <a:rPr lang="cs-CZ" sz="1500" dirty="0" smtClean="0"/>
              <a:t>Jeden strom a spočti chybu klasifikace na celých datech (</a:t>
            </a:r>
            <a:r>
              <a:rPr lang="cs-CZ" sz="1500" dirty="0" err="1" smtClean="0">
                <a:solidFill>
                  <a:schemeClr val="accent6">
                    <a:lumMod val="75000"/>
                  </a:schemeClr>
                </a:solidFill>
              </a:rPr>
              <a:t>resubstitution</a:t>
            </a:r>
            <a:r>
              <a:rPr lang="cs-CZ" sz="15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1500" dirty="0" err="1" smtClean="0">
                <a:solidFill>
                  <a:schemeClr val="accent6">
                    <a:lumMod val="75000"/>
                  </a:schemeClr>
                </a:solidFill>
              </a:rPr>
              <a:t>error</a:t>
            </a:r>
            <a:r>
              <a:rPr lang="cs-CZ" sz="1500" dirty="0" smtClean="0"/>
              <a:t>)</a:t>
            </a:r>
            <a:r>
              <a:rPr lang="en-US" sz="1500" dirty="0" smtClean="0"/>
              <a:t>.</a:t>
            </a:r>
            <a:endParaRPr lang="cs-CZ" sz="1500" dirty="0" smtClean="0"/>
          </a:p>
          <a:p>
            <a:pPr marL="857250" lvl="1" indent="-457200">
              <a:buFont typeface="+mj-lt"/>
              <a:buAutoNum type="alphaLcPeriod"/>
            </a:pPr>
            <a:r>
              <a:rPr lang="cs-CZ" sz="1500" dirty="0" smtClean="0"/>
              <a:t>Pět </a:t>
            </a:r>
            <a:r>
              <a:rPr lang="cs-CZ" sz="1500" dirty="0" smtClean="0"/>
              <a:t>stromů tak, že data se rozdělí na </a:t>
            </a:r>
            <a:r>
              <a:rPr lang="cs-CZ" sz="1500" dirty="0" smtClean="0"/>
              <a:t>pět </a:t>
            </a:r>
            <a:r>
              <a:rPr lang="cs-CZ" sz="1500" dirty="0" smtClean="0"/>
              <a:t>částí a </a:t>
            </a:r>
            <a:r>
              <a:rPr lang="cs-CZ" sz="1500" smtClean="0"/>
              <a:t>vždy </a:t>
            </a:r>
            <a:r>
              <a:rPr lang="cs-CZ" sz="1500" smtClean="0"/>
              <a:t>čtyři </a:t>
            </a:r>
            <a:r>
              <a:rPr lang="cs-CZ" sz="1500" dirty="0" smtClean="0"/>
              <a:t>z nich se použije pro trénování stromu </a:t>
            </a:r>
            <a:r>
              <a:rPr lang="cs-CZ" sz="1500" smtClean="0"/>
              <a:t>a </a:t>
            </a:r>
            <a:r>
              <a:rPr lang="cs-CZ" sz="1500" smtClean="0"/>
              <a:t>pátá </a:t>
            </a:r>
            <a:r>
              <a:rPr lang="cs-CZ" sz="1500" dirty="0" smtClean="0"/>
              <a:t>část se použije změření chyby klasifikace (</a:t>
            </a:r>
            <a:r>
              <a:rPr lang="cs-CZ" sz="1500" dirty="0" err="1" smtClean="0">
                <a:solidFill>
                  <a:schemeClr val="accent1"/>
                </a:solidFill>
              </a:rPr>
              <a:t>cross-validated</a:t>
            </a:r>
            <a:r>
              <a:rPr lang="cs-CZ" sz="1500" dirty="0" smtClean="0">
                <a:solidFill>
                  <a:schemeClr val="accent1"/>
                </a:solidFill>
              </a:rPr>
              <a:t> </a:t>
            </a:r>
            <a:r>
              <a:rPr lang="cs-CZ" sz="1500" dirty="0" err="1" smtClean="0">
                <a:solidFill>
                  <a:schemeClr val="accent1"/>
                </a:solidFill>
              </a:rPr>
              <a:t>error</a:t>
            </a:r>
            <a:r>
              <a:rPr lang="cs-CZ" sz="1500" dirty="0" smtClean="0"/>
              <a:t>)</a:t>
            </a:r>
            <a:r>
              <a:rPr lang="en-US" sz="1500" dirty="0" smtClean="0"/>
              <a:t>.</a:t>
            </a:r>
            <a:endParaRPr lang="cs-CZ" sz="15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Pre-pruning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0867" y="1085143"/>
            <a:ext cx="4426681" cy="331236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68" y="2971618"/>
            <a:ext cx="3612447" cy="217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61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přednášky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smtClean="0"/>
              <a:t>Co jsou </a:t>
            </a:r>
            <a:r>
              <a:rPr lang="cs-CZ" sz="2000" dirty="0" smtClean="0"/>
              <a:t>Rozhodovací stromy</a:t>
            </a:r>
          </a:p>
          <a:p>
            <a:r>
              <a:rPr lang="cs-CZ" sz="2000" dirty="0" smtClean="0"/>
              <a:t>Obecný algoritmus a omezení</a:t>
            </a:r>
          </a:p>
          <a:p>
            <a:r>
              <a:rPr lang="cs-CZ" sz="2000" dirty="0" smtClean="0"/>
              <a:t>Příklad na bankovních datech</a:t>
            </a:r>
          </a:p>
          <a:p>
            <a:r>
              <a:rPr lang="cs-CZ" sz="2000" dirty="0" err="1" smtClean="0"/>
              <a:t>Gini</a:t>
            </a:r>
            <a:r>
              <a:rPr lang="cs-CZ" sz="2000" dirty="0" smtClean="0"/>
              <a:t> index</a:t>
            </a:r>
          </a:p>
          <a:p>
            <a:r>
              <a:rPr lang="cs-CZ" sz="2000" dirty="0" smtClean="0"/>
              <a:t>Převod stromu na pravidla</a:t>
            </a:r>
          </a:p>
          <a:p>
            <a:r>
              <a:rPr lang="cs-CZ" sz="2000" dirty="0" smtClean="0"/>
              <a:t>Prořezávání</a:t>
            </a:r>
          </a:p>
          <a:p>
            <a:r>
              <a:rPr lang="cs-CZ" sz="2000" dirty="0" smtClean="0"/>
              <a:t>Práce s numerickými atributy</a:t>
            </a:r>
          </a:p>
        </p:txBody>
      </p:sp>
      <p:pic>
        <p:nvPicPr>
          <p:cNvPr id="5" name="Obrázek 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19622"/>
            <a:ext cx="2592288" cy="252028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extLst/>
        </p:spPr>
      </p:pic>
      <p:sp>
        <p:nvSpPr>
          <p:cNvPr id="6" name="Ovál 5"/>
          <p:cNvSpPr/>
          <p:nvPr/>
        </p:nvSpPr>
        <p:spPr>
          <a:xfrm>
            <a:off x="6577567" y="2787774"/>
            <a:ext cx="107961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77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Post-pruning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915566"/>
            <a:ext cx="78488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Na rozdíl od </a:t>
            </a:r>
            <a:r>
              <a:rPr lang="cs-CZ" dirty="0" err="1" smtClean="0"/>
              <a:t>pre-pruningu</a:t>
            </a:r>
            <a:r>
              <a:rPr lang="cs-CZ" dirty="0" smtClean="0"/>
              <a:t>, není třeba </a:t>
            </a:r>
            <a:r>
              <a:rPr lang="cs-CZ" dirty="0"/>
              <a:t>vytvořit celý strom</a:t>
            </a:r>
            <a:r>
              <a:rPr lang="cs-CZ" dirty="0" smtClean="0"/>
              <a:t> pro každou volbu parametrů – celý strom se vytvoří pouze jednou a ten se pak ořezává</a:t>
            </a:r>
            <a:endParaRPr lang="en-US" dirty="0" smtClean="0"/>
          </a:p>
          <a:p>
            <a:endParaRPr lang="cs-CZ" dirty="0" smtClean="0"/>
          </a:p>
          <a:p>
            <a:r>
              <a:rPr lang="cs-CZ" b="1" dirty="0" smtClean="0"/>
              <a:t>Dvě strategie:</a:t>
            </a:r>
          </a:p>
          <a:p>
            <a:r>
              <a:rPr lang="cs-CZ" dirty="0" smtClean="0"/>
              <a:t>Ořezávej </a:t>
            </a:r>
            <a:r>
              <a:rPr lang="cs-CZ" dirty="0"/>
              <a:t>větve stromu, které nejvíce snižují chybu na testovacích datech (s využitím křížové validace) </a:t>
            </a:r>
            <a:r>
              <a:rPr lang="cs-CZ" dirty="0" smtClean="0"/>
              <a:t>dokud:</a:t>
            </a:r>
          </a:p>
          <a:p>
            <a:pPr marL="800100" lvl="1" indent="-342900">
              <a:buFont typeface="+mj-lt"/>
              <a:buAutoNum type="alphaLcParenR"/>
            </a:pPr>
            <a:r>
              <a:rPr lang="cs-CZ" dirty="0"/>
              <a:t>je možno chybu ořezáváním </a:t>
            </a:r>
            <a:r>
              <a:rPr lang="cs-CZ" dirty="0" smtClean="0"/>
              <a:t>snížit - s</a:t>
            </a:r>
            <a:r>
              <a:rPr lang="en-US" dirty="0" err="1" smtClean="0"/>
              <a:t>trategie</a:t>
            </a:r>
            <a:r>
              <a:rPr lang="en-US" dirty="0" smtClean="0"/>
              <a:t> </a:t>
            </a:r>
            <a:r>
              <a:rPr lang="cs-CZ" i="1" dirty="0"/>
              <a:t>Minimální chyba </a:t>
            </a:r>
            <a:r>
              <a:rPr lang="cs-CZ" dirty="0"/>
              <a:t>(</a:t>
            </a:r>
            <a:r>
              <a:rPr lang="cs-CZ" i="1" dirty="0"/>
              <a:t>Minimum </a:t>
            </a:r>
            <a:r>
              <a:rPr lang="cs-CZ" i="1" dirty="0" err="1"/>
              <a:t>error</a:t>
            </a:r>
            <a:r>
              <a:rPr lang="cs-CZ" dirty="0" smtClean="0"/>
              <a:t>)</a:t>
            </a:r>
          </a:p>
          <a:p>
            <a:pPr marL="800100" lvl="1" indent="-342900">
              <a:buFont typeface="+mj-lt"/>
              <a:buAutoNum type="alphaLcParenR"/>
            </a:pPr>
            <a:r>
              <a:rPr lang="cs-CZ" dirty="0"/>
              <a:t>j</a:t>
            </a:r>
            <a:r>
              <a:rPr lang="cs-CZ" dirty="0" smtClean="0"/>
              <a:t>e chyba menší než minimální chyba (z předchozí strategie) + standardní odchylka minimální chyby - strategie </a:t>
            </a:r>
            <a:r>
              <a:rPr lang="cs-CZ" i="1" dirty="0" smtClean="0"/>
              <a:t>Nejmenší strom </a:t>
            </a:r>
            <a:r>
              <a:rPr lang="cs-CZ" dirty="0" smtClean="0"/>
              <a:t>(</a:t>
            </a:r>
            <a:r>
              <a:rPr lang="cs-CZ" i="1" dirty="0" err="1"/>
              <a:t>Smallest</a:t>
            </a:r>
            <a:r>
              <a:rPr lang="cs-CZ" i="1" dirty="0"/>
              <a:t> </a:t>
            </a:r>
            <a:r>
              <a:rPr lang="cs-CZ" i="1" dirty="0" err="1"/>
              <a:t>tree</a:t>
            </a:r>
            <a:r>
              <a:rPr lang="cs-CZ" dirty="0" smtClean="0"/>
              <a:t>) – tato strategie je schopna produkovat menší stromy než předchozí strategie za cenu mírně vyšší chyby</a:t>
            </a:r>
            <a:endParaRPr lang="cs-CZ" dirty="0"/>
          </a:p>
          <a:p>
            <a:pPr marL="800100" lvl="1" indent="-342900">
              <a:buFont typeface="+mj-lt"/>
              <a:buAutoNum type="alphaLcParenR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77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2800" dirty="0" smtClean="0"/>
              <a:t>Algoritmus </a:t>
            </a:r>
            <a:r>
              <a:rPr lang="cs-CZ" sz="2800" dirty="0"/>
              <a:t>pracuje s kategoriálními atributy, numerické je třeba </a:t>
            </a:r>
            <a:r>
              <a:rPr lang="cs-CZ" sz="2800" dirty="0" err="1" smtClean="0"/>
              <a:t>diskretizovat</a:t>
            </a:r>
            <a:r>
              <a:rPr lang="cs-CZ" sz="2800" dirty="0" smtClean="0"/>
              <a:t>:</a:t>
            </a:r>
          </a:p>
          <a:p>
            <a:pPr marL="0" indent="0">
              <a:buNone/>
            </a:pPr>
            <a:endParaRPr lang="cs-CZ" sz="2400" dirty="0"/>
          </a:p>
          <a:p>
            <a:pPr marL="514350" lvl="0" indent="-514350">
              <a:buFont typeface="+mj-lt"/>
              <a:buAutoNum type="arabicPeriod"/>
            </a:pPr>
            <a:r>
              <a:rPr lang="cs-CZ" sz="2800" b="1" dirty="0"/>
              <a:t>off-line</a:t>
            </a:r>
            <a:r>
              <a:rPr lang="cs-CZ" sz="2800" dirty="0"/>
              <a:t> v rámci přípravy a </a:t>
            </a:r>
            <a:r>
              <a:rPr lang="cs-CZ" sz="2800"/>
              <a:t>předzpracování </a:t>
            </a:r>
            <a:r>
              <a:rPr lang="cs-CZ" sz="2800" smtClean="0"/>
              <a:t>dat</a:t>
            </a:r>
            <a:endParaRPr lang="cs-CZ" sz="1200" dirty="0"/>
          </a:p>
          <a:p>
            <a:pPr marL="514350" indent="-514350">
              <a:buFont typeface="+mj-lt"/>
              <a:buAutoNum type="arabicPeriod"/>
            </a:pPr>
            <a:endParaRPr lang="cs-CZ" sz="1200" dirty="0"/>
          </a:p>
          <a:p>
            <a:pPr marL="514350" lvl="0" indent="-514350">
              <a:buFont typeface="+mj-lt"/>
              <a:buAutoNum type="arabicPeriod"/>
            </a:pPr>
            <a:r>
              <a:rPr lang="cs-CZ" sz="2800" b="1" dirty="0"/>
              <a:t>on-line</a:t>
            </a:r>
            <a:r>
              <a:rPr lang="cs-CZ" sz="2800" dirty="0"/>
              <a:t> v rámci běhu modifikovaného algoritmu</a:t>
            </a:r>
            <a:endParaRPr lang="cs-CZ" sz="1200" dirty="0"/>
          </a:p>
          <a:p>
            <a:pPr lvl="1"/>
            <a:r>
              <a:rPr lang="cs-CZ" sz="2400" dirty="0" err="1"/>
              <a:t>binarizace</a:t>
            </a:r>
            <a:r>
              <a:rPr lang="cs-CZ" sz="2400" dirty="0"/>
              <a:t> na základě entropie</a:t>
            </a:r>
            <a:endParaRPr lang="cs-CZ" sz="1100" dirty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 s numerickými atributy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45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sz="2400" dirty="0"/>
              <a:t>Seřaď vzestupně  hodnoty </a:t>
            </a:r>
            <a:r>
              <a:rPr lang="cs-CZ" sz="2400" dirty="0" err="1"/>
              <a:t>diskretizovaného</a:t>
            </a:r>
            <a:r>
              <a:rPr lang="cs-CZ" sz="2400" dirty="0"/>
              <a:t> atributu A,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2400" dirty="0"/>
              <a:t>Pro každou možnou hodnotu dělícího bodu </a:t>
            </a:r>
            <a:r>
              <a:rPr lang="cs-CZ" sz="2400" i="1" dirty="0">
                <a:sym typeface="Symbol" panose="05050102010706020507" pitchFamily="18" charset="2"/>
              </a:rPr>
              <a:t></a:t>
            </a:r>
            <a:r>
              <a:rPr lang="cs-CZ" sz="2400" i="1" dirty="0"/>
              <a:t> </a:t>
            </a:r>
            <a:r>
              <a:rPr lang="cs-CZ" sz="2400" dirty="0"/>
              <a:t> spočítej entropii H(A</a:t>
            </a:r>
            <a:r>
              <a:rPr lang="cs-CZ" sz="2400" i="1" baseline="-25000" dirty="0">
                <a:sym typeface="Symbol" panose="05050102010706020507" pitchFamily="18" charset="2"/>
              </a:rPr>
              <a:t></a:t>
            </a:r>
            <a:r>
              <a:rPr lang="cs-CZ" sz="2400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2400" dirty="0" smtClean="0"/>
              <a:t>Vyber dělící </a:t>
            </a:r>
            <a:r>
              <a:rPr lang="cs-CZ" sz="2400" dirty="0"/>
              <a:t>bod </a:t>
            </a:r>
            <a:r>
              <a:rPr lang="cs-CZ" sz="2400" i="1" dirty="0">
                <a:sym typeface="Symbol" panose="05050102010706020507" pitchFamily="18" charset="2"/>
              </a:rPr>
              <a:t></a:t>
            </a:r>
            <a:r>
              <a:rPr lang="cs-CZ" sz="2400" i="1" dirty="0"/>
              <a:t> </a:t>
            </a:r>
            <a:r>
              <a:rPr lang="cs-CZ" sz="2400" dirty="0"/>
              <a:t>, který dá nejmenší hodnotu H(A</a:t>
            </a:r>
            <a:r>
              <a:rPr lang="cs-CZ" sz="2400" i="1" baseline="-25000" dirty="0">
                <a:sym typeface="Symbol" panose="05050102010706020507" pitchFamily="18" charset="2"/>
              </a:rPr>
              <a:t></a:t>
            </a:r>
            <a:r>
              <a:rPr lang="cs-CZ" sz="2400" dirty="0" smtClean="0"/>
              <a:t>)</a:t>
            </a:r>
          </a:p>
          <a:p>
            <a:pPr marL="514350" lvl="0" indent="-514350">
              <a:buFont typeface="+mj-lt"/>
              <a:buAutoNum type="arabicPeriod"/>
            </a:pPr>
            <a:endParaRPr lang="cs-CZ" sz="2400" dirty="0"/>
          </a:p>
          <a:p>
            <a:pPr marL="514350" lvl="0" indent="-514350">
              <a:buFont typeface="+mj-lt"/>
              <a:buAutoNum type="arabicPeriod"/>
            </a:pPr>
            <a:endParaRPr lang="cs-CZ" sz="2400" dirty="0" smtClean="0"/>
          </a:p>
          <a:p>
            <a:pPr marL="514350" lvl="0" indent="-514350">
              <a:buFont typeface="+mj-lt"/>
              <a:buAutoNum type="arabicPeriod"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Algoritmus diskretizace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14957" t="33201" r="31494" b="54900"/>
          <a:stretch/>
        </p:blipFill>
        <p:spPr>
          <a:xfrm>
            <a:off x="1691680" y="3060648"/>
            <a:ext cx="5112568" cy="639071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79512" y="3852481"/>
            <a:ext cx="878497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10000"/>
              </a:lnSpc>
              <a:spcAft>
                <a:spcPts val="0"/>
              </a:spcAft>
            </a:pP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První 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len sou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 se týká p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íklad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ů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které mají hodnotu atributu menší než </a:t>
            </a:r>
            <a:r>
              <a:rPr lang="el-GR" sz="1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</a:t>
            </a: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</a:t>
            </a:r>
            <a:r>
              <a:rPr lang="cs-CZ" sz="1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H(A</a:t>
            </a:r>
            <a:r>
              <a:rPr lang="cs-CZ" sz="1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(&lt;</a:t>
            </a:r>
            <a:r>
              <a:rPr lang="el-GR" sz="1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θ</a:t>
            </a:r>
            <a:r>
              <a:rPr lang="cs-CZ" sz="1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entropie na t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ě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chto p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íkladech, </a:t>
            </a:r>
            <a:r>
              <a:rPr lang="cs-CZ" sz="1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n(A</a:t>
            </a:r>
            <a:r>
              <a:rPr lang="cs-CZ" sz="1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(&lt;</a:t>
            </a:r>
            <a:r>
              <a:rPr lang="el-GR" sz="1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</a:t>
            </a:r>
            <a:r>
              <a:rPr lang="cs-CZ" sz="1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))/</a:t>
            </a:r>
            <a:r>
              <a:rPr lang="cs-CZ" sz="1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relativní 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etnost t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ě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chto p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íklad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ů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druhý 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len sou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 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analogicky týká p</a:t>
            </a:r>
            <a:r>
              <a:rPr lang="cs-CZ" sz="14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íklad</a:t>
            </a:r>
            <a:r>
              <a:rPr lang="cs-CZ" sz="14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ů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které mají hodnotu atributu v</a:t>
            </a:r>
            <a:r>
              <a:rPr lang="cs-CZ" sz="14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ě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tší než </a:t>
            </a:r>
            <a:r>
              <a:rPr lang="el-GR" sz="1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</a:t>
            </a:r>
            <a:r>
              <a:rPr lang="cs-CZ" sz="1600" spc="-1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36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839188"/>
              </p:ext>
            </p:extLst>
          </p:nvPr>
        </p:nvGraphicFramePr>
        <p:xfrm>
          <a:off x="2411760" y="703189"/>
          <a:ext cx="4140047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3" name="Dokument" r:id="rId4" imgW="5775241" imgH="2913439" progId="Word.Document.12">
                  <p:embed/>
                </p:oleObj>
              </mc:Choice>
              <mc:Fallback>
                <p:oleObj name="Dokument" r:id="rId4" imgW="5775241" imgH="291343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11760" y="703189"/>
                        <a:ext cx="4140047" cy="2088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cs-CZ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547936" y="9239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0" indent="0" algn="ctr">
              <a:buNone/>
            </a:pPr>
            <a:r>
              <a:rPr lang="cs-CZ" sz="1400" dirty="0" smtClean="0"/>
              <a:t>H(konto</a:t>
            </a:r>
            <a:r>
              <a:rPr lang="cs-CZ" sz="1400" baseline="-25000" dirty="0" smtClean="0"/>
              <a:t>22500</a:t>
            </a:r>
            <a:r>
              <a:rPr lang="cs-CZ" sz="1400" dirty="0"/>
              <a:t>) = 3/12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cs-CZ" sz="1400" dirty="0"/>
              <a:t>H(konto(&lt;22500)) + 9/12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cs-CZ" sz="1400" dirty="0"/>
              <a:t>H(konto(&gt;22500))  =  </a:t>
            </a:r>
          </a:p>
          <a:p>
            <a:pPr marL="0" indent="0" algn="ctr">
              <a:buNone/>
            </a:pPr>
            <a:r>
              <a:rPr lang="cs-CZ" sz="1400" dirty="0"/>
              <a:t>      1/4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cs-CZ" sz="1400" dirty="0"/>
              <a:t> 0.9183 + 3/4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cs-CZ" sz="1400" dirty="0"/>
              <a:t> 0.5640  = 0.6526</a:t>
            </a:r>
          </a:p>
          <a:p>
            <a:pPr marL="0" indent="0" algn="ctr">
              <a:buNone/>
            </a:pPr>
            <a:r>
              <a:rPr lang="cs-CZ" sz="1400" dirty="0"/>
              <a:t>H(konto</a:t>
            </a:r>
            <a:r>
              <a:rPr lang="cs-CZ" sz="1400" baseline="-25000" dirty="0"/>
              <a:t>40000</a:t>
            </a:r>
            <a:r>
              <a:rPr lang="cs-CZ" sz="1400" dirty="0"/>
              <a:t>) = </a:t>
            </a:r>
            <a:r>
              <a:rPr lang="de-DE" sz="1400" dirty="0"/>
              <a:t>5</a:t>
            </a:r>
            <a:r>
              <a:rPr lang="cs-CZ" sz="1400" dirty="0"/>
              <a:t>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H(</a:t>
            </a:r>
            <a:r>
              <a:rPr lang="de-DE" sz="1400" dirty="0" err="1"/>
              <a:t>konto</a:t>
            </a:r>
            <a:r>
              <a:rPr lang="de-DE" sz="1400" dirty="0"/>
              <a:t>(&lt;40000)) + 7/12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H(</a:t>
            </a:r>
            <a:r>
              <a:rPr lang="de-DE" sz="1400" dirty="0" err="1"/>
              <a:t>konto</a:t>
            </a:r>
            <a:r>
              <a:rPr lang="de-DE" sz="1400" dirty="0"/>
              <a:t>(&gt;40000))  = </a:t>
            </a:r>
            <a:r>
              <a:rPr lang="cs-CZ" sz="1400" dirty="0"/>
              <a:t> </a:t>
            </a:r>
          </a:p>
          <a:p>
            <a:pPr marL="0" indent="0" algn="ctr">
              <a:buNone/>
            </a:pPr>
            <a:r>
              <a:rPr lang="cs-CZ" sz="1400" dirty="0"/>
              <a:t>      5/12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 0.9706 + 7/12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 0.5917  = 0.7497</a:t>
            </a:r>
            <a:endParaRPr lang="cs-CZ" sz="1400" dirty="0"/>
          </a:p>
          <a:p>
            <a:pPr marL="0" indent="0" algn="ctr">
              <a:buNone/>
            </a:pPr>
            <a:r>
              <a:rPr lang="cs-CZ" sz="1400" dirty="0"/>
              <a:t> H(konto</a:t>
            </a:r>
            <a:r>
              <a:rPr lang="de-DE" sz="1400" baseline="-25000" dirty="0"/>
              <a:t>55</a:t>
            </a:r>
            <a:r>
              <a:rPr lang="cs-CZ" sz="1400" baseline="-25000" dirty="0"/>
              <a:t>000</a:t>
            </a:r>
            <a:r>
              <a:rPr lang="cs-CZ" sz="1400" dirty="0"/>
              <a:t>) = </a:t>
            </a:r>
            <a:r>
              <a:rPr lang="de-DE" sz="1400" dirty="0"/>
              <a:t>6</a:t>
            </a:r>
            <a:r>
              <a:rPr lang="cs-CZ" sz="1400" dirty="0"/>
              <a:t>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H(</a:t>
            </a:r>
            <a:r>
              <a:rPr lang="de-DE" sz="1400" dirty="0" err="1"/>
              <a:t>konto</a:t>
            </a:r>
            <a:r>
              <a:rPr lang="de-DE" sz="1400" dirty="0"/>
              <a:t>(&lt;55000)) + 6/12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H(</a:t>
            </a:r>
            <a:r>
              <a:rPr lang="de-DE" sz="1400" dirty="0" err="1"/>
              <a:t>konto</a:t>
            </a:r>
            <a:r>
              <a:rPr lang="de-DE" sz="1400" dirty="0"/>
              <a:t>(&gt;55000))  = </a:t>
            </a:r>
            <a:r>
              <a:rPr lang="cs-CZ" sz="1400" dirty="0"/>
              <a:t> </a:t>
            </a:r>
          </a:p>
          <a:p>
            <a:pPr marL="0" indent="0" algn="ctr">
              <a:buNone/>
            </a:pPr>
            <a:r>
              <a:rPr lang="cs-CZ" sz="1400" dirty="0"/>
              <a:t>      1/2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 1 + 1/2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 0.6500  = 0.8250</a:t>
            </a:r>
            <a:endParaRPr lang="cs-CZ" sz="1400" dirty="0"/>
          </a:p>
          <a:p>
            <a:pPr marL="0" indent="0" algn="ctr">
              <a:buNone/>
            </a:pPr>
            <a:r>
              <a:rPr lang="cs-CZ" sz="1400" b="1" dirty="0"/>
              <a:t>H(konto</a:t>
            </a:r>
            <a:r>
              <a:rPr lang="de-DE" sz="1400" b="1" baseline="-25000" dirty="0"/>
              <a:t>75</a:t>
            </a:r>
            <a:r>
              <a:rPr lang="cs-CZ" sz="1400" b="1" baseline="-25000" dirty="0"/>
              <a:t>000</a:t>
            </a:r>
            <a:r>
              <a:rPr lang="cs-CZ" sz="1400" b="1" dirty="0"/>
              <a:t>)</a:t>
            </a:r>
            <a:r>
              <a:rPr lang="cs-CZ" sz="1400" dirty="0"/>
              <a:t> = </a:t>
            </a:r>
            <a:r>
              <a:rPr lang="de-DE" sz="1400" dirty="0"/>
              <a:t>7</a:t>
            </a:r>
            <a:r>
              <a:rPr lang="cs-CZ" sz="1400" dirty="0"/>
              <a:t>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H(</a:t>
            </a:r>
            <a:r>
              <a:rPr lang="de-DE" sz="1400" dirty="0" err="1"/>
              <a:t>konto</a:t>
            </a:r>
            <a:r>
              <a:rPr lang="de-DE" sz="1400" dirty="0"/>
              <a:t>(&lt;75000)) + 5/12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H(</a:t>
            </a:r>
            <a:r>
              <a:rPr lang="de-DE" sz="1400" dirty="0" err="1"/>
              <a:t>konto</a:t>
            </a:r>
            <a:r>
              <a:rPr lang="de-DE" sz="1400" dirty="0"/>
              <a:t>(&gt;75000))  = </a:t>
            </a:r>
            <a:r>
              <a:rPr lang="cs-CZ" sz="1400" dirty="0"/>
              <a:t> </a:t>
            </a:r>
          </a:p>
          <a:p>
            <a:pPr marL="0" indent="0" algn="ctr">
              <a:buNone/>
            </a:pPr>
            <a:r>
              <a:rPr lang="cs-CZ" sz="1400" dirty="0"/>
              <a:t>      7/12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 0.9852 + 5/2 </a:t>
            </a:r>
            <a:r>
              <a:rPr lang="en-US" sz="1400" dirty="0">
                <a:sym typeface="Symbol" panose="05050102010706020507" pitchFamily="18" charset="2"/>
              </a:rPr>
              <a:t></a:t>
            </a:r>
            <a:r>
              <a:rPr lang="de-DE" sz="1400" dirty="0"/>
              <a:t> 0  = </a:t>
            </a:r>
            <a:r>
              <a:rPr lang="de-DE" sz="1400" b="1" dirty="0"/>
              <a:t>0.5747</a:t>
            </a:r>
            <a:endParaRPr lang="cs-CZ" sz="1050" dirty="0"/>
          </a:p>
        </p:txBody>
      </p:sp>
    </p:spTree>
    <p:extLst>
      <p:ext uri="{BB962C8B-B14F-4D97-AF65-F5344CB8AC3E}">
        <p14:creationId xmlns:p14="http://schemas.microsoft.com/office/powerpoint/2010/main" val="64885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35842" name="Picture 2" descr="idt-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87574"/>
            <a:ext cx="6133486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3"/>
          <p:cNvSpPr>
            <a:spLocks noChangeArrowheads="1"/>
          </p:cNvSpPr>
          <p:nvPr/>
        </p:nvSpPr>
        <p:spPr bwMode="auto">
          <a:xfrm>
            <a:off x="2915816" y="2067694"/>
            <a:ext cx="3966055" cy="252028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571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2800" dirty="0" smtClean="0"/>
              <a:t>na </a:t>
            </a:r>
            <a:r>
              <a:rPr lang="cs-CZ" sz="2800" dirty="0"/>
              <a:t>rozdíl od kategoriálních atributů se mohou v jedné větvi numerické atributy opakovat </a:t>
            </a:r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smtClean="0"/>
              <a:t>Kategoriální vs numerické atributy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l="34909" t="21963" r="24801" b="29000"/>
          <a:stretch/>
        </p:blipFill>
        <p:spPr>
          <a:xfrm>
            <a:off x="2555776" y="1923678"/>
            <a:ext cx="4102043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8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2400" dirty="0"/>
              <a:t>Úloha odhadu hodnoty nějakého numerického atributu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000" dirty="0"/>
              <a:t>Volba atributu (krok 1):</a:t>
            </a:r>
          </a:p>
          <a:p>
            <a:pPr lvl="0"/>
            <a:r>
              <a:rPr lang="cs-CZ" sz="2000" dirty="0"/>
              <a:t>kritérium </a:t>
            </a:r>
            <a:r>
              <a:rPr lang="cs-CZ" sz="2000" b="1" dirty="0"/>
              <a:t>redukce směrodatné </a:t>
            </a:r>
            <a:r>
              <a:rPr lang="cs-CZ" sz="2000" b="1" dirty="0" smtClean="0"/>
              <a:t>odchylky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Regresní stromy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5396408" y="7156549"/>
            <a:ext cx="2883809" cy="1644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39937" name="Picture 1" descr="idt-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6095"/>
            <a:ext cx="3567172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222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lvl="0"/>
            <a:r>
              <a:rPr lang="cs-CZ" sz="2800" dirty="0"/>
              <a:t>příklady jsou reprezentovány hodnotami atributů,</a:t>
            </a:r>
          </a:p>
          <a:p>
            <a:pPr lvl="0"/>
            <a:r>
              <a:rPr lang="cs-CZ" sz="2800" dirty="0"/>
              <a:t>úkolem je klasifikovat příklady do konečného (malého) počtu tříd,</a:t>
            </a:r>
          </a:p>
          <a:p>
            <a:pPr lvl="0"/>
            <a:r>
              <a:rPr lang="cs-CZ" sz="2800" dirty="0" err="1" smtClean="0"/>
              <a:t>trénovací</a:t>
            </a:r>
            <a:r>
              <a:rPr lang="cs-CZ" sz="2800" dirty="0" smtClean="0"/>
              <a:t> </a:t>
            </a:r>
            <a:r>
              <a:rPr lang="cs-CZ" sz="2800" dirty="0"/>
              <a:t>data mohou být zatížena šumem,</a:t>
            </a:r>
          </a:p>
          <a:p>
            <a:r>
              <a:rPr lang="cs-CZ" sz="2800" dirty="0"/>
              <a:t>trénovací data mohou obsahovat chybějící hodnoty</a:t>
            </a: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Použití rozhodovacích stromů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2400" dirty="0"/>
              <a:t>Rozhodovací stromy dělí prostor atributů na (mnoharozměrné) hranoly rovnoběžné s osami souřadné soustavy: </a:t>
            </a:r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Vyjadřovací síla rozhodovacích stromů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37889" name="Picture 1" descr="silasym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92" y="1923678"/>
            <a:ext cx="38862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idt-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892" y="2211710"/>
            <a:ext cx="3624332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4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nn-NO" altLang="cs-CZ" sz="1200" dirty="0" smtClean="0"/>
              <a:t>prof</a:t>
            </a:r>
            <a:r>
              <a:rPr lang="nn-NO" altLang="cs-CZ" sz="1200" dirty="0"/>
              <a:t>. Ing. Petr Berka, CSc</a:t>
            </a:r>
            <a:r>
              <a:rPr lang="nn-NO" altLang="cs-CZ" sz="1200" dirty="0" smtClean="0"/>
              <a:t>.</a:t>
            </a:r>
            <a:r>
              <a:rPr lang="cs-CZ" altLang="cs-CZ" sz="1200" dirty="0" smtClean="0"/>
              <a:t> </a:t>
            </a:r>
            <a:r>
              <a:rPr lang="cs-CZ" altLang="cs-CZ" sz="1200" dirty="0" smtClean="0">
                <a:hlinkClick r:id="rId2"/>
              </a:rPr>
              <a:t>berka@vse.cz</a:t>
            </a:r>
            <a:endParaRPr lang="cs-CZ" alt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5616624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2000" dirty="0"/>
              <a:t>Úloha klasifikace objektů do tříd. </a:t>
            </a:r>
          </a:p>
          <a:p>
            <a:r>
              <a:rPr lang="cs-CZ" sz="2000" dirty="0"/>
              <a:t>Top </a:t>
            </a:r>
            <a:r>
              <a:rPr lang="cs-CZ" sz="2000" dirty="0" err="1"/>
              <a:t>down</a:t>
            </a:r>
            <a:r>
              <a:rPr lang="cs-CZ" sz="2000" dirty="0"/>
              <a:t> </a:t>
            </a:r>
            <a:r>
              <a:rPr lang="cs-CZ" sz="2000" dirty="0" err="1"/>
              <a:t>induction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 </a:t>
            </a:r>
            <a:r>
              <a:rPr lang="cs-CZ" sz="2000" dirty="0" err="1"/>
              <a:t>decision</a:t>
            </a:r>
            <a:r>
              <a:rPr lang="cs-CZ" sz="2000" dirty="0"/>
              <a:t> </a:t>
            </a:r>
            <a:r>
              <a:rPr lang="cs-CZ" sz="2000" dirty="0" err="1"/>
              <a:t>trees</a:t>
            </a:r>
            <a:r>
              <a:rPr lang="cs-CZ" sz="2000" dirty="0"/>
              <a:t> (TDIDT) - metoda </a:t>
            </a:r>
            <a:r>
              <a:rPr lang="cs-CZ" sz="2000" b="1" dirty="0" err="1"/>
              <a:t>divide</a:t>
            </a:r>
            <a:r>
              <a:rPr lang="cs-CZ" sz="2000" b="1" dirty="0"/>
              <a:t> and </a:t>
            </a:r>
            <a:r>
              <a:rPr lang="cs-CZ" sz="2000" b="1" dirty="0" err="1"/>
              <a:t>conquer</a:t>
            </a:r>
            <a:r>
              <a:rPr lang="cs-CZ" sz="2000" b="1" dirty="0"/>
              <a:t> </a:t>
            </a:r>
            <a:r>
              <a:rPr lang="cs-CZ" sz="2000" dirty="0"/>
              <a:t>(rozděl a panuj</a:t>
            </a:r>
            <a:r>
              <a:rPr lang="cs-CZ" sz="2000" dirty="0" smtClean="0"/>
              <a:t>)</a:t>
            </a:r>
          </a:p>
          <a:p>
            <a:r>
              <a:rPr lang="cs-CZ" sz="2000" dirty="0"/>
              <a:t>Metoda specializace v prostoru hypotéz – stromů (postup shora dolů, počínaje prázdným stromem). </a:t>
            </a:r>
          </a:p>
          <a:p>
            <a:r>
              <a:rPr lang="cs-CZ" sz="2000" dirty="0"/>
              <a:t>Cílem je nalézt nějaký strom konsistentní s </a:t>
            </a:r>
            <a:r>
              <a:rPr lang="cs-CZ" sz="2000" dirty="0" err="1"/>
              <a:t>trénovacími</a:t>
            </a:r>
            <a:r>
              <a:rPr lang="cs-CZ" sz="2000" dirty="0"/>
              <a:t> </a:t>
            </a:r>
            <a:r>
              <a:rPr lang="cs-CZ" sz="2000" dirty="0" smtClean="0"/>
              <a:t>daty. </a:t>
            </a:r>
            <a:endParaRPr lang="cs-CZ" sz="2000" dirty="0"/>
          </a:p>
          <a:p>
            <a:r>
              <a:rPr lang="cs-CZ" sz="2000" dirty="0"/>
              <a:t>Dává se přednost menším stromům (</a:t>
            </a:r>
            <a:r>
              <a:rPr lang="cs-CZ" sz="2000" dirty="0" err="1"/>
              <a:t>Occamova</a:t>
            </a:r>
            <a:r>
              <a:rPr lang="cs-CZ" sz="2000" dirty="0"/>
              <a:t> břitva</a:t>
            </a:r>
            <a:r>
              <a:rPr lang="cs-CZ" sz="2000" dirty="0" smtClean="0"/>
              <a:t>).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Rozhodovací </a:t>
            </a:r>
            <a:r>
              <a:rPr lang="cs-CZ" b="1" dirty="0" smtClean="0"/>
              <a:t>stromy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Picture 2" descr="idt-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624" y="1707654"/>
            <a:ext cx="3384376" cy="171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62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5040560" cy="4032448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2000" b="1" dirty="0"/>
              <a:t>TDIDT algoritmus</a:t>
            </a:r>
            <a:endParaRPr lang="cs-CZ" sz="2000" dirty="0"/>
          </a:p>
          <a:p>
            <a:pPr marL="514350" lvl="0" indent="-514350">
              <a:buFont typeface="+mj-lt"/>
              <a:buAutoNum type="arabicPeriod"/>
            </a:pPr>
            <a:r>
              <a:rPr lang="cs-CZ" sz="1800" dirty="0" smtClean="0"/>
              <a:t>vezmi </a:t>
            </a:r>
            <a:r>
              <a:rPr lang="cs-CZ" sz="1800" dirty="0"/>
              <a:t>jeden atribut jako kořen dílčího stromu,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1800" dirty="0"/>
              <a:t>rozděl data na podmnožiny podle hodnot tohoto atributu,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sz="1800" dirty="0"/>
              <a:t>nepatří-li všechna data v podmnožině do téže třídy, pro tuto podmnožinu opakuj postup od bodu 1</a:t>
            </a:r>
            <a:r>
              <a:rPr lang="cs-CZ" sz="1800" dirty="0" smtClean="0"/>
              <a:t>.</a:t>
            </a:r>
          </a:p>
          <a:p>
            <a:pPr marL="0" lvl="0" indent="0">
              <a:buNone/>
            </a:pPr>
            <a:endParaRPr lang="cs-CZ" sz="1800" dirty="0"/>
          </a:p>
          <a:p>
            <a:pPr marL="0" lvl="0" indent="0">
              <a:buNone/>
            </a:pPr>
            <a:r>
              <a:rPr lang="cs-CZ" sz="1800" b="1" dirty="0" smtClean="0"/>
              <a:t>Omezení algoritmu:</a:t>
            </a:r>
          </a:p>
          <a:p>
            <a:pPr lvl="0">
              <a:buAutoNum type="arabicPeriod"/>
            </a:pPr>
            <a:r>
              <a:rPr lang="cs-CZ" sz="1800" dirty="0" smtClean="0"/>
              <a:t>Jen kategorické atributy</a:t>
            </a:r>
          </a:p>
          <a:p>
            <a:pPr lvl="0">
              <a:buAutoNum type="arabicPeriod"/>
            </a:pPr>
            <a:r>
              <a:rPr lang="cs-CZ" sz="1800" dirty="0" smtClean="0"/>
              <a:t>Data bez šumu (pro stejné kombinace hodnot vstupních atributů je stejná třida)</a:t>
            </a: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Obecný algoritmus pro tvorbu rozhodovacích stromů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765503"/>
              </p:ext>
            </p:extLst>
          </p:nvPr>
        </p:nvGraphicFramePr>
        <p:xfrm>
          <a:off x="5220072" y="1851670"/>
          <a:ext cx="4032448" cy="1980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1" name="Dokument" r:id="rId4" imgW="5775241" imgH="2836998" progId="Word.Document.12">
                  <p:embed/>
                </p:oleObj>
              </mc:Choice>
              <mc:Fallback>
                <p:oleObj name="Dokument" r:id="rId4" imgW="5775241" imgH="2836998" progId="Word.Document.12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20072" y="1851670"/>
                        <a:ext cx="4032448" cy="19807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564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287524" y="915566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/>
              <a:p>
                <a:pPr marL="0" indent="0">
                  <a:buNone/>
                </a:pPr>
                <a:r>
                  <a:rPr lang="cs-CZ" sz="2800" i="1" dirty="0" smtClean="0"/>
                  <a:t>Entropie</a:t>
                </a:r>
                <a:r>
                  <a:rPr lang="cs-CZ" sz="2800" dirty="0" smtClean="0"/>
                  <a:t>:</a:t>
                </a:r>
              </a:p>
              <a:p>
                <a:pPr marL="0" indent="0" algn="ctr">
                  <a:buNone/>
                </a:pPr>
                <a:r>
                  <a:rPr lang="cs-CZ" sz="2400" dirty="0" smtClean="0"/>
                  <a:t>H(p) </a:t>
                </a:r>
                <a:r>
                  <a:rPr lang="cs-CZ" sz="2400" dirty="0"/>
                  <a:t>=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hr m:val="∑"/>
                        <m:limLoc m:val="undOvr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sSub>
                          <m:sSub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sSub>
                          <m:sSub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nary>
                  </m:oMath>
                </a14:m>
                <a:endParaRPr lang="cs-CZ" sz="2400" dirty="0"/>
              </a:p>
              <a:p>
                <a:r>
                  <a:rPr lang="cs-CZ" sz="2400" i="1" dirty="0" smtClean="0"/>
                  <a:t>p = (p</a:t>
                </a:r>
                <a:r>
                  <a:rPr lang="cs-CZ" sz="2400" i="1" baseline="-25000" dirty="0" smtClean="0"/>
                  <a:t>1</a:t>
                </a:r>
                <a:r>
                  <a:rPr lang="cs-CZ" sz="2400" i="1" dirty="0" smtClean="0"/>
                  <a:t>, …, </a:t>
                </a:r>
                <a:r>
                  <a:rPr lang="cs-CZ" sz="2400" i="1" dirty="0" err="1" smtClean="0"/>
                  <a:t>p</a:t>
                </a:r>
                <a:r>
                  <a:rPr lang="cs-CZ" sz="2400" i="1" baseline="-25000" dirty="0" err="1" smtClean="0"/>
                  <a:t>T</a:t>
                </a:r>
                <a:r>
                  <a:rPr lang="cs-CZ" sz="2400" i="1" dirty="0" smtClean="0"/>
                  <a:t>) a </a:t>
                </a:r>
                <a:r>
                  <a:rPr lang="cs-CZ" sz="2400" i="1" dirty="0" err="1" smtClean="0"/>
                  <a:t>p</a:t>
                </a:r>
                <a:r>
                  <a:rPr lang="cs-CZ" sz="2400" i="1" baseline="-25000" dirty="0" err="1" smtClean="0"/>
                  <a:t>t</a:t>
                </a:r>
                <a:r>
                  <a:rPr lang="cs-CZ" sz="2400" dirty="0" smtClean="0"/>
                  <a:t> je </a:t>
                </a:r>
                <a:r>
                  <a:rPr lang="cs-CZ" sz="2400" dirty="0"/>
                  <a:t>pravděpodobnost výskytu třídy </a:t>
                </a:r>
                <a:r>
                  <a:rPr lang="cs-CZ" sz="2400" i="1" dirty="0"/>
                  <a:t>t </a:t>
                </a:r>
                <a:r>
                  <a:rPr lang="cs-CZ" sz="2400" dirty="0"/>
                  <a:t>(v našem případě relativní četnost třídy </a:t>
                </a:r>
                <a:r>
                  <a:rPr lang="cs-CZ" sz="2400" i="1" dirty="0"/>
                  <a:t>t</a:t>
                </a:r>
                <a:r>
                  <a:rPr lang="cs-CZ" sz="2400" dirty="0"/>
                  <a:t> počítaná na určité množině </a:t>
                </a:r>
                <a:r>
                  <a:rPr lang="cs-CZ" sz="2400" dirty="0" smtClean="0"/>
                  <a:t>příkladů)</a:t>
                </a:r>
              </a:p>
              <a:p>
                <a:r>
                  <a:rPr lang="cs-CZ" sz="2400" i="1" dirty="0" smtClean="0"/>
                  <a:t>T</a:t>
                </a:r>
                <a:r>
                  <a:rPr lang="cs-CZ" sz="2400" dirty="0" smtClean="0"/>
                  <a:t> </a:t>
                </a:r>
                <a:r>
                  <a:rPr lang="cs-CZ" sz="2400" dirty="0"/>
                  <a:t>je počet </a:t>
                </a:r>
                <a:r>
                  <a:rPr lang="cs-CZ" sz="2400" dirty="0" smtClean="0"/>
                  <a:t>tříd</a:t>
                </a:r>
              </a:p>
              <a:p>
                <a:endParaRPr lang="cs-CZ" sz="2400" dirty="0"/>
              </a:p>
              <a:p>
                <a:endParaRPr lang="cs-CZ" sz="2400" dirty="0" smtClean="0"/>
              </a:p>
              <a:p>
                <a:endParaRPr lang="cs-CZ" sz="2400" dirty="0"/>
              </a:p>
              <a:p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287524" y="915566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1472" t="-89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atributu (krok 1 algoritmu)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Obrázek 4" descr="entropy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568" y="2677255"/>
            <a:ext cx="3215640" cy="19583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délník 1"/>
          <p:cNvSpPr/>
          <p:nvPr/>
        </p:nvSpPr>
        <p:spPr>
          <a:xfrm>
            <a:off x="4427984" y="4635595"/>
            <a:ext cx="979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Entropie</a:t>
            </a:r>
            <a:endParaRPr lang="cs-CZ" dirty="0"/>
          </a:p>
        </p:txBody>
      </p:sp>
      <p:sp>
        <p:nvSpPr>
          <p:cNvPr id="4" name="Zaoblený obdélník 3"/>
          <p:cNvSpPr/>
          <p:nvPr/>
        </p:nvSpPr>
        <p:spPr>
          <a:xfrm>
            <a:off x="2627784" y="1059582"/>
            <a:ext cx="3672408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78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atributu (krok 1 algoritmu)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717856"/>
              </p:ext>
            </p:extLst>
          </p:nvPr>
        </p:nvGraphicFramePr>
        <p:xfrm>
          <a:off x="1454567" y="1513637"/>
          <a:ext cx="5775325" cy="220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80" name="Dokument" r:id="rId4" imgW="5775241" imgH="2207435" progId="Word.Document.12">
                  <p:embed/>
                </p:oleObj>
              </mc:Choice>
              <mc:Fallback>
                <p:oleObj name="Dokument" r:id="rId4" imgW="5775241" imgH="220743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54567" y="1513637"/>
                        <a:ext cx="5775325" cy="2208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131840" y="31249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488256"/>
              </p:ext>
            </p:extLst>
          </p:nvPr>
        </p:nvGraphicFramePr>
        <p:xfrm>
          <a:off x="2936499" y="3891222"/>
          <a:ext cx="28114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81" r:id="rId6" imgW="1993900" imgH="482600" progId="Equation.3">
                  <p:embed/>
                </p:oleObj>
              </mc:Choice>
              <mc:Fallback>
                <p:oleObj r:id="rId6" imgW="19939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499" y="3891222"/>
                        <a:ext cx="28114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3"/>
          <p:cNvSpPr>
            <a:spLocks noChangeArrowheads="1"/>
          </p:cNvSpPr>
          <p:nvPr/>
        </p:nvSpPr>
        <p:spPr bwMode="auto">
          <a:xfrm>
            <a:off x="4235794" y="3622812"/>
            <a:ext cx="1512168" cy="12573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6228184" y="3772457"/>
            <a:ext cx="2592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Hledáme atribut s </a:t>
            </a:r>
            <a:r>
              <a:rPr lang="cs-CZ" b="1" dirty="0">
                <a:latin typeface="+mj-lt"/>
                <a:ea typeface="Times New Roman" panose="02020603050405020304" pitchFamily="18" charset="0"/>
              </a:rPr>
              <a:t>minimální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hodnotou kritéria (střední entropie H)!</a:t>
            </a:r>
            <a:endParaRPr lang="cs-CZ" sz="105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2" name="Levá složená závorka 1"/>
          <p:cNvSpPr/>
          <p:nvPr/>
        </p:nvSpPr>
        <p:spPr>
          <a:xfrm>
            <a:off x="2339752" y="1851670"/>
            <a:ext cx="299413" cy="1368152"/>
          </a:xfrm>
          <a:prstGeom prst="leftBrace">
            <a:avLst>
              <a:gd name="adj1" fmla="val 8333"/>
              <a:gd name="adj2" fmla="val 50543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1108823" y="1924399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Hodnoty zvažovaného vstupního atributu</a:t>
            </a:r>
            <a:endParaRPr lang="cs-CZ" dirty="0"/>
          </a:p>
        </p:txBody>
      </p:sp>
      <p:sp>
        <p:nvSpPr>
          <p:cNvPr id="14" name="Levá složená závorka 13"/>
          <p:cNvSpPr/>
          <p:nvPr/>
        </p:nvSpPr>
        <p:spPr>
          <a:xfrm rot="5400000">
            <a:off x="4398207" y="130880"/>
            <a:ext cx="299413" cy="2400100"/>
          </a:xfrm>
          <a:prstGeom prst="leftBrace">
            <a:avLst>
              <a:gd name="adj1" fmla="val 8333"/>
              <a:gd name="adj2" fmla="val 50543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4169871" y="800387"/>
            <a:ext cx="756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Třídy</a:t>
            </a:r>
            <a:endParaRPr lang="cs-CZ" dirty="0"/>
          </a:p>
        </p:txBody>
      </p:sp>
      <p:sp>
        <p:nvSpPr>
          <p:cNvPr id="4" name="Násobení 3"/>
          <p:cNvSpPr/>
          <p:nvPr/>
        </p:nvSpPr>
        <p:spPr>
          <a:xfrm>
            <a:off x="1563490" y="3223703"/>
            <a:ext cx="5702378" cy="330982"/>
          </a:xfrm>
          <a:prstGeom prst="mathMultiply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02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/>
              <a:p>
                <a:pPr marL="0" indent="0">
                  <a:buNone/>
                </a:pPr>
                <a:endParaRPr lang="cs-CZ" sz="2000" dirty="0" smtClean="0"/>
              </a:p>
              <a:p>
                <a:pPr marL="0" indent="0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endParaRPr lang="cs-CZ" sz="2000" dirty="0" smtClean="0"/>
              </a:p>
              <a:p>
                <a:pPr marL="0" indent="0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endParaRPr lang="cs-CZ" sz="20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 algn="ctr">
                  <a:buNone/>
                </a:pPr>
                <a:endParaRPr lang="cs-CZ" sz="2400" dirty="0"/>
              </a:p>
              <a:p>
                <a:pPr marL="0" indent="0" algn="ctr">
                  <a:buNone/>
                </a:pPr>
                <a:r>
                  <a:rPr lang="cs-CZ" sz="2400" dirty="0" smtClean="0"/>
                  <a:t>H(příjem</a:t>
                </a:r>
                <a:r>
                  <a:rPr lang="cs-CZ" sz="2400" dirty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sz="2400" dirty="0" smtClean="0"/>
                  <a:t>H(příjem(vysoký</a:t>
                </a:r>
                <a:r>
                  <a:rPr lang="cs-CZ" sz="2400" dirty="0"/>
                  <a:t>)) + </a:t>
                </a:r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sz="2400" dirty="0"/>
                  <a:t>H(příjem(nízký))</a:t>
                </a:r>
                <a:endParaRPr lang="cs-CZ" sz="20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59266"/>
              </p:ext>
            </p:extLst>
          </p:nvPr>
        </p:nvGraphicFramePr>
        <p:xfrm>
          <a:off x="1763688" y="777719"/>
          <a:ext cx="5775325" cy="283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2" name="Dokument" r:id="rId5" imgW="5775241" imgH="2836998" progId="Word.Document.12">
                  <p:embed/>
                </p:oleObj>
              </mc:Choice>
              <mc:Fallback>
                <p:oleObj name="Dokument" r:id="rId5" imgW="5775241" imgH="283699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3688" y="777719"/>
                        <a:ext cx="5775325" cy="283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297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H(příjem</a:t>
                </a:r>
                <a:r>
                  <a:rPr lang="cs-CZ" sz="2800" dirty="0"/>
                  <a:t>) </a:t>
                </a:r>
                <a:r>
                  <a:rPr lang="cs-CZ" sz="2800" dirty="0" smtClean="0"/>
                  <a:t>=	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cs-CZ" sz="2800" dirty="0"/>
                  <a:t>H(příjem(vysoký)) +  </a:t>
                </a:r>
                <a:r>
                  <a:rPr lang="cs-CZ" sz="2800" dirty="0" smtClean="0"/>
                  <a:t>				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den>
                    </m:f>
                  </m:oMath>
                </a14:m>
                <a:r>
                  <a:rPr lang="cs-CZ" sz="2800" dirty="0"/>
                  <a:t>H(příjem(nízký</a:t>
                </a:r>
                <a:r>
                  <a:rPr lang="cs-CZ" sz="2800" dirty="0" smtClean="0"/>
                  <a:t>))</a:t>
                </a:r>
              </a:p>
              <a:p>
                <a:r>
                  <a:rPr lang="cs-CZ" sz="2800" dirty="0"/>
                  <a:t>H(příjem(vysoký)) =  </a:t>
                </a:r>
                <a:r>
                  <a:rPr lang="cs-CZ" sz="2800" dirty="0" smtClean="0"/>
                  <a:t>	-5/5*log</a:t>
                </a:r>
                <a:r>
                  <a:rPr lang="cs-CZ" sz="2800" baseline="-25000" dirty="0" smtClean="0"/>
                  <a:t>2</a:t>
                </a:r>
                <a:r>
                  <a:rPr lang="cs-CZ" sz="2800" dirty="0" smtClean="0"/>
                  <a:t>5/5 - 0/5*log</a:t>
                </a:r>
                <a:r>
                  <a:rPr lang="cs-CZ" sz="2800" baseline="-25000" dirty="0" smtClean="0"/>
                  <a:t>2</a:t>
                </a:r>
                <a:r>
                  <a:rPr lang="cs-CZ" sz="2800" dirty="0" smtClean="0"/>
                  <a:t>*0/5 </a:t>
                </a:r>
              </a:p>
              <a:p>
                <a:pPr marL="0" indent="0">
                  <a:buNone/>
                </a:pPr>
                <a:r>
                  <a:rPr lang="cs-CZ" sz="2800" dirty="0"/>
                  <a:t>	</a:t>
                </a:r>
                <a:r>
                  <a:rPr lang="cs-CZ" sz="2800" dirty="0" smtClean="0"/>
                  <a:t>			= </a:t>
                </a:r>
                <a:r>
                  <a:rPr lang="cs-CZ" sz="2800" dirty="0"/>
                  <a:t>0 + 0 = </a:t>
                </a:r>
                <a:r>
                  <a:rPr lang="cs-CZ" sz="2800" b="1" dirty="0"/>
                  <a:t>0</a:t>
                </a:r>
              </a:p>
              <a:p>
                <a:r>
                  <a:rPr lang="cs-CZ" sz="2800" dirty="0"/>
                  <a:t>H(příjem(nízký)) =  </a:t>
                </a:r>
                <a:r>
                  <a:rPr lang="cs-CZ" sz="2800" dirty="0" smtClean="0"/>
                  <a:t>	- 3/7*log</a:t>
                </a:r>
                <a:r>
                  <a:rPr lang="cs-CZ" sz="2800" baseline="-25000" dirty="0" smtClean="0"/>
                  <a:t>2</a:t>
                </a:r>
                <a:r>
                  <a:rPr lang="cs-CZ" sz="2800" dirty="0" smtClean="0"/>
                  <a:t>3/7 - 4/7*log</a:t>
                </a:r>
                <a:r>
                  <a:rPr lang="cs-CZ" sz="2800" baseline="-25000" dirty="0" smtClean="0"/>
                  <a:t>2</a:t>
                </a:r>
                <a:r>
                  <a:rPr lang="cs-CZ" sz="2800" dirty="0" smtClean="0"/>
                  <a:t>4/7 = 				</a:t>
                </a:r>
                <a:r>
                  <a:rPr lang="cs-CZ" sz="2800" b="1" dirty="0" smtClean="0"/>
                  <a:t>0.9852</a:t>
                </a:r>
                <a:endParaRPr lang="cs-CZ" sz="2800" b="1" dirty="0"/>
              </a:p>
              <a:p>
                <a:pPr marL="0" indent="0">
                  <a:buNone/>
                </a:pPr>
                <a:r>
                  <a:rPr lang="cs-CZ" b="1" dirty="0"/>
                  <a:t>H(příjem) = </a:t>
                </a:r>
                <a:r>
                  <a:rPr lang="cs-CZ" b="1" dirty="0" smtClean="0"/>
                  <a:t>0.5747</a:t>
                </a:r>
                <a:endParaRPr lang="cs-CZ" sz="1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1915" b="-79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93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indent="0">
              <a:buNone/>
            </a:pPr>
            <a:r>
              <a:rPr lang="cs-CZ" sz="2400" b="1" dirty="0"/>
              <a:t>H(konto)</a:t>
            </a:r>
            <a:r>
              <a:rPr lang="cs-CZ" sz="2400" dirty="0"/>
              <a:t> = 4/12*H(konto(vysoké)) + 4/12*H(konto(střední)) + 4/12*H(konto(nízké)) = 1/3 * 0 + 1/3 * 1 + 1/3 * 1 = </a:t>
            </a:r>
            <a:r>
              <a:rPr lang="cs-CZ" sz="2400" b="1" dirty="0"/>
              <a:t>0.6667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H(pohlaví)</a:t>
            </a:r>
            <a:r>
              <a:rPr lang="cs-CZ" sz="2400" dirty="0"/>
              <a:t> = 6/12*H(pohlaví(muž)) + 6/12*H(pohlaví(žena)) =  1/2 * 0.9183 + 1/2 * 0.9183  = </a:t>
            </a:r>
            <a:r>
              <a:rPr lang="cs-CZ" sz="2400" b="1" dirty="0"/>
              <a:t>0.9183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H(nezaměstnaný</a:t>
            </a:r>
            <a:r>
              <a:rPr lang="cs-CZ" sz="2400" dirty="0"/>
              <a:t>) = 6/12*H(nezaměstnaný(ano)) + 6/12*H(nezaměstnaný(ne)) = 1/2 * 1 + 1/2 * 0.6500  = </a:t>
            </a:r>
            <a:r>
              <a:rPr lang="cs-CZ" sz="2400" b="1" dirty="0"/>
              <a:t>0.8250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7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3166</TotalTime>
  <Words>1061</Words>
  <Application>Microsoft Office PowerPoint</Application>
  <PresentationFormat>Předvádění na obrazovce (16:9)</PresentationFormat>
  <Paragraphs>226</Paragraphs>
  <Slides>29</Slides>
  <Notes>27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29</vt:i4>
      </vt:variant>
    </vt:vector>
  </HeadingPairs>
  <TitlesOfParts>
    <vt:vector size="38" baseType="lpstr">
      <vt:lpstr>Arial</vt:lpstr>
      <vt:lpstr>Calibri</vt:lpstr>
      <vt:lpstr>Cambria Math</vt:lpstr>
      <vt:lpstr>Enriqueta</vt:lpstr>
      <vt:lpstr>Symbol</vt:lpstr>
      <vt:lpstr>Times New Roman</vt:lpstr>
      <vt:lpstr>SLU</vt:lpstr>
      <vt:lpstr>Dokument</vt:lpstr>
      <vt:lpstr>Equation.3</vt:lpstr>
      <vt:lpstr>Název prezentace</vt:lpstr>
      <vt:lpstr>Obsah přednášky</vt:lpstr>
      <vt:lpstr>Rozhodovací stromy</vt:lpstr>
      <vt:lpstr>Obecný algoritmus pro tvorbu rozhodovacích stromů</vt:lpstr>
      <vt:lpstr>Volba atributu (krok 1 algoritmu)</vt:lpstr>
      <vt:lpstr>Volba atributu (krok 1 algoritmu)</vt:lpstr>
      <vt:lpstr>Příklad</vt:lpstr>
      <vt:lpstr>Příklad</vt:lpstr>
      <vt:lpstr>Příklad</vt:lpstr>
      <vt:lpstr>Příklad</vt:lpstr>
      <vt:lpstr>Příklad</vt:lpstr>
      <vt:lpstr>Příklad</vt:lpstr>
      <vt:lpstr>Příklad</vt:lpstr>
      <vt:lpstr>Příklad</vt:lpstr>
      <vt:lpstr>Shrnutí</vt:lpstr>
      <vt:lpstr>Gini index</vt:lpstr>
      <vt:lpstr>Převod stromů na pravidla</vt:lpstr>
      <vt:lpstr>Prořezávání stromů</vt:lpstr>
      <vt:lpstr>Pre-pruning</vt:lpstr>
      <vt:lpstr>Post-pruning</vt:lpstr>
      <vt:lpstr>Práce s numerickými atributy</vt:lpstr>
      <vt:lpstr>Algoritmus diskretizace</vt:lpstr>
      <vt:lpstr>Příklad</vt:lpstr>
      <vt:lpstr>Příklad</vt:lpstr>
      <vt:lpstr>Kategoriální vs numerické atributy</vt:lpstr>
      <vt:lpstr>Regresní stromy</vt:lpstr>
      <vt:lpstr>Použití rozhodovacích stromů</vt:lpstr>
      <vt:lpstr>Vyjadřovací síla rozhodovacích stromů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HP</cp:lastModifiedBy>
  <cp:revision>195</cp:revision>
  <dcterms:created xsi:type="dcterms:W3CDTF">2016-07-06T15:42:34Z</dcterms:created>
  <dcterms:modified xsi:type="dcterms:W3CDTF">2019-12-19T15:49:17Z</dcterms:modified>
</cp:coreProperties>
</file>