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8" r:id="rId2"/>
    <p:sldId id="337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41" r:id="rId11"/>
    <p:sldId id="339" r:id="rId12"/>
    <p:sldId id="340" r:id="rId13"/>
    <p:sldId id="338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5602" autoAdjust="0"/>
  </p:normalViewPr>
  <p:slideViewPr>
    <p:cSldViewPr>
      <p:cViewPr varScale="1">
        <p:scale>
          <a:sx n="78" d="100"/>
          <a:sy n="78" d="100"/>
        </p:scale>
        <p:origin x="76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468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4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podpora – relativní</a:t>
            </a:r>
            <a:r>
              <a:rPr lang="cs-CZ" baseline="0" dirty="0" smtClean="0"/>
              <a:t> četnost kombinace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Ant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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Suc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spolehlivost – podmíněná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pravděpodobnost závěru pravidla pokud platí jeho předpoklad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426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Kurzívou je prázdná kombinace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3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A1A2A3 – nutnos</a:t>
            </a:r>
            <a:r>
              <a:rPr lang="cs-CZ" baseline="0" dirty="0" smtClean="0"/>
              <a:t>t minimální podpory všech podkombinací: A1 A2 první čtyři řádky, A1 A3 další čtyři řádky – může se stát, že A2 A3 můžou mít podporu 0!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Značení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: n(Comb) – počet objektů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 splňujících kombinaci Comb, např. n(1n4a) = 5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29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64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Značení</a:t>
            </a:r>
            <a:r>
              <a:rPr lang="cs-CZ" sz="10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: n(Comb) – počet objektů</a:t>
            </a:r>
            <a:r>
              <a:rPr lang="cs-CZ" sz="10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 splňujících kombinaci Comb, např. n(1n4a) = 5</a:t>
            </a:r>
            <a:endParaRPr lang="en-US" sz="10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78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Asociační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</a:t>
            </a:r>
            <a:endParaRPr lang="cs-C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/>
              <a:t>apriori</a:t>
            </a:r>
            <a:r>
              <a:rPr lang="en-US" b="1" dirty="0"/>
              <a:t> – p</a:t>
            </a:r>
            <a:r>
              <a:rPr lang="cs-CZ" b="1" dirty="0" err="1" smtClean="0"/>
              <a:t>říklad</a:t>
            </a:r>
            <a:r>
              <a:rPr lang="cs-CZ" b="1" dirty="0" smtClean="0"/>
              <a:t> (2. krok bez zkratek)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771550"/>
            <a:ext cx="7182544" cy="4016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   (Support, </a:t>
            </a: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Confidence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prijem_nizky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konto_vysoke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prijem_nizky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83.3333%)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83.3333%)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</p:txBody>
      </p:sp>
    </p:spTree>
    <p:extLst>
      <p:ext uri="{BB962C8B-B14F-4D97-AF65-F5344CB8AC3E}">
        <p14:creationId xmlns:p14="http://schemas.microsoft.com/office/powerpoint/2010/main" val="406544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Interpretace výsledků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potřeba spolupracovat s experty, jinak hrozí </a:t>
            </a:r>
            <a:r>
              <a:rPr lang="cs-CZ" b="1" dirty="0" smtClean="0"/>
              <a:t>mylná interpretace</a:t>
            </a:r>
            <a:r>
              <a:rPr lang="cs-CZ" dirty="0" smtClean="0"/>
              <a:t> získaných pravidel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Např. pleny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n-US" dirty="0" smtClean="0"/>
              <a:t> </a:t>
            </a:r>
            <a:r>
              <a:rPr lang="cs-CZ" dirty="0"/>
              <a:t>mléko </a:t>
            </a:r>
            <a:r>
              <a:rPr lang="cs-CZ" dirty="0" smtClean="0"/>
              <a:t>=&gt; </a:t>
            </a:r>
            <a:r>
              <a:rPr lang="cs-CZ" dirty="0"/>
              <a:t>pivo </a:t>
            </a:r>
            <a:r>
              <a:rPr lang="cs-CZ" dirty="0" smtClean="0"/>
              <a:t>(spolehlivost </a:t>
            </a:r>
            <a:r>
              <a:rPr lang="cs-CZ" dirty="0" smtClean="0"/>
              <a:t>= 80</a:t>
            </a:r>
            <a:r>
              <a:rPr lang="en-US" dirty="0"/>
              <a:t>%)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51670"/>
            <a:ext cx="41910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7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Shrnut</a:t>
            </a:r>
            <a:r>
              <a:rPr lang="cs-CZ" b="1" dirty="0" smtClean="0"/>
              <a:t>í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091899"/>
            <a:ext cx="8712968" cy="313932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Hledání asociačních pravidel je metoda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učení bez učitele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– nevolí se žádný cílový atribut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endParaRPr lang="cs-CZ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První krok algoritmu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apriori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je založen na faktu, že: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mám-li kombinaci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Comb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délky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k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, tak pokud její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jakákoli </a:t>
            </a:r>
            <a:r>
              <a:rPr lang="cs-CZ" b="1" dirty="0" err="1" smtClean="0">
                <a:latin typeface="+mj-lt"/>
                <a:ea typeface="Times New Roman" panose="02020603050405020304" pitchFamily="18" charset="0"/>
              </a:rPr>
              <a:t>podkombinace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délky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k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-1 nesplňuje minimální podporu, tak ani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Comb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nemůže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splňovat minimální podporu =&gt; výrazné zrychlení prohledávání prostoru kombinací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endParaRPr lang="cs-CZ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Druhý </a:t>
            </a:r>
            <a:r>
              <a:rPr lang="cs-CZ" dirty="0" smtClean="0">
                <a:ea typeface="Times New Roman" panose="02020603050405020304" pitchFamily="18" charset="0"/>
              </a:rPr>
              <a:t>krok </a:t>
            </a:r>
            <a:r>
              <a:rPr lang="cs-CZ" dirty="0">
                <a:ea typeface="Times New Roman" panose="02020603050405020304" pitchFamily="18" charset="0"/>
              </a:rPr>
              <a:t>algoritmu </a:t>
            </a:r>
            <a:r>
              <a:rPr lang="cs-CZ" dirty="0" err="1">
                <a:ea typeface="Times New Roman" panose="02020603050405020304" pitchFamily="18" charset="0"/>
              </a:rPr>
              <a:t>apriori</a:t>
            </a:r>
            <a:r>
              <a:rPr lang="cs-CZ" dirty="0">
                <a:ea typeface="Times New Roman" panose="02020603050405020304" pitchFamily="18" charset="0"/>
              </a:rPr>
              <a:t> je založen na </a:t>
            </a:r>
            <a:r>
              <a:rPr lang="cs-CZ" dirty="0" smtClean="0">
                <a:ea typeface="Times New Roman" panose="02020603050405020304" pitchFamily="18" charset="0"/>
              </a:rPr>
              <a:t>faktu, že:</a:t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>
                <a:ea typeface="Times New Roman" panose="02020603050405020304" pitchFamily="18" charset="0"/>
              </a:rPr>
              <a:t>je-li 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en-US" i="1" dirty="0" smtClean="0">
                <a:ea typeface="Times New Roman" panose="02020603050405020304" pitchFamily="18" charset="0"/>
              </a:rPr>
              <a:t>’</a:t>
            </a:r>
            <a:r>
              <a:rPr lang="cs-CZ" dirty="0" smtClean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</a:rPr>
              <a:t>podkombinací 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dirty="0" smtClean="0">
                <a:ea typeface="Times New Roman" panose="02020603050405020304" pitchFamily="18" charset="0"/>
              </a:rPr>
              <a:t>, </a:t>
            </a:r>
            <a:r>
              <a:rPr lang="cs-CZ" dirty="0">
                <a:ea typeface="Times New Roman" panose="02020603050405020304" pitchFamily="18" charset="0"/>
              </a:rPr>
              <a:t>potom </a:t>
            </a:r>
            <a:r>
              <a:rPr lang="cs-CZ" dirty="0" smtClean="0">
                <a:ea typeface="Times New Roman" panose="02020603050405020304" pitchFamily="18" charset="0"/>
              </a:rPr>
              <a:t/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 err="1" smtClean="0">
                <a:ea typeface="Times New Roman" panose="02020603050405020304" pitchFamily="18" charset="0"/>
              </a:rPr>
              <a:t>conf</a:t>
            </a:r>
            <a:r>
              <a:rPr lang="cs-CZ" dirty="0" smtClean="0">
                <a:ea typeface="Times New Roman" panose="02020603050405020304" pitchFamily="18" charset="0"/>
              </a:rPr>
              <a:t>(</a:t>
            </a:r>
            <a:r>
              <a:rPr lang="cs-CZ" i="1" dirty="0" smtClean="0">
                <a:ea typeface="Times New Roman" panose="02020603050405020304" pitchFamily="18" charset="0"/>
              </a:rPr>
              <a:t>Ant’</a:t>
            </a:r>
            <a:r>
              <a:rPr lang="cs-CZ" dirty="0" smtClean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i="1" dirty="0" smtClean="0">
                <a:ea typeface="Times New Roman" panose="02020603050405020304" pitchFamily="18" charset="0"/>
              </a:rPr>
              <a:t>C</a:t>
            </a:r>
            <a:r>
              <a:rPr lang="en-US" i="1" dirty="0" err="1" smtClean="0">
                <a:ea typeface="Times New Roman" panose="02020603050405020304" pitchFamily="18" charset="0"/>
              </a:rPr>
              <a:t>omb</a:t>
            </a:r>
            <a:r>
              <a:rPr lang="cs-CZ" dirty="0" smtClean="0">
                <a:ea typeface="Times New Roman" panose="02020603050405020304" pitchFamily="18" charset="0"/>
              </a:rPr>
              <a:t>-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i="1" dirty="0">
                <a:ea typeface="Times New Roman" panose="02020603050405020304" pitchFamily="18" charset="0"/>
              </a:rPr>
              <a:t>’</a:t>
            </a:r>
            <a:r>
              <a:rPr lang="cs-CZ" dirty="0">
                <a:ea typeface="Times New Roman" panose="02020603050405020304" pitchFamily="18" charset="0"/>
              </a:rPr>
              <a:t>)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dirty="0" err="1">
                <a:ea typeface="Times New Roman" panose="02020603050405020304" pitchFamily="18" charset="0"/>
              </a:rPr>
              <a:t>conf</a:t>
            </a:r>
            <a:r>
              <a:rPr lang="cs-CZ" dirty="0">
                <a:ea typeface="Times New Roman" panose="02020603050405020304" pitchFamily="18" charset="0"/>
              </a:rPr>
              <a:t>(</a:t>
            </a:r>
            <a:r>
              <a:rPr lang="cs-CZ" i="1" dirty="0">
                <a:ea typeface="Times New Roman" panose="02020603050405020304" pitchFamily="18" charset="0"/>
              </a:rPr>
              <a:t>Ant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i="1" dirty="0" smtClean="0">
                <a:ea typeface="Times New Roman" panose="02020603050405020304" pitchFamily="18" charset="0"/>
              </a:rPr>
              <a:t>C</a:t>
            </a:r>
            <a:r>
              <a:rPr lang="en-US" i="1" dirty="0" err="1" smtClean="0">
                <a:ea typeface="Times New Roman" panose="02020603050405020304" pitchFamily="18" charset="0"/>
              </a:rPr>
              <a:t>omb</a:t>
            </a:r>
            <a:r>
              <a:rPr lang="cs-CZ" dirty="0" smtClean="0">
                <a:ea typeface="Times New Roman" panose="02020603050405020304" pitchFamily="18" charset="0"/>
              </a:rPr>
              <a:t>-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dirty="0" smtClean="0">
                <a:ea typeface="Times New Roman" panose="02020603050405020304" pitchFamily="18" charset="0"/>
              </a:rPr>
              <a:t>)</a:t>
            </a:r>
            <a:r>
              <a:rPr lang="en-US" dirty="0">
                <a:ea typeface="Times New Roman" panose="02020603050405020304" pitchFamily="18" charset="0"/>
              </a:rPr>
              <a:t> =&gt; </a:t>
            </a:r>
            <a:r>
              <a:rPr lang="en-US" dirty="0" err="1">
                <a:ea typeface="Times New Roman" panose="02020603050405020304" pitchFamily="18" charset="0"/>
              </a:rPr>
              <a:t>výrazné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zrychlení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a typeface="Times New Roman" panose="02020603050405020304" pitchFamily="18" charset="0"/>
              </a:rPr>
              <a:t>generov</a:t>
            </a:r>
            <a:r>
              <a:rPr lang="cs-CZ" dirty="0" err="1" smtClean="0">
                <a:ea typeface="Times New Roman" panose="02020603050405020304" pitchFamily="18" charset="0"/>
              </a:rPr>
              <a:t>ání</a:t>
            </a:r>
            <a:r>
              <a:rPr lang="cs-CZ" dirty="0" smtClean="0">
                <a:ea typeface="Times New Roman" panose="02020603050405020304" pitchFamily="18" charset="0"/>
              </a:rPr>
              <a:t> pravidel splňujících minimální podporu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 smtClean="0"/>
              <a:t>prof</a:t>
            </a:r>
            <a:r>
              <a:rPr lang="nn-NO" altLang="cs-CZ" sz="1200" dirty="0"/>
              <a:t>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2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686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Co jsou Asociační pravidla</a:t>
            </a:r>
          </a:p>
          <a:p>
            <a:r>
              <a:rPr lang="cs-CZ" sz="2000" dirty="0" smtClean="0"/>
              <a:t>Základní </a:t>
            </a:r>
            <a:r>
              <a:rPr lang="cs-CZ" sz="2000" dirty="0"/>
              <a:t>charakteristiky </a:t>
            </a:r>
            <a:r>
              <a:rPr lang="cs-CZ" sz="2000" dirty="0" smtClean="0"/>
              <a:t>pravidel</a:t>
            </a:r>
          </a:p>
          <a:p>
            <a:r>
              <a:rPr lang="cs-CZ" sz="2000" dirty="0"/>
              <a:t>Hledání asociačních </a:t>
            </a:r>
            <a:r>
              <a:rPr lang="cs-CZ" sz="2000" dirty="0" smtClean="0"/>
              <a:t>pravidel</a:t>
            </a:r>
          </a:p>
          <a:p>
            <a:r>
              <a:rPr lang="cs-CZ" sz="2000" dirty="0"/>
              <a:t>Generování </a:t>
            </a:r>
            <a:r>
              <a:rPr lang="cs-CZ" sz="2000" dirty="0" smtClean="0"/>
              <a:t>kombinací</a:t>
            </a:r>
          </a:p>
          <a:p>
            <a:r>
              <a:rPr lang="cs-CZ" sz="2000" dirty="0"/>
              <a:t>Algoritmus </a:t>
            </a:r>
            <a:r>
              <a:rPr lang="cs-CZ" sz="2000" dirty="0" err="1" smtClean="0"/>
              <a:t>apriori</a:t>
            </a:r>
            <a:endParaRPr lang="cs-CZ" sz="2000" dirty="0" smtClean="0"/>
          </a:p>
        </p:txBody>
      </p:sp>
      <p:pic>
        <p:nvPicPr>
          <p:cNvPr id="4" name="Obrázek 3" descr="mineiro2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0072" y="1347614"/>
            <a:ext cx="201622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91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400" dirty="0"/>
              <a:t>Úloha hledání souvislostí mezi hodnotami atributů. 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nalýza </a:t>
            </a:r>
            <a:r>
              <a:rPr lang="cs-CZ" sz="2400" dirty="0"/>
              <a:t>nákupního košíku (</a:t>
            </a:r>
            <a:r>
              <a:rPr lang="cs-CZ" sz="2400" dirty="0" err="1"/>
              <a:t>Agrawal</a:t>
            </a:r>
            <a:r>
              <a:rPr lang="cs-CZ" sz="2400" dirty="0"/>
              <a:t>, 1993) 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 algn="ctr">
              <a:buNone/>
            </a:pPr>
            <a:r>
              <a:rPr lang="cs-CZ" sz="2400" dirty="0" smtClean="0"/>
              <a:t>párky</a:t>
            </a:r>
            <a:r>
              <a:rPr lang="en-US" sz="2400" dirty="0" smtClean="0"/>
              <a:t> </a:t>
            </a:r>
            <a:r>
              <a:rPr lang="en-US" sz="2400" dirty="0"/>
              <a:t>&amp;</a:t>
            </a:r>
            <a:r>
              <a:rPr lang="cs-CZ" sz="2400" dirty="0" smtClean="0"/>
              <a:t> hořčice </a:t>
            </a:r>
            <a:r>
              <a:rPr lang="en-US" sz="2400" dirty="0">
                <a:sym typeface="Symbol" panose="05050102010706020507" pitchFamily="18" charset="2"/>
              </a:rPr>
              <a:t></a:t>
            </a:r>
            <a:r>
              <a:rPr lang="cs-CZ" sz="2400"/>
              <a:t> </a:t>
            </a:r>
            <a:r>
              <a:rPr lang="cs-CZ" sz="2400" smtClean="0"/>
              <a:t>rohlíky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obecněji</a:t>
            </a:r>
          </a:p>
          <a:p>
            <a:pPr marL="0" indent="0" algn="ctr">
              <a:buNone/>
            </a:pPr>
            <a:r>
              <a:rPr lang="cs-CZ" sz="2400" b="1" dirty="0" smtClean="0"/>
              <a:t>Ant</a:t>
            </a:r>
            <a:r>
              <a:rPr lang="cs-CZ" sz="2400" dirty="0" smtClean="0"/>
              <a:t>  </a:t>
            </a:r>
            <a:r>
              <a:rPr lang="cs-CZ" sz="2400" dirty="0">
                <a:sym typeface="Symbol" panose="05050102010706020507" pitchFamily="18" charset="2"/>
              </a:rPr>
              <a:t></a:t>
            </a:r>
            <a:r>
              <a:rPr lang="cs-CZ" sz="2400" dirty="0"/>
              <a:t>  </a:t>
            </a:r>
            <a:r>
              <a:rPr lang="cs-CZ" sz="2400" b="1" dirty="0" err="1"/>
              <a:t>Suc</a:t>
            </a:r>
            <a:r>
              <a:rPr lang="cs-CZ" sz="2400" dirty="0"/>
              <a:t>,</a:t>
            </a:r>
          </a:p>
          <a:p>
            <a:pPr marL="0" indent="0">
              <a:buNone/>
            </a:pPr>
            <a:r>
              <a:rPr lang="cs-CZ" sz="2400" dirty="0"/>
              <a:t>kde </a:t>
            </a:r>
            <a:r>
              <a:rPr lang="cs-CZ" sz="2400" b="1" dirty="0"/>
              <a:t>Ant </a:t>
            </a:r>
            <a:r>
              <a:rPr lang="cs-CZ" sz="2400" dirty="0"/>
              <a:t>(antecedent) i </a:t>
            </a:r>
            <a:r>
              <a:rPr lang="cs-CZ" sz="2400" b="1" dirty="0" err="1"/>
              <a:t>Suc</a:t>
            </a:r>
            <a:r>
              <a:rPr lang="cs-CZ" sz="2400" b="1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sukcedent</a:t>
            </a:r>
            <a:r>
              <a:rPr lang="cs-CZ" sz="2400" dirty="0"/>
              <a:t>) jsou konjunkce hodnot KATEGORIÁLNÍCH atributů (kategorií)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Asociační pravidla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b="1" dirty="0"/>
              <a:t>Základní charakteristiky pravidel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204158"/>
              </p:ext>
            </p:extLst>
          </p:nvPr>
        </p:nvGraphicFramePr>
        <p:xfrm>
          <a:off x="1077906" y="2378728"/>
          <a:ext cx="2228850" cy="1296144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4275529807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70041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01947918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64272771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 err="1">
                          <a:effectLst/>
                        </a:rPr>
                        <a:t>Suc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1400">
                          <a:effectLst/>
                        </a:rPr>
                        <a:t>Suc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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201018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Ant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b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5327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1400">
                          <a:effectLst/>
                        </a:rPr>
                        <a:t>Ant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037207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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l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n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5653770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281911" y="3665713"/>
            <a:ext cx="18117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800"/>
              </a:spcAft>
            </a:pPr>
            <a:r>
              <a:rPr lang="cs-CZ" sz="1400" b="1" dirty="0">
                <a:latin typeface="+mj-lt"/>
                <a:ea typeface="Times New Roman" panose="02020603050405020304" pitchFamily="18" charset="0"/>
              </a:rPr>
              <a:t>kontingenční tabulka</a:t>
            </a:r>
            <a:endParaRPr lang="cs-CZ" sz="1000" b="1" i="1" dirty="0">
              <a:effectLst/>
              <a:latin typeface="+mj-lt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419872" y="999926"/>
                <a:ext cx="5688632" cy="1726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cs-CZ" b="1" dirty="0" smtClean="0">
                    <a:latin typeface="+mj-lt"/>
                    <a:ea typeface="Times New Roman" panose="02020603050405020304" pitchFamily="18" charset="0"/>
                  </a:rPr>
                  <a:t>podpora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 (</a:t>
                </a:r>
                <a:r>
                  <a:rPr lang="cs-CZ" b="1" dirty="0">
                    <a:latin typeface="+mj-lt"/>
                    <a:ea typeface="Times New Roman" panose="02020603050405020304" pitchFamily="18" charset="0"/>
                  </a:rPr>
                  <a:t>support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)</a:t>
                </a:r>
                <a:r>
                  <a:rPr lang="cs-CZ" sz="1100" dirty="0">
                    <a:latin typeface="+mj-lt"/>
                    <a:ea typeface="Times New Roman" panose="02020603050405020304" pitchFamily="18" charset="0"/>
                  </a:rPr>
                  <a:t> </a:t>
                </a:r>
              </a:p>
              <a:p>
                <a:pPr algn="ctr">
                  <a:spcAft>
                    <a:spcPts val="800"/>
                  </a:spcAft>
                </a:pP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sup(Ant 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 P(Ant </a:t>
                </a:r>
                <a:r>
                  <a:rPr lang="en-US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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cs-CZ" sz="1100" dirty="0">
                  <a:latin typeface="+mj-lt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800"/>
                  </a:spcAft>
                </a:pP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 </a:t>
                </a:r>
                <a:r>
                  <a:rPr lang="cs-CZ" b="1" dirty="0" smtClean="0">
                    <a:latin typeface="+mj-lt"/>
                    <a:ea typeface="Times New Roman" panose="02020603050405020304" pitchFamily="18" charset="0"/>
                  </a:rPr>
                  <a:t>spolehlivost</a:t>
                </a:r>
                <a:r>
                  <a:rPr lang="cs-CZ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(</a:t>
                </a:r>
                <a:r>
                  <a:rPr lang="cs-CZ" b="1" dirty="0" err="1">
                    <a:latin typeface="+mj-lt"/>
                    <a:ea typeface="Times New Roman" panose="02020603050405020304" pitchFamily="18" charset="0"/>
                  </a:rPr>
                  <a:t>confidence</a:t>
                </a:r>
                <a:r>
                  <a:rPr lang="cs-CZ" dirty="0" smtClean="0">
                    <a:latin typeface="+mj-lt"/>
                    <a:ea typeface="Times New Roman" panose="02020603050405020304" pitchFamily="18" charset="0"/>
                  </a:rPr>
                  <a:t>)</a:t>
                </a:r>
                <a:endParaRPr lang="en-US" dirty="0" smtClean="0">
                  <a:latin typeface="+mj-lt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800"/>
                  </a:spcAft>
                </a:pPr>
                <a:r>
                  <a:rPr lang="cs-CZ" sz="1400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 smtClean="0">
                    <a:latin typeface="+mj-lt"/>
                    <a:ea typeface="Times New Roman" panose="02020603050405020304" pitchFamily="18" charset="0"/>
                  </a:rPr>
                  <a:t>conf</a:t>
                </a: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(Ant 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P(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en-US" sz="1600" dirty="0">
                    <a:latin typeface="+mj-lt"/>
                    <a:ea typeface="Times New Roman" panose="02020603050405020304" pitchFamily="18" charset="0"/>
                  </a:rPr>
                  <a:t>|Ant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</a:t>
                </a: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Suc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  <a:sym typeface="Symbol" panose="05050102010706020507" pitchFamily="18" charset="2"/>
                          </a:rPr>
                          <m:t>  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sz="1600" b="0" i="0" dirty="0" smtClean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cs-CZ" sz="11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999926"/>
                <a:ext cx="5688632" cy="1726306"/>
              </a:xfrm>
              <a:prstGeom prst="rect">
                <a:avLst/>
              </a:prstGeom>
              <a:blipFill>
                <a:blip r:embed="rId3"/>
                <a:stretch>
                  <a:fillRect t="-1767" b="-1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1379966" y="1203598"/>
            <a:ext cx="2454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Ant</a:t>
            </a:r>
            <a:r>
              <a:rPr lang="cs-CZ" dirty="0"/>
              <a:t> 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 </a:t>
            </a:r>
            <a:r>
              <a:rPr lang="cs-CZ" b="1" dirty="0" err="1"/>
              <a:t>Suc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35898" y="1487983"/>
            <a:ext cx="2694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párky </a:t>
            </a:r>
            <a:r>
              <a:rPr lang="en-US" dirty="0" smtClean="0"/>
              <a:t>&amp;</a:t>
            </a:r>
            <a:r>
              <a:rPr lang="cs-CZ" dirty="0" smtClean="0"/>
              <a:t> hořčice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cs-CZ" dirty="0"/>
              <a:t> </a:t>
            </a:r>
            <a:r>
              <a:rPr lang="cs-CZ" dirty="0" smtClean="0"/>
              <a:t>rohlíky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21983"/>
              </p:ext>
            </p:extLst>
          </p:nvPr>
        </p:nvGraphicFramePr>
        <p:xfrm>
          <a:off x="4220211" y="2912872"/>
          <a:ext cx="4056112" cy="15240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014028">
                  <a:extLst>
                    <a:ext uri="{9D8B030D-6E8A-4147-A177-3AD203B41FA5}">
                      <a16:colId xmlns:a16="http://schemas.microsoft.com/office/drawing/2014/main" val="1821508440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200193770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617208427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311970630"/>
                    </a:ext>
                  </a:extLst>
                </a:gridCol>
              </a:tblGrid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Párek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Hořčice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Rohlíky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Pivo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7700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42918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202711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01275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22831"/>
                  </a:ext>
                </a:extLst>
              </a:tr>
            </a:tbl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3491880" y="999926"/>
            <a:ext cx="5400600" cy="16991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8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Hledání asociačních pravidel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9421" y="887379"/>
            <a:ext cx="4968552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generování syntakticky korektního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pravidla (někdy nutná </a:t>
            </a:r>
            <a:r>
              <a:rPr lang="cs-CZ" i="1" dirty="0" err="1" smtClean="0">
                <a:latin typeface="+mj-lt"/>
                <a:ea typeface="Times New Roman" panose="02020603050405020304" pitchFamily="18" charset="0"/>
              </a:rPr>
              <a:t>binarizace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)</a:t>
            </a:r>
            <a:endParaRPr lang="cs-CZ" sz="10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testování vygenerovaného pravidla</a:t>
            </a:r>
            <a:endParaRPr lang="cs-CZ" sz="1000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 </a:t>
            </a:r>
            <a:endParaRPr lang="cs-CZ" dirty="0" smtClean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Generování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= prohledávání prostoru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pravidel, neboli generování všech přípustných konjunkcí atributů (atribut se nesmí opakovat!)</a:t>
            </a:r>
            <a:endParaRPr lang="cs-CZ" sz="9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latin typeface="+mj-lt"/>
                <a:ea typeface="Times New Roman" panose="02020603050405020304" pitchFamily="18" charset="0"/>
              </a:rPr>
              <a:t>Shora dolů</a:t>
            </a:r>
            <a:endParaRPr lang="cs-CZ" sz="9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latin typeface="+mj-lt"/>
                <a:ea typeface="Times New Roman" panose="02020603050405020304" pitchFamily="18" charset="0"/>
              </a:rPr>
              <a:t>Slepé i 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heuristické</a:t>
            </a:r>
            <a:endParaRPr lang="cs-CZ" sz="9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43010" name="Picture 2" descr="T6-asociace_jako_prohledavan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082" y="2535406"/>
            <a:ext cx="2555291" cy="2581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3905194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Testování</a:t>
            </a:r>
            <a:r>
              <a:rPr lang="cs-CZ" sz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= zjišťování (na datech), zda pravidlo splňuje zadané požadavky na hodnoty numerických charakteristik</a:t>
            </a:r>
            <a:endParaRPr lang="cs-CZ" sz="1600" dirty="0">
              <a:latin typeface="+mj-lt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91779"/>
              </p:ext>
            </p:extLst>
          </p:nvPr>
        </p:nvGraphicFramePr>
        <p:xfrm>
          <a:off x="4932040" y="1066894"/>
          <a:ext cx="408273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61759">
                  <a:extLst>
                    <a:ext uri="{9D8B030D-6E8A-4147-A177-3AD203B41FA5}">
                      <a16:colId xmlns:a16="http://schemas.microsoft.com/office/drawing/2014/main" val="1497384863"/>
                    </a:ext>
                  </a:extLst>
                </a:gridCol>
                <a:gridCol w="1135016">
                  <a:extLst>
                    <a:ext uri="{9D8B030D-6E8A-4147-A177-3AD203B41FA5}">
                      <a16:colId xmlns:a16="http://schemas.microsoft.com/office/drawing/2014/main" val="1692027874"/>
                    </a:ext>
                  </a:extLst>
                </a:gridCol>
                <a:gridCol w="1205955">
                  <a:extLst>
                    <a:ext uri="{9D8B030D-6E8A-4147-A177-3AD203B41FA5}">
                      <a16:colId xmlns:a16="http://schemas.microsoft.com/office/drawing/2014/main" val="23885124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35893514"/>
                    </a:ext>
                  </a:extLst>
                </a:gridCol>
              </a:tblGrid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Konto(vysoké)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Konto(střední)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Konto(nízké)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98581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Vysoké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05529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Střední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31391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Nízké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24740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Střední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511340"/>
                  </a:ext>
                </a:extLst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>
            <a:off x="2987824" y="1347614"/>
            <a:ext cx="1944216" cy="72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77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Generování kombinací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45720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do šířky</a:t>
            </a:r>
            <a:endParaRPr lang="cs-CZ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do hloubky</a:t>
            </a:r>
            <a:endParaRPr lang="cs-CZ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heuristicky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52396"/>
              </p:ext>
            </p:extLst>
          </p:nvPr>
        </p:nvGraphicFramePr>
        <p:xfrm>
          <a:off x="3777978" y="843558"/>
          <a:ext cx="1045542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45542">
                  <a:extLst>
                    <a:ext uri="{9D8B030D-6E8A-4147-A177-3AD203B41FA5}">
                      <a16:colId xmlns:a16="http://schemas.microsoft.com/office/drawing/2014/main" val="3496167609"/>
                    </a:ext>
                  </a:extLst>
                </a:gridCol>
              </a:tblGrid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kombinace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47463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5623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8881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18713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0954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92642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01746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38698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71257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769477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66034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6880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16720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37013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27274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60527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91898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27637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28664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84615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36467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8073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14328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93634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5505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14466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26533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2v 3z 4n 5a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181514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37598"/>
              </p:ext>
            </p:extLst>
          </p:nvPr>
        </p:nvGraphicFramePr>
        <p:xfrm>
          <a:off x="5130475" y="843558"/>
          <a:ext cx="1094300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94300">
                  <a:extLst>
                    <a:ext uri="{9D8B030D-6E8A-4147-A177-3AD203B41FA5}">
                      <a16:colId xmlns:a16="http://schemas.microsoft.com/office/drawing/2014/main" val="3902854108"/>
                    </a:ext>
                  </a:extLst>
                </a:gridCol>
              </a:tblGrid>
              <a:tr h="84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kombinace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326915"/>
                  </a:ext>
                </a:extLst>
              </a:tr>
              <a:tr h="2120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i="1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4n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5n </a:t>
                      </a:r>
                      <a:endParaRPr lang="cs-CZ" sz="8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488317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8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676513"/>
                  </a:ext>
                </a:extLst>
              </a:tr>
              <a:tr h="84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5n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989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99138"/>
              </p:ext>
            </p:extLst>
          </p:nvPr>
        </p:nvGraphicFramePr>
        <p:xfrm>
          <a:off x="6442274" y="843558"/>
          <a:ext cx="1368152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7460">
                  <a:extLst>
                    <a:ext uri="{9D8B030D-6E8A-4147-A177-3AD203B41FA5}">
                      <a16:colId xmlns:a16="http://schemas.microsoft.com/office/drawing/2014/main" val="1473833715"/>
                    </a:ext>
                  </a:extLst>
                </a:gridCol>
                <a:gridCol w="1070692">
                  <a:extLst>
                    <a:ext uri="{9D8B030D-6E8A-4147-A177-3AD203B41FA5}">
                      <a16:colId xmlns:a16="http://schemas.microsoft.com/office/drawing/2014/main" val="1065361938"/>
                    </a:ext>
                  </a:extLst>
                </a:gridCol>
              </a:tblGrid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Frq       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kombinace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96353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31223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" algn="dec"/>
                        </a:tabLs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33213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9501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61811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1755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27775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21117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2107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4396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3375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97860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51723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52806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48371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66276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57068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6695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98445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74010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15708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754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09459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4n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25921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98984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34575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12615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2s 3z 4n 5a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126111"/>
                  </a:ext>
                </a:extLst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3941516" y="4283502"/>
            <a:ext cx="7184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Do šířky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219807" y="4283501"/>
            <a:ext cx="915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Do </a:t>
            </a:r>
            <a:r>
              <a:rPr lang="en-US" sz="1200" dirty="0" err="1" smtClean="0"/>
              <a:t>hloubky</a:t>
            </a:r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674142" y="4283501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Heuristicky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77578" y="1962520"/>
                <a:ext cx="3600400" cy="1175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500" dirty="0" smtClean="0">
                    <a:ea typeface="Times New Roman" panose="02020603050405020304" pitchFamily="18" charset="0"/>
                  </a:rPr>
                  <a:t>počet kombinací =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altLang="cs-CZ" sz="15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d>
                          <m:dPr>
                            <m:ctrlPr>
                              <a:rPr lang="en-US" altLang="cs-CZ" sz="1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cs-CZ" sz="15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en-US" altLang="cs-CZ" sz="1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cs-CZ" sz="15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−1,</m:t>
                        </m:r>
                      </m:e>
                    </m:nary>
                    <m:r>
                      <a:rPr lang="en-US" altLang="cs-CZ" sz="15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altLang="cs-CZ" sz="1500" b="0" dirty="0" smtClean="0"/>
                  <a:t/>
                </a:r>
                <a:br>
                  <a:rPr lang="en-US" altLang="cs-CZ" sz="1500" b="0" dirty="0" smtClean="0"/>
                </a:br>
                <a:r>
                  <a:rPr lang="en-US" altLang="cs-CZ" sz="1500" dirty="0" err="1" smtClean="0">
                    <a:ea typeface="Times New Roman" panose="02020603050405020304" pitchFamily="18" charset="0"/>
                  </a:rPr>
                  <a:t>kde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15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sSub>
                          <m:sSubPr>
                            <m:ctrlPr>
                              <a:rPr lang="en-US" altLang="cs-CZ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cs-CZ" sz="15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cs-CZ" sz="1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cs-CZ" sz="1500" dirty="0" smtClean="0">
                    <a:ea typeface="Times New Roman" panose="02020603050405020304" pitchFamily="18" charset="0"/>
                  </a:rPr>
                  <a:t> je 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počet hodnot </a:t>
                </a:r>
                <a:r>
                  <a:rPr lang="en-US" altLang="cs-CZ" sz="1500" i="1" dirty="0">
                    <a:ea typeface="Times New Roman" panose="02020603050405020304" pitchFamily="18" charset="0"/>
                  </a:rPr>
                  <a:t>j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−tého </a:t>
                </a:r>
                <a:r>
                  <a:rPr lang="en-US" altLang="cs-CZ" sz="1500" dirty="0" err="1">
                    <a:ea typeface="Times New Roman" panose="02020603050405020304" pitchFamily="18" charset="0"/>
                  </a:rPr>
                  <a:t>atributu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 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a </a:t>
                </a:r>
                <a:br>
                  <a:rPr lang="en-US" altLang="cs-CZ" sz="1500" dirty="0" smtClean="0">
                    <a:ea typeface="Times New Roman" panose="02020603050405020304" pitchFamily="18" charset="0"/>
                  </a:rPr>
                </a:br>
                <a:r>
                  <a:rPr lang="en-US" altLang="cs-CZ" sz="1500" i="1" dirty="0" smtClean="0">
                    <a:ea typeface="Times New Roman" panose="02020603050405020304" pitchFamily="18" charset="0"/>
                  </a:rPr>
                  <a:t>m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je </a:t>
                </a:r>
                <a:r>
                  <a:rPr lang="en-US" altLang="cs-CZ" sz="1500" dirty="0" err="1" smtClean="0">
                    <a:ea typeface="Times New Roman" panose="02020603050405020304" pitchFamily="18" charset="0"/>
                  </a:rPr>
                  <a:t>maximální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délka kombinace</a:t>
                </a:r>
              </a:p>
              <a:p>
                <a:endParaRPr lang="en-US" altLang="cs-CZ" sz="15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78" y="1962520"/>
                <a:ext cx="3600400" cy="1175835"/>
              </a:xfrm>
              <a:prstGeom prst="rect">
                <a:avLst/>
              </a:prstGeom>
              <a:blipFill>
                <a:blip r:embed="rId4"/>
                <a:stretch>
                  <a:fillRect l="-677" t="-25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462715"/>
              </p:ext>
            </p:extLst>
          </p:nvPr>
        </p:nvGraphicFramePr>
        <p:xfrm>
          <a:off x="375658" y="3138355"/>
          <a:ext cx="3203384" cy="157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kument" r:id="rId5" imgW="5787873" imgH="2841324" progId="Word.Document.12">
                  <p:embed/>
                </p:oleObj>
              </mc:Choice>
              <mc:Fallback>
                <p:oleObj name="Dokument" r:id="rId5" imgW="5787873" imgH="2841324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658" y="3138355"/>
                        <a:ext cx="3203384" cy="157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59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1. </a:t>
            </a:r>
            <a:r>
              <a:rPr lang="en-US" b="1" dirty="0" err="1" smtClean="0"/>
              <a:t>krok</a:t>
            </a:r>
            <a:endParaRPr lang="cs-CZ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1203598"/>
            <a:ext cx="7578726" cy="31125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cs-CZ" altLang="cs-CZ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přiřaď všechny hodnoty atributů, které dosahují alespoň požadované četnosti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polož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k=2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dokud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je neprázdná: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pomocí funkce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apriori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-gen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vygeneruj na základě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množinu kandidátů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kumimoji="0" lang="cs-CZ" altLang="cs-CZ" sz="16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zařaď ty kombinace z 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kumimoji="0" lang="cs-CZ" altLang="cs-CZ" sz="16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které dosáhly alespoň požadovanou četnost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proveď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 </a:t>
            </a:r>
            <a:r>
              <a:rPr kumimoji="0" lang="cs-CZ" altLang="cs-CZ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= </a:t>
            </a:r>
            <a:r>
              <a:rPr lang="cs-CZ" altLang="cs-CZ" sz="1600" i="1" dirty="0" smtClean="0">
                <a:latin typeface="Times New Roman" panose="02020603050405020304" pitchFamily="18" charset="0"/>
              </a:rPr>
              <a:t>k + </a:t>
            </a:r>
            <a:r>
              <a:rPr lang="cs-CZ" altLang="cs-CZ" sz="1600" dirty="0" smtClean="0">
                <a:latin typeface="Times New Roman" panose="02020603050405020304" pitchFamily="18" charset="0"/>
              </a:rPr>
              <a:t>1</a:t>
            </a:r>
            <a:endParaRPr kumimoji="0" lang="cs-CZ" altLang="cs-CZ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Funkce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apriori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-gen(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 všechny dvojice kombinací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Pokud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se shodují v 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k-2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kategoriích přidej sjednocení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</a:rPr>
              <a:t>∧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do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 každou kombinaci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Pokud některá z jejich podkombinací délky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není obsažena v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odstraň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39552" y="2873632"/>
            <a:ext cx="7848872" cy="14424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6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2. </a:t>
            </a:r>
            <a:r>
              <a:rPr lang="en-US" b="1" dirty="0" err="1" smtClean="0"/>
              <a:t>krok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425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Každá kombinace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Comb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se rozdělí na všechny možné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dvojice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podkombinací Ant a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 takové, že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=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Comb </a:t>
            </a:r>
            <a:r>
              <a:rPr lang="cs-CZ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Ant.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Hledají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se pravidla </a:t>
            </a:r>
            <a:r>
              <a:rPr lang="cs-CZ" sz="2000" dirty="0">
                <a:latin typeface="+mj-lt"/>
                <a:ea typeface="Times New Roman" panose="02020603050405020304" pitchFamily="18" charset="0"/>
              </a:rPr>
              <a:t>Ant  </a:t>
            </a:r>
            <a:r>
              <a:rPr lang="cs-CZ" sz="20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tak, že se postupně  přesouvají kategorie z Ant do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Platí totiž, že: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je-li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Ant‘ podkombinací Ant, potom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(Ant’ </a:t>
            </a:r>
            <a:r>
              <a:rPr lang="cs-CZ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Comb-Ant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’) </a:t>
            </a:r>
            <a:r>
              <a:rPr lang="cs-CZ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(Ant </a:t>
            </a:r>
            <a:r>
              <a:rPr lang="cs-CZ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Comb-Ant)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Např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když Comb = A1A2A3 a </a:t>
            </a:r>
            <a:r>
              <a:rPr lang="cs-CZ" dirty="0">
                <a:ea typeface="Times New Roman" panose="02020603050405020304" pitchFamily="18" charset="0"/>
              </a:rPr>
              <a:t>Ant´ = A1, Ant = </a:t>
            </a:r>
            <a:r>
              <a:rPr lang="cs-CZ" dirty="0" smtClean="0">
                <a:ea typeface="Times New Roman" panose="02020603050405020304" pitchFamily="18" charset="0"/>
              </a:rPr>
              <a:t>A1A2, pak:</a:t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je-li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(A1A2 =&gt; A3)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&lt; </a:t>
            </a:r>
            <a:r>
              <a:rPr lang="cs-CZ" i="1" dirty="0" err="1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pak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(A1 =&gt; A2A3)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&lt; </a:t>
            </a:r>
            <a:r>
              <a:rPr lang="cs-CZ" i="1" dirty="0" err="1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i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, tedy pro </a:t>
            </a:r>
            <a:r>
              <a:rPr lang="cs-CZ" dirty="0">
                <a:ea typeface="Times New Roman" panose="02020603050405020304" pitchFamily="18" charset="0"/>
              </a:rPr>
              <a:t>A1 =&gt; </a:t>
            </a:r>
            <a:r>
              <a:rPr lang="cs-CZ" dirty="0" smtClean="0">
                <a:ea typeface="Times New Roman" panose="02020603050405020304" pitchFamily="18" charset="0"/>
              </a:rPr>
              <a:t>A2A3 </a:t>
            </a:r>
            <a:r>
              <a:rPr lang="cs-CZ" b="1" dirty="0" smtClean="0">
                <a:ea typeface="Times New Roman" panose="02020603050405020304" pitchFamily="18" charset="0"/>
              </a:rPr>
              <a:t>není třeba </a:t>
            </a:r>
            <a:r>
              <a:rPr lang="cs-CZ" dirty="0" smtClean="0">
                <a:ea typeface="Times New Roman" panose="02020603050405020304" pitchFamily="18" charset="0"/>
              </a:rPr>
              <a:t>ověřovat minimální spolehlivost, protože víme, že ji splňovat </a:t>
            </a:r>
            <a:r>
              <a:rPr lang="cs-CZ" b="1" dirty="0" smtClean="0">
                <a:ea typeface="Times New Roman" panose="02020603050405020304" pitchFamily="18" charset="0"/>
              </a:rPr>
              <a:t>nemůže</a:t>
            </a:r>
            <a:endParaRPr lang="cs-CZ" b="1" i="1" dirty="0" smtClean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60749" y="2766145"/>
            <a:ext cx="8640960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5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p</a:t>
            </a:r>
            <a:r>
              <a:rPr lang="cs-CZ" b="1" dirty="0" err="1" smtClean="0"/>
              <a:t>říklad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Pro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data o klientech banky,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minsup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4 (min absolutní podpora)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a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0.8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63638"/>
            <a:ext cx="4752528" cy="309933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7" y="1562827"/>
            <a:ext cx="4523041" cy="31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9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755</Words>
  <Application>Microsoft Office PowerPoint</Application>
  <PresentationFormat>Předvádění na obrazovce (16:9)</PresentationFormat>
  <Paragraphs>267</Paragraphs>
  <Slides>13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Courier New</vt:lpstr>
      <vt:lpstr>Enriqueta</vt:lpstr>
      <vt:lpstr>Symbol</vt:lpstr>
      <vt:lpstr>Times New Roman</vt:lpstr>
      <vt:lpstr>SLU</vt:lpstr>
      <vt:lpstr>Dokument</vt:lpstr>
      <vt:lpstr>Název prezentace</vt:lpstr>
      <vt:lpstr>Obsah přednášky</vt:lpstr>
      <vt:lpstr>Asociační pravidla</vt:lpstr>
      <vt:lpstr>Základní charakteristiky pravidel</vt:lpstr>
      <vt:lpstr>Hledání asociačních pravidel</vt:lpstr>
      <vt:lpstr>Generování kombinací</vt:lpstr>
      <vt:lpstr>Algoritmus apriori – 1. krok</vt:lpstr>
      <vt:lpstr>Algoritmus apriori – 2. krok</vt:lpstr>
      <vt:lpstr>Algoritmus apriori – příklad</vt:lpstr>
      <vt:lpstr>Algoritmus apriori – příklad (2. krok bez zkratek)</vt:lpstr>
      <vt:lpstr>Interpretace výsledků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HP</cp:lastModifiedBy>
  <cp:revision>223</cp:revision>
  <dcterms:created xsi:type="dcterms:W3CDTF">2016-07-06T15:42:34Z</dcterms:created>
  <dcterms:modified xsi:type="dcterms:W3CDTF">2019-12-19T15:52:02Z</dcterms:modified>
</cp:coreProperties>
</file>