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8" r:id="rId2"/>
    <p:sldId id="337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41" r:id="rId11"/>
    <p:sldId id="339" r:id="rId12"/>
    <p:sldId id="340" r:id="rId13"/>
    <p:sldId id="338" r:id="rId1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19" autoAdjust="0"/>
    <p:restoredTop sz="85602" autoAdjust="0"/>
  </p:normalViewPr>
  <p:slideViewPr>
    <p:cSldViewPr>
      <p:cViewPr varScale="1">
        <p:scale>
          <a:sx n="78" d="100"/>
          <a:sy n="78" d="100"/>
        </p:scale>
        <p:origin x="764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468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4043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podpora – relativní</a:t>
            </a:r>
            <a:r>
              <a:rPr lang="cs-CZ" baseline="0" dirty="0" smtClean="0"/>
              <a:t> četnost kombinace 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Ant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  <a:sym typeface="Symbol" panose="05050102010706020507" pitchFamily="18" charset="2"/>
              </a:rPr>
              <a:t>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Suc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v datech</a:t>
            </a:r>
          </a:p>
          <a:p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spolehlivost – podmíněná</a:t>
            </a:r>
            <a:r>
              <a:rPr lang="cs-CZ" sz="1200" kern="1200" baseline="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pravděpodobnost závěru pravidla pokud platí jeho předpoklad</a:t>
            </a:r>
            <a:endParaRPr lang="cs-CZ" sz="1200" kern="1200" dirty="0" smtClean="0">
              <a:solidFill>
                <a:schemeClr val="tx1"/>
              </a:solidFill>
              <a:latin typeface="+mn-lt"/>
              <a:ea typeface="Times New Roman" panose="02020603050405020304" pitchFamily="18" charset="0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426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Kurzívou je prázdná kombinace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8837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A1A2A3 – nutnos</a:t>
            </a:r>
            <a:r>
              <a:rPr lang="cs-CZ" baseline="0" dirty="0" smtClean="0"/>
              <a:t>t minimální podpory všech podkombinací: A1 A2 první čtyři řádky, A1 A3 další čtyři řádky – může se stát, že A2 A3 můžou mít podporu 0!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Značení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: n(Comb) – počet objektů</a:t>
            </a:r>
            <a:r>
              <a:rPr lang="cs-CZ" sz="1200" kern="1200" baseline="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v datech splňujících kombinaci Comb, např. n(1n4a) = 5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Times New Roman" panose="02020603050405020304" pitchFamily="18" charset="0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8629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6435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1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Značení</a:t>
            </a:r>
            <a:r>
              <a:rPr lang="cs-CZ" sz="1000" kern="120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: n(Comb) – počet objektů</a:t>
            </a:r>
            <a:r>
              <a:rPr lang="cs-CZ" sz="1000" kern="1200" baseline="0" dirty="0" smtClean="0">
                <a:solidFill>
                  <a:schemeClr val="tx1"/>
                </a:solidFill>
                <a:latin typeface="+mn-lt"/>
                <a:ea typeface="Times New Roman" panose="02020603050405020304" pitchFamily="18" charset="0"/>
                <a:cs typeface="+mn-cs"/>
              </a:rPr>
              <a:t> v datech splňujících kombinaci Comb, např. n(1n4a) = 5</a:t>
            </a:r>
            <a:endParaRPr lang="en-US" sz="1000" kern="1200" dirty="0" smtClean="0">
              <a:solidFill>
                <a:schemeClr val="tx1"/>
              </a:solidFill>
              <a:latin typeface="+mn-lt"/>
              <a:ea typeface="Times New Roman" panose="02020603050405020304" pitchFamily="18" charset="0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7785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berka@vse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Dolování dat</a:t>
            </a: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Asociační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pravidla</a:t>
            </a:r>
            <a:endParaRPr lang="cs-CZ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 Górecki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60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cs-CZ" b="1" dirty="0"/>
              <a:t>Algoritmus </a:t>
            </a:r>
            <a:r>
              <a:rPr lang="cs-CZ" b="1" dirty="0" err="1"/>
              <a:t>apriori</a:t>
            </a:r>
            <a:r>
              <a:rPr lang="en-US" b="1" dirty="0"/>
              <a:t> – p</a:t>
            </a:r>
            <a:r>
              <a:rPr lang="cs-CZ" b="1" dirty="0" err="1" smtClean="0"/>
              <a:t>říklad</a:t>
            </a:r>
            <a:r>
              <a:rPr lang="cs-CZ" b="1" dirty="0" smtClean="0"/>
              <a:t> (2. krok bez zkratek)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99592" y="771550"/>
            <a:ext cx="7182544" cy="4016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Rule   (Support, </a:t>
            </a:r>
            <a:r>
              <a:rPr lang="cs-CZ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Confidence</a:t>
            </a:r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prijem_nizky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100%)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(41.6667%, 100%)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konto_vysoke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100%)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100%)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prijem_nizky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(41.6667%, 83.3333%)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(41.6667%, 83.3333%)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80%)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80%)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80%)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nezamestnany_ne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uver_ano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</a:t>
            </a:r>
            <a:r>
              <a:rPr lang="cs-CZ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prijem_vysoky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(33.3333%, 80%)</a:t>
            </a:r>
          </a:p>
        </p:txBody>
      </p:sp>
    </p:spTree>
    <p:extLst>
      <p:ext uri="{BB962C8B-B14F-4D97-AF65-F5344CB8AC3E}">
        <p14:creationId xmlns:p14="http://schemas.microsoft.com/office/powerpoint/2010/main" val="4065440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Interpretace výsledků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251520" y="843558"/>
            <a:ext cx="75608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Je potřeba spolupracovat s experty, jinak hrozí </a:t>
            </a:r>
            <a:r>
              <a:rPr lang="cs-CZ" b="1" dirty="0" smtClean="0"/>
              <a:t>mylná interpretace</a:t>
            </a:r>
            <a:r>
              <a:rPr lang="cs-CZ" dirty="0" smtClean="0"/>
              <a:t> získaných pravidel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Např. pleny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  <a:r>
              <a:rPr lang="en-US" dirty="0" smtClean="0"/>
              <a:t> </a:t>
            </a:r>
            <a:r>
              <a:rPr lang="cs-CZ" dirty="0"/>
              <a:t>mléko </a:t>
            </a:r>
            <a:r>
              <a:rPr lang="cs-CZ" dirty="0" smtClean="0"/>
              <a:t>=&gt; </a:t>
            </a:r>
            <a:r>
              <a:rPr lang="cs-CZ" dirty="0"/>
              <a:t>pivo </a:t>
            </a:r>
            <a:r>
              <a:rPr lang="cs-CZ" dirty="0" smtClean="0"/>
              <a:t>(spolehlivost </a:t>
            </a:r>
            <a:r>
              <a:rPr lang="cs-CZ" dirty="0" smtClean="0"/>
              <a:t>= 80</a:t>
            </a:r>
            <a:r>
              <a:rPr lang="en-US" dirty="0"/>
              <a:t>%)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51670"/>
            <a:ext cx="419100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572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Shrnut</a:t>
            </a:r>
            <a:r>
              <a:rPr lang="cs-CZ" b="1" dirty="0" smtClean="0"/>
              <a:t>í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251520" y="1091899"/>
            <a:ext cx="8712968" cy="313932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Hledání asociačních pravidel je metoda </a:t>
            </a: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učení bez učitele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– nevolí se žádný cílový atribut</a:t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endParaRPr lang="cs-CZ" dirty="0" smtClean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První krok algoritmu </a:t>
            </a:r>
            <a:r>
              <a:rPr lang="cs-CZ" dirty="0" err="1" smtClean="0">
                <a:latin typeface="+mj-lt"/>
                <a:ea typeface="Times New Roman" panose="02020603050405020304" pitchFamily="18" charset="0"/>
              </a:rPr>
              <a:t>apriori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je založen na faktu, že:</a:t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r>
              <a:rPr lang="cs-CZ" dirty="0" smtClean="0">
                <a:latin typeface="+mj-lt"/>
                <a:ea typeface="Times New Roman" panose="02020603050405020304" pitchFamily="18" charset="0"/>
              </a:rPr>
              <a:t>mám-li kombinaci </a:t>
            </a:r>
            <a:r>
              <a:rPr lang="cs-CZ" i="1" dirty="0" smtClean="0">
                <a:latin typeface="+mj-lt"/>
                <a:ea typeface="Times New Roman" panose="02020603050405020304" pitchFamily="18" charset="0"/>
              </a:rPr>
              <a:t>Comb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délky </a:t>
            </a:r>
            <a:r>
              <a:rPr lang="cs-CZ" i="1" dirty="0" smtClean="0">
                <a:latin typeface="+mj-lt"/>
                <a:ea typeface="Times New Roman" panose="02020603050405020304" pitchFamily="18" charset="0"/>
              </a:rPr>
              <a:t>k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, tak pokud její </a:t>
            </a: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jakákoli </a:t>
            </a:r>
            <a:r>
              <a:rPr lang="cs-CZ" b="1" dirty="0" err="1" smtClean="0">
                <a:latin typeface="+mj-lt"/>
                <a:ea typeface="Times New Roman" panose="02020603050405020304" pitchFamily="18" charset="0"/>
              </a:rPr>
              <a:t>podkombinace</a:t>
            </a: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délky </a:t>
            </a:r>
            <a:r>
              <a:rPr lang="cs-CZ" i="1" dirty="0" smtClean="0">
                <a:latin typeface="+mj-lt"/>
                <a:ea typeface="Times New Roman" panose="02020603050405020304" pitchFamily="18" charset="0"/>
              </a:rPr>
              <a:t>k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-1 nesplňuje minimální podporu, tak ani </a:t>
            </a:r>
            <a:r>
              <a:rPr lang="cs-CZ" i="1" dirty="0" smtClean="0">
                <a:latin typeface="+mj-lt"/>
                <a:ea typeface="Times New Roman" panose="02020603050405020304" pitchFamily="18" charset="0"/>
              </a:rPr>
              <a:t>Comb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nemůže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splňovat minimální podporu =&gt; výrazné zrychlení prohledávání prostoru kombinací</a:t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endParaRPr lang="cs-CZ" dirty="0" smtClean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Druhý </a:t>
            </a:r>
            <a:r>
              <a:rPr lang="cs-CZ" dirty="0" smtClean="0">
                <a:ea typeface="Times New Roman" panose="02020603050405020304" pitchFamily="18" charset="0"/>
              </a:rPr>
              <a:t>krok </a:t>
            </a:r>
            <a:r>
              <a:rPr lang="cs-CZ" dirty="0">
                <a:ea typeface="Times New Roman" panose="02020603050405020304" pitchFamily="18" charset="0"/>
              </a:rPr>
              <a:t>algoritmu </a:t>
            </a:r>
            <a:r>
              <a:rPr lang="cs-CZ" dirty="0" err="1">
                <a:ea typeface="Times New Roman" panose="02020603050405020304" pitchFamily="18" charset="0"/>
              </a:rPr>
              <a:t>apriori</a:t>
            </a:r>
            <a:r>
              <a:rPr lang="cs-CZ" dirty="0">
                <a:ea typeface="Times New Roman" panose="02020603050405020304" pitchFamily="18" charset="0"/>
              </a:rPr>
              <a:t> je založen na </a:t>
            </a:r>
            <a:r>
              <a:rPr lang="cs-CZ" dirty="0" smtClean="0">
                <a:ea typeface="Times New Roman" panose="02020603050405020304" pitchFamily="18" charset="0"/>
              </a:rPr>
              <a:t>faktu, že:</a:t>
            </a:r>
            <a:br>
              <a:rPr lang="cs-CZ" dirty="0" smtClean="0">
                <a:ea typeface="Times New Roman" panose="02020603050405020304" pitchFamily="18" charset="0"/>
              </a:rPr>
            </a:br>
            <a:r>
              <a:rPr lang="cs-CZ" dirty="0">
                <a:ea typeface="Times New Roman" panose="02020603050405020304" pitchFamily="18" charset="0"/>
              </a:rPr>
              <a:t>je-li </a:t>
            </a:r>
            <a:r>
              <a:rPr lang="cs-CZ" i="1" dirty="0" smtClean="0">
                <a:ea typeface="Times New Roman" panose="02020603050405020304" pitchFamily="18" charset="0"/>
              </a:rPr>
              <a:t>Ant</a:t>
            </a:r>
            <a:r>
              <a:rPr lang="en-US" i="1" dirty="0" smtClean="0">
                <a:ea typeface="Times New Roman" panose="02020603050405020304" pitchFamily="18" charset="0"/>
              </a:rPr>
              <a:t>’</a:t>
            </a:r>
            <a:r>
              <a:rPr lang="cs-CZ" dirty="0" smtClean="0">
                <a:ea typeface="Times New Roman" panose="02020603050405020304" pitchFamily="18" charset="0"/>
              </a:rPr>
              <a:t> </a:t>
            </a:r>
            <a:r>
              <a:rPr lang="cs-CZ" dirty="0">
                <a:ea typeface="Times New Roman" panose="02020603050405020304" pitchFamily="18" charset="0"/>
              </a:rPr>
              <a:t>podkombinací </a:t>
            </a:r>
            <a:r>
              <a:rPr lang="cs-CZ" i="1" dirty="0" smtClean="0">
                <a:ea typeface="Times New Roman" panose="02020603050405020304" pitchFamily="18" charset="0"/>
              </a:rPr>
              <a:t>Ant</a:t>
            </a:r>
            <a:r>
              <a:rPr lang="cs-CZ" dirty="0" smtClean="0">
                <a:ea typeface="Times New Roman" panose="02020603050405020304" pitchFamily="18" charset="0"/>
              </a:rPr>
              <a:t>, </a:t>
            </a:r>
            <a:r>
              <a:rPr lang="cs-CZ" dirty="0">
                <a:ea typeface="Times New Roman" panose="02020603050405020304" pitchFamily="18" charset="0"/>
              </a:rPr>
              <a:t>potom </a:t>
            </a:r>
            <a:r>
              <a:rPr lang="cs-CZ" dirty="0" smtClean="0">
                <a:ea typeface="Times New Roman" panose="02020603050405020304" pitchFamily="18" charset="0"/>
              </a:rPr>
              <a:t/>
            </a:r>
            <a:br>
              <a:rPr lang="cs-CZ" dirty="0" smtClean="0">
                <a:ea typeface="Times New Roman" panose="02020603050405020304" pitchFamily="18" charset="0"/>
              </a:rPr>
            </a:br>
            <a:r>
              <a:rPr lang="cs-CZ" dirty="0" err="1" smtClean="0">
                <a:ea typeface="Times New Roman" panose="02020603050405020304" pitchFamily="18" charset="0"/>
              </a:rPr>
              <a:t>conf</a:t>
            </a:r>
            <a:r>
              <a:rPr lang="cs-CZ" dirty="0" smtClean="0">
                <a:ea typeface="Times New Roman" panose="02020603050405020304" pitchFamily="18" charset="0"/>
              </a:rPr>
              <a:t>(</a:t>
            </a:r>
            <a:r>
              <a:rPr lang="cs-CZ" i="1" dirty="0" smtClean="0">
                <a:ea typeface="Times New Roman" panose="02020603050405020304" pitchFamily="18" charset="0"/>
              </a:rPr>
              <a:t>Ant’</a:t>
            </a:r>
            <a:r>
              <a:rPr lang="cs-CZ" dirty="0" smtClean="0">
                <a:ea typeface="Times New Roman" panose="02020603050405020304" pitchFamily="18" charset="0"/>
              </a:rPr>
              <a:t> </a:t>
            </a:r>
            <a:r>
              <a:rPr lang="cs-CZ" dirty="0"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dirty="0">
                <a:ea typeface="Times New Roman" panose="02020603050405020304" pitchFamily="18" charset="0"/>
              </a:rPr>
              <a:t> </a:t>
            </a:r>
            <a:r>
              <a:rPr lang="cs-CZ" i="1" dirty="0" smtClean="0">
                <a:ea typeface="Times New Roman" panose="02020603050405020304" pitchFamily="18" charset="0"/>
              </a:rPr>
              <a:t>C</a:t>
            </a:r>
            <a:r>
              <a:rPr lang="en-US" i="1" dirty="0" err="1" smtClean="0">
                <a:ea typeface="Times New Roman" panose="02020603050405020304" pitchFamily="18" charset="0"/>
              </a:rPr>
              <a:t>omb</a:t>
            </a:r>
            <a:r>
              <a:rPr lang="cs-CZ" dirty="0" smtClean="0">
                <a:ea typeface="Times New Roman" panose="02020603050405020304" pitchFamily="18" charset="0"/>
              </a:rPr>
              <a:t>-</a:t>
            </a:r>
            <a:r>
              <a:rPr lang="cs-CZ" i="1" dirty="0" smtClean="0">
                <a:ea typeface="Times New Roman" panose="02020603050405020304" pitchFamily="18" charset="0"/>
              </a:rPr>
              <a:t>Ant</a:t>
            </a:r>
            <a:r>
              <a:rPr lang="cs-CZ" i="1" dirty="0">
                <a:ea typeface="Times New Roman" panose="02020603050405020304" pitchFamily="18" charset="0"/>
              </a:rPr>
              <a:t>’</a:t>
            </a:r>
            <a:r>
              <a:rPr lang="cs-CZ" dirty="0">
                <a:ea typeface="Times New Roman" panose="02020603050405020304" pitchFamily="18" charset="0"/>
              </a:rPr>
              <a:t>) </a:t>
            </a:r>
            <a:r>
              <a:rPr lang="cs-CZ" dirty="0"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dirty="0">
                <a:ea typeface="Times New Roman" panose="02020603050405020304" pitchFamily="18" charset="0"/>
              </a:rPr>
              <a:t> </a:t>
            </a:r>
            <a:r>
              <a:rPr lang="cs-CZ" dirty="0" err="1">
                <a:ea typeface="Times New Roman" panose="02020603050405020304" pitchFamily="18" charset="0"/>
              </a:rPr>
              <a:t>conf</a:t>
            </a:r>
            <a:r>
              <a:rPr lang="cs-CZ" dirty="0">
                <a:ea typeface="Times New Roman" panose="02020603050405020304" pitchFamily="18" charset="0"/>
              </a:rPr>
              <a:t>(</a:t>
            </a:r>
            <a:r>
              <a:rPr lang="cs-CZ" i="1" dirty="0">
                <a:ea typeface="Times New Roman" panose="02020603050405020304" pitchFamily="18" charset="0"/>
              </a:rPr>
              <a:t>Ant</a:t>
            </a:r>
            <a:r>
              <a:rPr lang="cs-CZ" dirty="0">
                <a:ea typeface="Times New Roman" panose="02020603050405020304" pitchFamily="18" charset="0"/>
              </a:rPr>
              <a:t> </a:t>
            </a:r>
            <a:r>
              <a:rPr lang="cs-CZ" dirty="0"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dirty="0">
                <a:ea typeface="Times New Roman" panose="02020603050405020304" pitchFamily="18" charset="0"/>
              </a:rPr>
              <a:t> </a:t>
            </a:r>
            <a:r>
              <a:rPr lang="cs-CZ" i="1" dirty="0" smtClean="0">
                <a:ea typeface="Times New Roman" panose="02020603050405020304" pitchFamily="18" charset="0"/>
              </a:rPr>
              <a:t>C</a:t>
            </a:r>
            <a:r>
              <a:rPr lang="en-US" i="1" dirty="0" err="1" smtClean="0">
                <a:ea typeface="Times New Roman" panose="02020603050405020304" pitchFamily="18" charset="0"/>
              </a:rPr>
              <a:t>omb</a:t>
            </a:r>
            <a:r>
              <a:rPr lang="cs-CZ" dirty="0" smtClean="0">
                <a:ea typeface="Times New Roman" panose="02020603050405020304" pitchFamily="18" charset="0"/>
              </a:rPr>
              <a:t>-</a:t>
            </a:r>
            <a:r>
              <a:rPr lang="cs-CZ" i="1" dirty="0" smtClean="0">
                <a:ea typeface="Times New Roman" panose="02020603050405020304" pitchFamily="18" charset="0"/>
              </a:rPr>
              <a:t>Ant</a:t>
            </a:r>
            <a:r>
              <a:rPr lang="cs-CZ" dirty="0" smtClean="0">
                <a:ea typeface="Times New Roman" panose="02020603050405020304" pitchFamily="18" charset="0"/>
              </a:rPr>
              <a:t>)</a:t>
            </a:r>
            <a:r>
              <a:rPr lang="en-US" dirty="0">
                <a:ea typeface="Times New Roman" panose="02020603050405020304" pitchFamily="18" charset="0"/>
              </a:rPr>
              <a:t> =&gt; </a:t>
            </a:r>
            <a:r>
              <a:rPr lang="en-US" dirty="0" err="1">
                <a:ea typeface="Times New Roman" panose="02020603050405020304" pitchFamily="18" charset="0"/>
              </a:rPr>
              <a:t>výrazné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zrychlení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ea typeface="Times New Roman" panose="02020603050405020304" pitchFamily="18" charset="0"/>
              </a:rPr>
              <a:t>generov</a:t>
            </a:r>
            <a:r>
              <a:rPr lang="cs-CZ" dirty="0" err="1" smtClean="0">
                <a:ea typeface="Times New Roman" panose="02020603050405020304" pitchFamily="18" charset="0"/>
              </a:rPr>
              <a:t>ání</a:t>
            </a:r>
            <a:r>
              <a:rPr lang="cs-CZ" dirty="0" smtClean="0">
                <a:ea typeface="Times New Roman" panose="02020603050405020304" pitchFamily="18" charset="0"/>
              </a:rPr>
              <a:t> pravidel splňujících minimální podporu</a:t>
            </a:r>
            <a:endParaRPr lang="en-US" dirty="0" smtClean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37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5"/>
          <p:cNvSpPr txBox="1">
            <a:spLocks/>
          </p:cNvSpPr>
          <p:nvPr/>
        </p:nvSpPr>
        <p:spPr>
          <a:xfrm>
            <a:off x="971600" y="1995686"/>
            <a:ext cx="7056784" cy="50770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67744" y="372387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altLang="cs-CZ" sz="1200" dirty="0" smtClean="0"/>
              <a:t>Některé snímky převzaty od:</a:t>
            </a:r>
          </a:p>
          <a:p>
            <a:pPr algn="ctr">
              <a:lnSpc>
                <a:spcPct val="150000"/>
              </a:lnSpc>
            </a:pPr>
            <a:r>
              <a:rPr lang="nn-NO" altLang="cs-CZ" sz="1200" dirty="0" smtClean="0"/>
              <a:t>prof</a:t>
            </a:r>
            <a:r>
              <a:rPr lang="nn-NO" altLang="cs-CZ" sz="1200" dirty="0"/>
              <a:t>. Ing. Petr Berka, CSc</a:t>
            </a:r>
            <a:r>
              <a:rPr lang="nn-NO" altLang="cs-CZ" sz="1200" dirty="0" smtClean="0"/>
              <a:t>.</a:t>
            </a:r>
            <a:r>
              <a:rPr lang="cs-CZ" altLang="cs-CZ" sz="1200" dirty="0" smtClean="0"/>
              <a:t> </a:t>
            </a:r>
            <a:r>
              <a:rPr lang="cs-CZ" altLang="cs-CZ" sz="1200" dirty="0" smtClean="0">
                <a:hlinkClick r:id="rId2"/>
              </a:rPr>
              <a:t>berka@vse.cz</a:t>
            </a:r>
            <a:endParaRPr lang="cs-CZ" alt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16868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Obsah přednášky</a:t>
            </a:r>
            <a:endParaRPr lang="cs-CZ" b="1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Co jsou Asociační pravidla</a:t>
            </a:r>
          </a:p>
          <a:p>
            <a:r>
              <a:rPr lang="cs-CZ" sz="2000" dirty="0" smtClean="0"/>
              <a:t>Základní </a:t>
            </a:r>
            <a:r>
              <a:rPr lang="cs-CZ" sz="2000" dirty="0"/>
              <a:t>charakteristiky </a:t>
            </a:r>
            <a:r>
              <a:rPr lang="cs-CZ" sz="2000" dirty="0" smtClean="0"/>
              <a:t>pravidel</a:t>
            </a:r>
          </a:p>
          <a:p>
            <a:r>
              <a:rPr lang="cs-CZ" sz="2000" dirty="0"/>
              <a:t>Hledání asociačních </a:t>
            </a:r>
            <a:r>
              <a:rPr lang="cs-CZ" sz="2000" dirty="0" smtClean="0"/>
              <a:t>pravidel</a:t>
            </a:r>
          </a:p>
          <a:p>
            <a:r>
              <a:rPr lang="cs-CZ" sz="2000" dirty="0"/>
              <a:t>Generování </a:t>
            </a:r>
            <a:r>
              <a:rPr lang="cs-CZ" sz="2000" dirty="0" smtClean="0"/>
              <a:t>kombinací</a:t>
            </a:r>
          </a:p>
          <a:p>
            <a:r>
              <a:rPr lang="cs-CZ" sz="2000" dirty="0"/>
              <a:t>Algoritmus </a:t>
            </a:r>
            <a:r>
              <a:rPr lang="cs-CZ" sz="2000" dirty="0" err="1" smtClean="0"/>
              <a:t>apriori</a:t>
            </a:r>
            <a:endParaRPr lang="cs-CZ" sz="2000" dirty="0" smtClean="0"/>
          </a:p>
        </p:txBody>
      </p:sp>
      <p:pic>
        <p:nvPicPr>
          <p:cNvPr id="4" name="Obrázek 3" descr="mineiro2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20072" y="1347614"/>
            <a:ext cx="2016224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4915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8280920" cy="3816424"/>
          </a:xfrm>
          <a:prstGeom prst="rect">
            <a:avLst/>
          </a:prstGeom>
        </p:spPr>
        <p:txBody>
          <a:bodyPr anchor="ctr" anchorCtr="0">
            <a:noAutofit/>
          </a:bodyPr>
          <a:lstStyle/>
          <a:p>
            <a:r>
              <a:rPr lang="cs-CZ" sz="2400" dirty="0"/>
              <a:t>Úloha hledání souvislostí mezi hodnotami atributů. </a:t>
            </a:r>
          </a:p>
          <a:p>
            <a:r>
              <a:rPr lang="cs-CZ" sz="2400" dirty="0"/>
              <a:t>A</a:t>
            </a:r>
            <a:r>
              <a:rPr lang="cs-CZ" sz="2400" dirty="0" smtClean="0"/>
              <a:t>nalýza </a:t>
            </a:r>
            <a:r>
              <a:rPr lang="cs-CZ" sz="2400" dirty="0"/>
              <a:t>nákupního košíku (</a:t>
            </a:r>
            <a:r>
              <a:rPr lang="cs-CZ" sz="2400" dirty="0" err="1"/>
              <a:t>Agrawal</a:t>
            </a:r>
            <a:r>
              <a:rPr lang="cs-CZ" sz="2400" dirty="0"/>
              <a:t>, 1993) </a:t>
            </a:r>
          </a:p>
          <a:p>
            <a:pPr marL="0" indent="0">
              <a:buNone/>
            </a:pPr>
            <a:r>
              <a:rPr lang="cs-CZ" sz="2400" dirty="0"/>
              <a:t> </a:t>
            </a:r>
          </a:p>
          <a:p>
            <a:pPr marL="0" indent="0" algn="ctr">
              <a:buNone/>
            </a:pPr>
            <a:r>
              <a:rPr lang="cs-CZ" sz="2400" dirty="0" smtClean="0"/>
              <a:t>párky</a:t>
            </a:r>
            <a:r>
              <a:rPr lang="en-US" sz="2400" dirty="0" smtClean="0"/>
              <a:t> </a:t>
            </a:r>
            <a:r>
              <a:rPr lang="en-US" sz="2400" dirty="0"/>
              <a:t>&amp;</a:t>
            </a:r>
            <a:r>
              <a:rPr lang="cs-CZ" sz="2400" dirty="0" smtClean="0"/>
              <a:t> hořčice </a:t>
            </a:r>
            <a:r>
              <a:rPr lang="en-US" sz="2400" dirty="0">
                <a:sym typeface="Symbol" panose="05050102010706020507" pitchFamily="18" charset="2"/>
              </a:rPr>
              <a:t></a:t>
            </a:r>
            <a:r>
              <a:rPr lang="cs-CZ" sz="2400"/>
              <a:t> </a:t>
            </a:r>
            <a:r>
              <a:rPr lang="cs-CZ" sz="2400" smtClean="0"/>
              <a:t>rohlíky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obecněji</a:t>
            </a:r>
          </a:p>
          <a:p>
            <a:pPr marL="0" indent="0" algn="ctr">
              <a:buNone/>
            </a:pPr>
            <a:r>
              <a:rPr lang="cs-CZ" sz="2400" b="1" dirty="0" smtClean="0"/>
              <a:t>Ant</a:t>
            </a:r>
            <a:r>
              <a:rPr lang="cs-CZ" sz="2400" dirty="0" smtClean="0"/>
              <a:t>  </a:t>
            </a:r>
            <a:r>
              <a:rPr lang="cs-CZ" sz="2400" dirty="0">
                <a:sym typeface="Symbol" panose="05050102010706020507" pitchFamily="18" charset="2"/>
              </a:rPr>
              <a:t></a:t>
            </a:r>
            <a:r>
              <a:rPr lang="cs-CZ" sz="2400" dirty="0"/>
              <a:t>  </a:t>
            </a:r>
            <a:r>
              <a:rPr lang="cs-CZ" sz="2400" b="1" dirty="0" err="1"/>
              <a:t>Suc</a:t>
            </a:r>
            <a:r>
              <a:rPr lang="cs-CZ" sz="2400" dirty="0"/>
              <a:t>,</a:t>
            </a:r>
          </a:p>
          <a:p>
            <a:pPr marL="0" indent="0">
              <a:buNone/>
            </a:pPr>
            <a:r>
              <a:rPr lang="cs-CZ" sz="2400" dirty="0"/>
              <a:t>kde </a:t>
            </a:r>
            <a:r>
              <a:rPr lang="cs-CZ" sz="2400" b="1" dirty="0"/>
              <a:t>Ant </a:t>
            </a:r>
            <a:r>
              <a:rPr lang="cs-CZ" sz="2400" dirty="0"/>
              <a:t>(antecedent) i </a:t>
            </a:r>
            <a:r>
              <a:rPr lang="cs-CZ" sz="2400" b="1" dirty="0" err="1"/>
              <a:t>Suc</a:t>
            </a:r>
            <a:r>
              <a:rPr lang="cs-CZ" sz="2400" b="1" dirty="0"/>
              <a:t> </a:t>
            </a:r>
            <a:r>
              <a:rPr lang="cs-CZ" sz="2400" dirty="0"/>
              <a:t>(</a:t>
            </a:r>
            <a:r>
              <a:rPr lang="cs-CZ" sz="2400" dirty="0" err="1"/>
              <a:t>sukcedent</a:t>
            </a:r>
            <a:r>
              <a:rPr lang="cs-CZ" sz="2400" dirty="0"/>
              <a:t>) jsou konjunkce hodnot KATEGORIÁLNÍCH atributů (kategorií)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056784" cy="507703"/>
          </a:xfrm>
        </p:spPr>
        <p:txBody>
          <a:bodyPr/>
          <a:lstStyle/>
          <a:p>
            <a:r>
              <a:rPr lang="cs-CZ" b="1" dirty="0"/>
              <a:t>Asociační pravidla</a:t>
            </a:r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62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b="1" dirty="0"/>
              <a:t>Základní charakteristiky pravidel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204158"/>
              </p:ext>
            </p:extLst>
          </p:nvPr>
        </p:nvGraphicFramePr>
        <p:xfrm>
          <a:off x="1077906" y="2378728"/>
          <a:ext cx="2228850" cy="1296144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4275529807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17004164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10194791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764272771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 dirty="0" err="1">
                          <a:effectLst/>
                        </a:rPr>
                        <a:t>Suc</a:t>
                      </a:r>
                      <a:endParaRPr lang="cs-C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  <a:sym typeface="Symbol" panose="05050102010706020507" pitchFamily="18" charset="2"/>
                        </a:rPr>
                        <a:t></a:t>
                      </a:r>
                      <a:r>
                        <a:rPr lang="cs-CZ" sz="1400">
                          <a:effectLst/>
                        </a:rPr>
                        <a:t>Suc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  <a:sym typeface="Symbol" panose="05050102010706020507" pitchFamily="18" charset="2"/>
                        </a:rPr>
                        <a:t>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1201018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Ant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 dirty="0">
                          <a:effectLst/>
                        </a:rPr>
                        <a:t>a</a:t>
                      </a:r>
                      <a:endParaRPr lang="cs-C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 dirty="0">
                          <a:effectLst/>
                        </a:rPr>
                        <a:t>b</a:t>
                      </a:r>
                      <a:endParaRPr lang="cs-C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r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55327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  <a:sym typeface="Symbol" panose="05050102010706020507" pitchFamily="18" charset="2"/>
                        </a:rPr>
                        <a:t></a:t>
                      </a:r>
                      <a:r>
                        <a:rPr lang="cs-CZ" sz="1400">
                          <a:effectLst/>
                        </a:rPr>
                        <a:t>Ant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 dirty="0">
                          <a:effectLst/>
                        </a:rPr>
                        <a:t>c</a:t>
                      </a:r>
                      <a:endParaRPr lang="cs-C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 dirty="0">
                          <a:effectLst/>
                        </a:rPr>
                        <a:t>d</a:t>
                      </a:r>
                      <a:endParaRPr lang="cs-C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s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0372077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  <a:sym typeface="Symbol" panose="05050102010706020507" pitchFamily="18" charset="2"/>
                        </a:rPr>
                        <a:t>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k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>
                          <a:effectLst/>
                        </a:rPr>
                        <a:t>l</a:t>
                      </a:r>
                      <a:endParaRPr lang="cs-CZ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cs-CZ" sz="1400" dirty="0">
                          <a:effectLst/>
                        </a:rPr>
                        <a:t>n</a:t>
                      </a:r>
                      <a:endParaRPr lang="cs-C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5653770"/>
                  </a:ext>
                </a:extLst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1281911" y="3665713"/>
            <a:ext cx="1811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  <a:spcAft>
                <a:spcPts val="800"/>
              </a:spcAft>
            </a:pPr>
            <a:r>
              <a:rPr lang="cs-CZ" sz="1400" b="1" dirty="0">
                <a:latin typeface="+mj-lt"/>
                <a:ea typeface="Times New Roman" panose="02020603050405020304" pitchFamily="18" charset="0"/>
              </a:rPr>
              <a:t>kontingenční tabulka</a:t>
            </a:r>
            <a:endParaRPr lang="cs-CZ" sz="1000" b="1" i="1" dirty="0">
              <a:effectLst/>
              <a:latin typeface="+mj-lt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3419872" y="999926"/>
                <a:ext cx="5688632" cy="17263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800"/>
                  </a:spcAft>
                </a:pPr>
                <a:r>
                  <a:rPr lang="cs-CZ" b="1" dirty="0" smtClean="0">
                    <a:latin typeface="+mj-lt"/>
                    <a:ea typeface="Times New Roman" panose="02020603050405020304" pitchFamily="18" charset="0"/>
                  </a:rPr>
                  <a:t>podpora</a:t>
                </a:r>
                <a:r>
                  <a:rPr lang="cs-CZ" dirty="0">
                    <a:latin typeface="+mj-lt"/>
                    <a:ea typeface="Times New Roman" panose="02020603050405020304" pitchFamily="18" charset="0"/>
                  </a:rPr>
                  <a:t> (</a:t>
                </a:r>
                <a:r>
                  <a:rPr lang="cs-CZ" b="1" dirty="0">
                    <a:latin typeface="+mj-lt"/>
                    <a:ea typeface="Times New Roman" panose="02020603050405020304" pitchFamily="18" charset="0"/>
                  </a:rPr>
                  <a:t>support</a:t>
                </a:r>
                <a:r>
                  <a:rPr lang="cs-CZ" dirty="0">
                    <a:latin typeface="+mj-lt"/>
                    <a:ea typeface="Times New Roman" panose="02020603050405020304" pitchFamily="18" charset="0"/>
                  </a:rPr>
                  <a:t>)</a:t>
                </a:r>
                <a:r>
                  <a:rPr lang="cs-CZ" sz="1100" dirty="0">
                    <a:latin typeface="+mj-lt"/>
                    <a:ea typeface="Times New Roman" panose="02020603050405020304" pitchFamily="18" charset="0"/>
                  </a:rPr>
                  <a:t> </a:t>
                </a:r>
              </a:p>
              <a:p>
                <a:pPr algn="ctr">
                  <a:spcAft>
                    <a:spcPts val="800"/>
                  </a:spcAft>
                </a:pPr>
                <a:r>
                  <a:rPr lang="cs-CZ" sz="1600" dirty="0" smtClean="0">
                    <a:latin typeface="+mj-lt"/>
                    <a:ea typeface="Times New Roman" panose="02020603050405020304" pitchFamily="18" charset="0"/>
                  </a:rPr>
                  <a:t>sup(Ant 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  <a:sym typeface="Symbol" panose="05050102010706020507" pitchFamily="18" charset="2"/>
                  </a:rPr>
                  <a:t>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cs-CZ" sz="1600" dirty="0" err="1">
                    <a:latin typeface="+mj-lt"/>
                    <a:ea typeface="Times New Roman" panose="02020603050405020304" pitchFamily="18" charset="0"/>
                  </a:rPr>
                  <a:t>Suc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) =  P(Ant </a:t>
                </a:r>
                <a:r>
                  <a:rPr lang="en-US" sz="1600" dirty="0">
                    <a:latin typeface="+mj-lt"/>
                    <a:ea typeface="Times New Roman" panose="02020603050405020304" pitchFamily="18" charset="0"/>
                    <a:sym typeface="Symbol" panose="05050102010706020507" pitchFamily="18" charset="2"/>
                  </a:rPr>
                  <a:t>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cs-CZ" sz="1600" dirty="0" err="1">
                    <a:latin typeface="+mj-lt"/>
                    <a:ea typeface="Times New Roman" panose="02020603050405020304" pitchFamily="18" charset="0"/>
                  </a:rPr>
                  <a:t>Suc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)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cs-CZ" sz="1600" dirty="0" smtClean="0"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cs-CZ" sz="1100" dirty="0">
                  <a:latin typeface="+mj-lt"/>
                  <a:ea typeface="Times New Roman" panose="02020603050405020304" pitchFamily="18" charset="0"/>
                </a:endParaRPr>
              </a:p>
              <a:p>
                <a:pPr algn="ctr">
                  <a:spcAft>
                    <a:spcPts val="800"/>
                  </a:spcAft>
                </a:pPr>
                <a:r>
                  <a:rPr lang="cs-CZ" dirty="0">
                    <a:latin typeface="+mj-lt"/>
                    <a:ea typeface="Times New Roman" panose="02020603050405020304" pitchFamily="18" charset="0"/>
                  </a:rPr>
                  <a:t> </a:t>
                </a:r>
                <a:r>
                  <a:rPr lang="cs-CZ" b="1" dirty="0" smtClean="0">
                    <a:latin typeface="+mj-lt"/>
                    <a:ea typeface="Times New Roman" panose="02020603050405020304" pitchFamily="18" charset="0"/>
                  </a:rPr>
                  <a:t>spolehlivost</a:t>
                </a:r>
                <a:r>
                  <a:rPr lang="cs-CZ" dirty="0" smtClean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cs-CZ" dirty="0">
                    <a:latin typeface="+mj-lt"/>
                    <a:ea typeface="Times New Roman" panose="02020603050405020304" pitchFamily="18" charset="0"/>
                  </a:rPr>
                  <a:t>(</a:t>
                </a:r>
                <a:r>
                  <a:rPr lang="cs-CZ" b="1" dirty="0" err="1">
                    <a:latin typeface="+mj-lt"/>
                    <a:ea typeface="Times New Roman" panose="02020603050405020304" pitchFamily="18" charset="0"/>
                  </a:rPr>
                  <a:t>confidence</a:t>
                </a:r>
                <a:r>
                  <a:rPr lang="cs-CZ" dirty="0" smtClean="0">
                    <a:latin typeface="+mj-lt"/>
                    <a:ea typeface="Times New Roman" panose="02020603050405020304" pitchFamily="18" charset="0"/>
                  </a:rPr>
                  <a:t>)</a:t>
                </a:r>
                <a:endParaRPr lang="en-US" dirty="0" smtClean="0">
                  <a:latin typeface="+mj-lt"/>
                  <a:ea typeface="Times New Roman" panose="02020603050405020304" pitchFamily="18" charset="0"/>
                </a:endParaRPr>
              </a:p>
              <a:p>
                <a:pPr algn="ctr">
                  <a:spcAft>
                    <a:spcPts val="800"/>
                  </a:spcAft>
                </a:pPr>
                <a:r>
                  <a:rPr lang="cs-CZ" sz="1400" dirty="0" smtClean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cs-CZ" sz="1600" dirty="0" err="1" smtClean="0">
                    <a:latin typeface="+mj-lt"/>
                    <a:ea typeface="Times New Roman" panose="02020603050405020304" pitchFamily="18" charset="0"/>
                  </a:rPr>
                  <a:t>conf</a:t>
                </a:r>
                <a:r>
                  <a:rPr lang="cs-CZ" sz="1600" dirty="0" smtClean="0">
                    <a:latin typeface="+mj-lt"/>
                    <a:ea typeface="Times New Roman" panose="02020603050405020304" pitchFamily="18" charset="0"/>
                  </a:rPr>
                  <a:t>(Ant 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  <a:sym typeface="Symbol" panose="05050102010706020507" pitchFamily="18" charset="2"/>
                  </a:rPr>
                  <a:t>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cs-CZ" sz="1600" dirty="0" err="1">
                    <a:latin typeface="+mj-lt"/>
                    <a:ea typeface="Times New Roman" panose="02020603050405020304" pitchFamily="18" charset="0"/>
                  </a:rPr>
                  <a:t>Suc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) = P(</a:t>
                </a:r>
                <a:r>
                  <a:rPr lang="cs-CZ" sz="1600" dirty="0" err="1">
                    <a:latin typeface="+mj-lt"/>
                    <a:ea typeface="Times New Roman" panose="02020603050405020304" pitchFamily="18" charset="0"/>
                  </a:rPr>
                  <a:t>Suc</a:t>
                </a:r>
                <a:r>
                  <a:rPr lang="en-US" sz="1600" dirty="0">
                    <a:latin typeface="+mj-lt"/>
                    <a:ea typeface="Times New Roman" panose="02020603050405020304" pitchFamily="18" charset="0"/>
                  </a:rPr>
                  <a:t>|Ant</a:t>
                </a:r>
                <a:r>
                  <a:rPr lang="cs-CZ" sz="1600" dirty="0">
                    <a:latin typeface="+mj-lt"/>
                    <a:ea typeface="Times New Roman" panose="02020603050405020304" pitchFamily="18" charset="0"/>
                  </a:rPr>
                  <a:t>) </a:t>
                </a:r>
                <a:r>
                  <a:rPr lang="cs-CZ" sz="1600" dirty="0" smtClean="0">
                    <a:latin typeface="+mj-lt"/>
                    <a:ea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Suc</m:t>
                        </m:r>
                        <m:r>
                          <m:rPr>
                            <m:nor/>
                          </m:rPr>
                          <a:rPr lang="en-US" sz="1600" dirty="0">
                            <a:ea typeface="Times New Roman" panose="02020603050405020304" pitchFamily="18" charset="0"/>
                            <a:sym typeface="Symbol" panose="05050102010706020507" pitchFamily="18" charset="2"/>
                          </a:rPr>
                          <m:t>  </m:t>
                        </m:r>
                        <m:r>
                          <m:rPr>
                            <m:nor/>
                          </m:rPr>
                          <a:rPr lang="en-US" sz="1600" dirty="0">
                            <a:ea typeface="Times New Roman" panose="02020603050405020304" pitchFamily="18" charset="0"/>
                          </a:rPr>
                          <m:t>Ant</m:t>
                        </m:r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cs-CZ" sz="1600" b="0" i="0" dirty="0" smtClean="0">
                            <a:ea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1600" dirty="0">
                            <a:ea typeface="Times New Roman" panose="02020603050405020304" pitchFamily="18" charset="0"/>
                          </a:rPr>
                          <m:t>Ant</m:t>
                        </m:r>
                        <m:r>
                          <m:rPr>
                            <m:nor/>
                          </m:rPr>
                          <a:rPr lang="cs-CZ" sz="1600" dirty="0">
                            <a:ea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cs-CZ" sz="1600" dirty="0" smtClean="0">
                    <a:latin typeface="+mj-lt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cs-CZ" sz="11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999926"/>
                <a:ext cx="5688632" cy="1726306"/>
              </a:xfrm>
              <a:prstGeom prst="rect">
                <a:avLst/>
              </a:prstGeom>
              <a:blipFill>
                <a:blip r:embed="rId3"/>
                <a:stretch>
                  <a:fillRect t="-1767" b="-17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délník 5"/>
          <p:cNvSpPr/>
          <p:nvPr/>
        </p:nvSpPr>
        <p:spPr>
          <a:xfrm>
            <a:off x="1379966" y="1203598"/>
            <a:ext cx="24542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Ant</a:t>
            </a:r>
            <a:r>
              <a:rPr lang="cs-CZ" dirty="0"/>
              <a:t>  </a:t>
            </a:r>
            <a:r>
              <a:rPr lang="cs-CZ" dirty="0">
                <a:sym typeface="Symbol" panose="05050102010706020507" pitchFamily="18" charset="2"/>
              </a:rPr>
              <a:t></a:t>
            </a:r>
            <a:r>
              <a:rPr lang="cs-CZ" dirty="0"/>
              <a:t>  </a:t>
            </a:r>
            <a:r>
              <a:rPr lang="cs-CZ" b="1" dirty="0" err="1"/>
              <a:t>Suc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35898" y="1487983"/>
            <a:ext cx="2694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párky </a:t>
            </a:r>
            <a:r>
              <a:rPr lang="en-US" dirty="0" smtClean="0"/>
              <a:t>&amp;</a:t>
            </a:r>
            <a:r>
              <a:rPr lang="cs-CZ" dirty="0" smtClean="0"/>
              <a:t> hořčice </a:t>
            </a:r>
            <a:r>
              <a:rPr lang="en-US" dirty="0">
                <a:sym typeface="Symbol" panose="05050102010706020507" pitchFamily="18" charset="2"/>
              </a:rPr>
              <a:t></a:t>
            </a:r>
            <a:r>
              <a:rPr lang="cs-CZ" dirty="0"/>
              <a:t> </a:t>
            </a:r>
            <a:r>
              <a:rPr lang="cs-CZ" dirty="0" smtClean="0"/>
              <a:t>rohlíky</a:t>
            </a:r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421983"/>
              </p:ext>
            </p:extLst>
          </p:nvPr>
        </p:nvGraphicFramePr>
        <p:xfrm>
          <a:off x="4220211" y="2912872"/>
          <a:ext cx="4056112" cy="15240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014028">
                  <a:extLst>
                    <a:ext uri="{9D8B030D-6E8A-4147-A177-3AD203B41FA5}">
                      <a16:colId xmlns:a16="http://schemas.microsoft.com/office/drawing/2014/main" val="1821508440"/>
                    </a:ext>
                  </a:extLst>
                </a:gridCol>
                <a:gridCol w="1014028">
                  <a:extLst>
                    <a:ext uri="{9D8B030D-6E8A-4147-A177-3AD203B41FA5}">
                      <a16:colId xmlns:a16="http://schemas.microsoft.com/office/drawing/2014/main" val="2200193770"/>
                    </a:ext>
                  </a:extLst>
                </a:gridCol>
                <a:gridCol w="1014028">
                  <a:extLst>
                    <a:ext uri="{9D8B030D-6E8A-4147-A177-3AD203B41FA5}">
                      <a16:colId xmlns:a16="http://schemas.microsoft.com/office/drawing/2014/main" val="2617208427"/>
                    </a:ext>
                  </a:extLst>
                </a:gridCol>
                <a:gridCol w="1014028">
                  <a:extLst>
                    <a:ext uri="{9D8B030D-6E8A-4147-A177-3AD203B41FA5}">
                      <a16:colId xmlns:a16="http://schemas.microsoft.com/office/drawing/2014/main" val="2311970630"/>
                    </a:ext>
                  </a:extLst>
                </a:gridCol>
              </a:tblGrid>
              <a:tr h="219968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Párek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Hořčice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Rohlíky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Pivo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97700"/>
                  </a:ext>
                </a:extLst>
              </a:tr>
              <a:tr h="219968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0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742918"/>
                  </a:ext>
                </a:extLst>
              </a:tr>
              <a:tr h="219968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202711"/>
                  </a:ext>
                </a:extLst>
              </a:tr>
              <a:tr h="219968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601275"/>
                  </a:ext>
                </a:extLst>
              </a:tr>
              <a:tr h="219968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0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622831"/>
                  </a:ext>
                </a:extLst>
              </a:tr>
            </a:tbl>
          </a:graphicData>
        </a:graphic>
      </p:graphicFrame>
      <p:sp>
        <p:nvSpPr>
          <p:cNvPr id="9" name="Zaoblený obdélník 8"/>
          <p:cNvSpPr/>
          <p:nvPr/>
        </p:nvSpPr>
        <p:spPr>
          <a:xfrm>
            <a:off x="3491880" y="999926"/>
            <a:ext cx="5400600" cy="169916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885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Hledání asociačních pravidel</a:t>
            </a:r>
          </a:p>
        </p:txBody>
      </p:sp>
      <p:sp>
        <p:nvSpPr>
          <p:cNvPr id="3" name="Obdélník 2"/>
          <p:cNvSpPr/>
          <p:nvPr/>
        </p:nvSpPr>
        <p:spPr>
          <a:xfrm>
            <a:off x="259421" y="887379"/>
            <a:ext cx="4968552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600"/>
              </a:spcAft>
              <a:buFont typeface="+mj-lt"/>
              <a:buAutoNum type="arabicParenR"/>
              <a:tabLst>
                <a:tab pos="457200" algn="l"/>
              </a:tabLs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generování syntakticky korektního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pravidla (někdy nutná </a:t>
            </a:r>
            <a:r>
              <a:rPr lang="cs-CZ" i="1" dirty="0" err="1" smtClean="0">
                <a:latin typeface="+mj-lt"/>
                <a:ea typeface="Times New Roman" panose="02020603050405020304" pitchFamily="18" charset="0"/>
              </a:rPr>
              <a:t>binarizace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)</a:t>
            </a:r>
            <a:endParaRPr lang="cs-CZ" sz="1000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arenR"/>
              <a:tabLst>
                <a:tab pos="457200" algn="l"/>
              </a:tabLs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testování vygenerovaného pravidla</a:t>
            </a:r>
            <a:endParaRPr lang="cs-CZ" sz="1000" dirty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 </a:t>
            </a:r>
            <a:endParaRPr lang="cs-CZ" dirty="0" smtClean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cs-CZ" b="1" dirty="0" smtClean="0">
                <a:latin typeface="+mj-lt"/>
                <a:ea typeface="Times New Roman" panose="02020603050405020304" pitchFamily="18" charset="0"/>
              </a:rPr>
              <a:t>Generování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= prohledávání prostoru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/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r>
              <a:rPr lang="cs-CZ" dirty="0" smtClean="0">
                <a:latin typeface="+mj-lt"/>
                <a:ea typeface="Times New Roman" panose="02020603050405020304" pitchFamily="18" charset="0"/>
              </a:rPr>
              <a:t>pravidel, neboli generování všech přípustných konjunkcí atributů (atribut se nesmí opakovat!)</a:t>
            </a:r>
            <a:endParaRPr lang="cs-CZ" sz="900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latin typeface="+mj-lt"/>
                <a:ea typeface="Times New Roman" panose="02020603050405020304" pitchFamily="18" charset="0"/>
              </a:rPr>
              <a:t>Shora dolů</a:t>
            </a:r>
            <a:endParaRPr lang="cs-CZ" sz="900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600" dirty="0">
                <a:latin typeface="+mj-lt"/>
                <a:ea typeface="Times New Roman" panose="02020603050405020304" pitchFamily="18" charset="0"/>
              </a:rPr>
              <a:t>Slepé i </a:t>
            </a:r>
            <a:r>
              <a:rPr lang="cs-CZ" sz="1600" dirty="0" smtClean="0">
                <a:latin typeface="+mj-lt"/>
                <a:ea typeface="Times New Roman" panose="02020603050405020304" pitchFamily="18" charset="0"/>
              </a:rPr>
              <a:t>heuristické</a:t>
            </a:r>
            <a:endParaRPr lang="cs-CZ" sz="9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pic>
        <p:nvPicPr>
          <p:cNvPr id="43010" name="Picture 2" descr="T6-asociace_jako_prohledavani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082" y="2535406"/>
            <a:ext cx="2555291" cy="2581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251520" y="3905194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Testování</a:t>
            </a:r>
            <a:r>
              <a:rPr lang="cs-CZ" sz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= zjišťování (na datech), zda pravidlo splňuje zadané požadavky na hodnoty numerických charakteristik</a:t>
            </a:r>
            <a:endParaRPr lang="cs-CZ" sz="1600" dirty="0">
              <a:latin typeface="+mj-lt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491779"/>
              </p:ext>
            </p:extLst>
          </p:nvPr>
        </p:nvGraphicFramePr>
        <p:xfrm>
          <a:off x="4932040" y="1066894"/>
          <a:ext cx="4082730" cy="1371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61759">
                  <a:extLst>
                    <a:ext uri="{9D8B030D-6E8A-4147-A177-3AD203B41FA5}">
                      <a16:colId xmlns:a16="http://schemas.microsoft.com/office/drawing/2014/main" val="1497384863"/>
                    </a:ext>
                  </a:extLst>
                </a:gridCol>
                <a:gridCol w="1135016">
                  <a:extLst>
                    <a:ext uri="{9D8B030D-6E8A-4147-A177-3AD203B41FA5}">
                      <a16:colId xmlns:a16="http://schemas.microsoft.com/office/drawing/2014/main" val="1692027874"/>
                    </a:ext>
                  </a:extLst>
                </a:gridCol>
                <a:gridCol w="1205955">
                  <a:extLst>
                    <a:ext uri="{9D8B030D-6E8A-4147-A177-3AD203B41FA5}">
                      <a16:colId xmlns:a16="http://schemas.microsoft.com/office/drawing/2014/main" val="23885124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935893514"/>
                    </a:ext>
                  </a:extLst>
                </a:gridCol>
              </a:tblGrid>
              <a:tr h="247982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Konto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Konto(vysoké)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Konto(střední)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Konto(nízké)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985814"/>
                  </a:ext>
                </a:extLst>
              </a:tr>
              <a:tr h="247982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Vysoké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505529"/>
                  </a:ext>
                </a:extLst>
              </a:tr>
              <a:tr h="247982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Střední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313914"/>
                  </a:ext>
                </a:extLst>
              </a:tr>
              <a:tr h="247982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Nízké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247404"/>
                  </a:ext>
                </a:extLst>
              </a:tr>
              <a:tr h="247982"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Střední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1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0</a:t>
                      </a:r>
                      <a:endParaRPr lang="cs-CZ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511340"/>
                  </a:ext>
                </a:extLst>
              </a:tr>
            </a:tbl>
          </a:graphicData>
        </a:graphic>
      </p:graphicFrame>
      <p:cxnSp>
        <p:nvCxnSpPr>
          <p:cNvPr id="7" name="Přímá spojnice se šipkou 6"/>
          <p:cNvCxnSpPr/>
          <p:nvPr/>
        </p:nvCxnSpPr>
        <p:spPr>
          <a:xfrm>
            <a:off x="2987824" y="1347614"/>
            <a:ext cx="1944216" cy="720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577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Generování kombinací</a:t>
            </a:r>
          </a:p>
        </p:txBody>
      </p:sp>
      <p:sp>
        <p:nvSpPr>
          <p:cNvPr id="3" name="Obdélník 2"/>
          <p:cNvSpPr/>
          <p:nvPr/>
        </p:nvSpPr>
        <p:spPr>
          <a:xfrm>
            <a:off x="251520" y="843558"/>
            <a:ext cx="45720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127760" algn="l"/>
              </a:tabLs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do šířky</a:t>
            </a:r>
            <a:endParaRPr lang="cs-CZ" sz="1100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127760" algn="l"/>
              </a:tabLs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do hloubky</a:t>
            </a:r>
            <a:endParaRPr lang="cs-CZ" sz="1100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127760" algn="l"/>
              </a:tabLs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heuristicky</a:t>
            </a:r>
            <a:endParaRPr lang="cs-CZ" sz="11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552396"/>
              </p:ext>
            </p:extLst>
          </p:nvPr>
        </p:nvGraphicFramePr>
        <p:xfrm>
          <a:off x="3777978" y="843558"/>
          <a:ext cx="1045542" cy="341376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045542">
                  <a:extLst>
                    <a:ext uri="{9D8B030D-6E8A-4147-A177-3AD203B41FA5}">
                      <a16:colId xmlns:a16="http://schemas.microsoft.com/office/drawing/2014/main" val="3496167609"/>
                    </a:ext>
                  </a:extLst>
                </a:gridCol>
              </a:tblGrid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kombinace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47463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5623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 dirty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</a:t>
                      </a:r>
                      <a:endParaRPr lang="cs-CZ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388817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187135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2s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60954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2v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0926422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3m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01746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3z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386989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71257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5769477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66034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768804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2n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8167202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2s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7370139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2v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272740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3m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605270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3z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91898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4a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727637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4n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928664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846159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5n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364672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2n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380737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2s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143280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2v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93634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3m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755054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3z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14466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1265330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 dirty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2v 3z 4n 5a</a:t>
                      </a:r>
                      <a:endParaRPr lang="cs-CZ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181514"/>
                  </a:ext>
                </a:extLst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837598"/>
              </p:ext>
            </p:extLst>
          </p:nvPr>
        </p:nvGraphicFramePr>
        <p:xfrm>
          <a:off x="5130475" y="843558"/>
          <a:ext cx="1094300" cy="341376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094300">
                  <a:extLst>
                    <a:ext uri="{9D8B030D-6E8A-4147-A177-3AD203B41FA5}">
                      <a16:colId xmlns:a16="http://schemas.microsoft.com/office/drawing/2014/main" val="3902854108"/>
                    </a:ext>
                  </a:extLst>
                </a:gridCol>
              </a:tblGrid>
              <a:tr h="8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kombinace</a:t>
                      </a: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326915"/>
                  </a:ext>
                </a:extLst>
              </a:tr>
              <a:tr h="21200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4a 5a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i="1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4a 5n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4n 5a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4n 5n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5a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3m 5n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4a 5a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4a 5n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4n 5a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4n 5n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5a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3z 5n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4a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4a 5a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4a 5n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1n 2n 4n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800" dirty="0" smtClean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5n </a:t>
                      </a:r>
                      <a:endParaRPr lang="cs-CZ" sz="8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488317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cs-CZ" sz="800" dirty="0"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7676513"/>
                  </a:ext>
                </a:extLst>
              </a:tr>
              <a:tr h="84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 dirty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5n</a:t>
                      </a: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19892"/>
                  </a:ext>
                </a:extLst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99138"/>
              </p:ext>
            </p:extLst>
          </p:nvPr>
        </p:nvGraphicFramePr>
        <p:xfrm>
          <a:off x="6442274" y="843558"/>
          <a:ext cx="1368152" cy="341376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97460">
                  <a:extLst>
                    <a:ext uri="{9D8B030D-6E8A-4147-A177-3AD203B41FA5}">
                      <a16:colId xmlns:a16="http://schemas.microsoft.com/office/drawing/2014/main" val="1473833715"/>
                    </a:ext>
                  </a:extLst>
                </a:gridCol>
                <a:gridCol w="1070692">
                  <a:extLst>
                    <a:ext uri="{9D8B030D-6E8A-4147-A177-3AD203B41FA5}">
                      <a16:colId xmlns:a16="http://schemas.microsoft.com/office/drawing/2014/main" val="1065361938"/>
                    </a:ext>
                  </a:extLst>
                </a:gridCol>
              </a:tblGrid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5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Frq       </a:t>
                      </a: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kombinace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96353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9312231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720" algn="dec"/>
                        </a:tabLs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332132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3m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395014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3z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618119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01755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727775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221117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4a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821075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4n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43967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633751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2v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5978605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2s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517232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52806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483711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3m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662765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3m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557068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3z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696695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3z 4a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798445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3m 4n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740104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4n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915708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2v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79754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5n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094593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4n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8259216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5a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989845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1n 3z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345758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cs-CZ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cs-CZ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126151"/>
                  </a:ext>
                </a:extLst>
              </a:tr>
              <a:tr h="116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800" dirty="0"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1v 2s 3z 4n 5a</a:t>
                      </a:r>
                      <a:endParaRPr lang="cs-CZ" sz="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73" marR="242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126111"/>
                  </a:ext>
                </a:extLst>
              </a:tr>
            </a:tbl>
          </a:graphicData>
        </a:graphic>
      </p:graphicFrame>
      <p:sp>
        <p:nvSpPr>
          <p:cNvPr id="11" name="Obdélník 10"/>
          <p:cNvSpPr/>
          <p:nvPr/>
        </p:nvSpPr>
        <p:spPr>
          <a:xfrm>
            <a:off x="3941516" y="4283502"/>
            <a:ext cx="7184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/>
              <a:t>Do šířky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5219807" y="4283501"/>
            <a:ext cx="9156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/>
              <a:t>Do </a:t>
            </a:r>
            <a:r>
              <a:rPr lang="en-US" sz="1200" dirty="0" err="1" smtClean="0"/>
              <a:t>hloubky</a:t>
            </a:r>
            <a:endParaRPr lang="cs-CZ" sz="1200" dirty="0"/>
          </a:p>
        </p:txBody>
      </p:sp>
      <p:sp>
        <p:nvSpPr>
          <p:cNvPr id="13" name="Obdélník 12"/>
          <p:cNvSpPr/>
          <p:nvPr/>
        </p:nvSpPr>
        <p:spPr>
          <a:xfrm>
            <a:off x="6674142" y="4283501"/>
            <a:ext cx="9044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/>
              <a:t>Heuristicky</a:t>
            </a:r>
            <a:endParaRPr lang="cs-CZ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délník 16"/>
              <p:cNvSpPr/>
              <p:nvPr/>
            </p:nvSpPr>
            <p:spPr>
              <a:xfrm>
                <a:off x="177578" y="1962520"/>
                <a:ext cx="3600400" cy="11758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altLang="cs-CZ" sz="1500" dirty="0" smtClean="0">
                    <a:ea typeface="Times New Roman" panose="02020603050405020304" pitchFamily="18" charset="0"/>
                  </a:rPr>
                  <a:t>počet kombinací =</a:t>
                </a:r>
                <a:r>
                  <a:rPr lang="en-US" altLang="cs-CZ" sz="1500" dirty="0" smtClean="0"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ctrlPr>
                          <a:rPr lang="en-US" altLang="cs-CZ" sz="15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cs-CZ" sz="15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cs-CZ" sz="15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cs-CZ" sz="15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d>
                          <m:dPr>
                            <m:ctrlPr>
                              <a:rPr lang="en-US" altLang="cs-CZ" sz="1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cs-CZ" sz="1500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sSub>
                              <m:sSubPr>
                                <m:ctrlPr>
                                  <a:rPr lang="en-US" altLang="cs-CZ" sz="15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cs-CZ" sz="1500" b="0" i="1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en-US" altLang="cs-CZ" sz="15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cs-CZ" sz="1500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altLang="cs-CZ" sz="15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sub>
                            </m:sSub>
                          </m:e>
                        </m:d>
                        <m:r>
                          <a:rPr lang="en-US" altLang="cs-CZ" sz="1500" b="0" i="1" smtClean="0">
                            <a:latin typeface="Cambria Math" panose="02040503050406030204" pitchFamily="18" charset="0"/>
                          </a:rPr>
                          <m:t>−1,</m:t>
                        </m:r>
                      </m:e>
                    </m:nary>
                    <m:r>
                      <a:rPr lang="en-US" altLang="cs-CZ" sz="1500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altLang="cs-CZ" sz="1500" b="0" dirty="0" smtClean="0"/>
                  <a:t/>
                </a:r>
                <a:br>
                  <a:rPr lang="en-US" altLang="cs-CZ" sz="1500" b="0" dirty="0" smtClean="0"/>
                </a:br>
                <a:r>
                  <a:rPr lang="en-US" altLang="cs-CZ" sz="1500" dirty="0" err="1" smtClean="0">
                    <a:ea typeface="Times New Roman" panose="02020603050405020304" pitchFamily="18" charset="0"/>
                  </a:rPr>
                  <a:t>kde</a:t>
                </a:r>
                <a:r>
                  <a:rPr lang="en-US" altLang="cs-CZ" sz="1500" dirty="0" smtClean="0"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cs-CZ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cs-CZ" sz="1500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sSub>
                          <m:sSubPr>
                            <m:ctrlPr>
                              <a:rPr lang="en-US" altLang="cs-CZ" sz="15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cs-CZ" sz="15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altLang="cs-CZ" sz="15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altLang="cs-CZ" sz="1500" dirty="0" smtClean="0">
                    <a:ea typeface="Times New Roman" panose="02020603050405020304" pitchFamily="18" charset="0"/>
                  </a:rPr>
                  <a:t> je </a:t>
                </a:r>
                <a:r>
                  <a:rPr lang="en-US" altLang="cs-CZ" sz="1500" dirty="0">
                    <a:ea typeface="Times New Roman" panose="02020603050405020304" pitchFamily="18" charset="0"/>
                  </a:rPr>
                  <a:t>počet hodnot </a:t>
                </a:r>
                <a:r>
                  <a:rPr lang="en-US" altLang="cs-CZ" sz="1500" i="1" dirty="0">
                    <a:ea typeface="Times New Roman" panose="02020603050405020304" pitchFamily="18" charset="0"/>
                  </a:rPr>
                  <a:t>j</a:t>
                </a:r>
                <a:r>
                  <a:rPr lang="en-US" altLang="cs-CZ" sz="1500" dirty="0">
                    <a:ea typeface="Times New Roman" panose="02020603050405020304" pitchFamily="18" charset="0"/>
                  </a:rPr>
                  <a:t>−tého </a:t>
                </a:r>
                <a:r>
                  <a:rPr lang="en-US" altLang="cs-CZ" sz="1500" dirty="0" err="1">
                    <a:ea typeface="Times New Roman" panose="02020603050405020304" pitchFamily="18" charset="0"/>
                  </a:rPr>
                  <a:t>atributu</a:t>
                </a:r>
                <a:r>
                  <a:rPr lang="en-US" altLang="cs-CZ" sz="1500" dirty="0">
                    <a:ea typeface="Times New Roman" panose="02020603050405020304" pitchFamily="18" charset="0"/>
                  </a:rPr>
                  <a:t> </a:t>
                </a:r>
                <a:r>
                  <a:rPr lang="en-US" altLang="cs-CZ" sz="1500" dirty="0" smtClean="0">
                    <a:ea typeface="Times New Roman" panose="02020603050405020304" pitchFamily="18" charset="0"/>
                  </a:rPr>
                  <a:t>a </a:t>
                </a:r>
                <a:br>
                  <a:rPr lang="en-US" altLang="cs-CZ" sz="1500" dirty="0" smtClean="0">
                    <a:ea typeface="Times New Roman" panose="02020603050405020304" pitchFamily="18" charset="0"/>
                  </a:rPr>
                </a:br>
                <a:r>
                  <a:rPr lang="en-US" altLang="cs-CZ" sz="1500" i="1" dirty="0" smtClean="0">
                    <a:ea typeface="Times New Roman" panose="02020603050405020304" pitchFamily="18" charset="0"/>
                  </a:rPr>
                  <a:t>m</a:t>
                </a:r>
                <a:r>
                  <a:rPr lang="en-US" altLang="cs-CZ" sz="1500" dirty="0" smtClean="0">
                    <a:ea typeface="Times New Roman" panose="02020603050405020304" pitchFamily="18" charset="0"/>
                  </a:rPr>
                  <a:t> je </a:t>
                </a:r>
                <a:r>
                  <a:rPr lang="en-US" altLang="cs-CZ" sz="1500" dirty="0" err="1" smtClean="0">
                    <a:ea typeface="Times New Roman" panose="02020603050405020304" pitchFamily="18" charset="0"/>
                  </a:rPr>
                  <a:t>maximální</a:t>
                </a:r>
                <a:r>
                  <a:rPr lang="en-US" altLang="cs-CZ" sz="1500" dirty="0" smtClean="0">
                    <a:ea typeface="Times New Roman" panose="02020603050405020304" pitchFamily="18" charset="0"/>
                  </a:rPr>
                  <a:t> </a:t>
                </a:r>
                <a:r>
                  <a:rPr lang="en-US" altLang="cs-CZ" sz="1500" dirty="0">
                    <a:ea typeface="Times New Roman" panose="02020603050405020304" pitchFamily="18" charset="0"/>
                  </a:rPr>
                  <a:t>délka kombinace</a:t>
                </a:r>
              </a:p>
              <a:p>
                <a:endParaRPr lang="en-US" altLang="cs-CZ" sz="150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Obdélní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78" y="1962520"/>
                <a:ext cx="3600400" cy="1175835"/>
              </a:xfrm>
              <a:prstGeom prst="rect">
                <a:avLst/>
              </a:prstGeom>
              <a:blipFill>
                <a:blip r:embed="rId4"/>
                <a:stretch>
                  <a:fillRect l="-677" t="-253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462715"/>
              </p:ext>
            </p:extLst>
          </p:nvPr>
        </p:nvGraphicFramePr>
        <p:xfrm>
          <a:off x="375658" y="3138355"/>
          <a:ext cx="3203384" cy="157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Dokument" r:id="rId5" imgW="5787873" imgH="2841324" progId="Word.Document.12">
                  <p:embed/>
                </p:oleObj>
              </mc:Choice>
              <mc:Fallback>
                <p:oleObj name="Dokument" r:id="rId5" imgW="5787873" imgH="2841324" progId="Word.Document.12">
                  <p:embed/>
                  <p:pic>
                    <p:nvPicPr>
                      <p:cNvPr id="4" name="Objekt 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5658" y="3138355"/>
                        <a:ext cx="3203384" cy="1572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596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Algoritmus </a:t>
            </a:r>
            <a:r>
              <a:rPr lang="cs-CZ" b="1" dirty="0" err="1" smtClean="0"/>
              <a:t>apriori</a:t>
            </a:r>
            <a:r>
              <a:rPr lang="en-US" b="1" dirty="0" smtClean="0"/>
              <a:t> – 1. </a:t>
            </a:r>
            <a:r>
              <a:rPr lang="en-US" b="1" dirty="0" err="1" smtClean="0"/>
              <a:t>krok</a:t>
            </a:r>
            <a:endParaRPr lang="cs-CZ" b="1" dirty="0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83568" y="1203598"/>
            <a:ext cx="7578726" cy="31125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do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cs-CZ" altLang="cs-CZ" sz="16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přiřaď všechny hodnoty atributů, které dosahují alespoň požadované četnosti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polož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k=2</a:t>
            </a:r>
            <a:endParaRPr kumimoji="0" lang="cs-CZ" alt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dokud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k-1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je neprázdná: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arenR"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pomocí funkce </a:t>
            </a:r>
            <a:r>
              <a:rPr kumimoji="0" lang="cs-CZ" alt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apriori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-gen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vygeneruj na základě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k-1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množinu kandidátů </a:t>
            </a:r>
            <a:r>
              <a:rPr kumimoji="0" lang="cs-CZ" altLang="cs-CZ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C</a:t>
            </a:r>
            <a:r>
              <a:rPr kumimoji="0" lang="cs-CZ" altLang="cs-CZ" sz="16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k</a:t>
            </a:r>
            <a:endParaRPr kumimoji="0" lang="cs-CZ" alt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arenR"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do </a:t>
            </a:r>
            <a:r>
              <a:rPr kumimoji="0" lang="cs-CZ" alt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zařaď ty kombinace z </a:t>
            </a:r>
            <a:r>
              <a:rPr kumimoji="0" lang="cs-CZ" altLang="cs-CZ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C</a:t>
            </a:r>
            <a:r>
              <a:rPr kumimoji="0" lang="cs-CZ" altLang="cs-CZ" sz="16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k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které dosáhly alespoň požadovanou četnost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arenR"/>
            </a:pPr>
            <a:r>
              <a:rPr kumimoji="0" lang="cs-CZ" altLang="cs-CZ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proveď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k </a:t>
            </a:r>
            <a:r>
              <a:rPr kumimoji="0" lang="cs-CZ" altLang="cs-CZ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= </a:t>
            </a:r>
            <a:r>
              <a:rPr lang="cs-CZ" altLang="cs-CZ" sz="1600" i="1" dirty="0" smtClean="0">
                <a:latin typeface="Times New Roman" panose="02020603050405020304" pitchFamily="18" charset="0"/>
              </a:rPr>
              <a:t>k + </a:t>
            </a:r>
            <a:r>
              <a:rPr lang="cs-CZ" altLang="cs-CZ" sz="1600" dirty="0" smtClean="0">
                <a:latin typeface="Times New Roman" panose="02020603050405020304" pitchFamily="18" charset="0"/>
              </a:rPr>
              <a:t>1</a:t>
            </a:r>
            <a:endParaRPr kumimoji="0" lang="cs-CZ" altLang="cs-CZ" sz="16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Funkce </a:t>
            </a:r>
            <a:r>
              <a:rPr kumimoji="0" lang="cs-CZ" altLang="cs-CZ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apriori</a:t>
            </a:r>
            <a:r>
              <a:rPr kumimoji="0" lang="cs-CZ" alt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-gen(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k-1</a:t>
            </a:r>
            <a:r>
              <a:rPr kumimoji="0" lang="cs-CZ" altLang="cs-C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pro všechny dvojice kombinací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z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k-1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Pokud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a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se shodují v 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k-2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kategoriích přidej sjednocení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</a:rPr>
              <a:t>∧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do </a:t>
            </a:r>
            <a:r>
              <a:rPr kumimoji="0" lang="cs-CZ" alt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cs-CZ" altLang="cs-CZ" sz="16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endParaRPr kumimoji="0" lang="cs-CZ" alt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pro každou kombinaci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z </a:t>
            </a:r>
            <a:r>
              <a:rPr kumimoji="0" lang="cs-CZ" alt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cs-CZ" altLang="cs-CZ" sz="16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Pokud některá z jejich podkombinací délky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k-1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není obsažena v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</a:t>
            </a:r>
            <a:r>
              <a:rPr kumimoji="0" lang="cs-CZ" altLang="cs-CZ" sz="1600" b="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k-1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odstraň </a:t>
            </a:r>
            <a:r>
              <a:rPr kumimoji="0" lang="cs-CZ" alt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cs-CZ" altLang="cs-C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z </a:t>
            </a:r>
            <a:r>
              <a:rPr kumimoji="0" lang="cs-CZ" altLang="cs-CZ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r>
              <a:rPr kumimoji="0" lang="cs-CZ" altLang="cs-CZ" sz="1600" b="0" i="1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539552" y="2873632"/>
            <a:ext cx="7848872" cy="144248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67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Algoritmus </a:t>
            </a:r>
            <a:r>
              <a:rPr lang="cs-CZ" b="1" dirty="0" err="1" smtClean="0"/>
              <a:t>apriori</a:t>
            </a:r>
            <a:r>
              <a:rPr lang="en-US" b="1" dirty="0" smtClean="0"/>
              <a:t> – 2. </a:t>
            </a:r>
            <a:r>
              <a:rPr lang="en-US" b="1" dirty="0" err="1" smtClean="0"/>
              <a:t>krok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251520" y="1131590"/>
            <a:ext cx="8640425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Každá kombinace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Comb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se rozdělí na všechny možné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dvojice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podkombinací Ant a </a:t>
            </a:r>
            <a:r>
              <a:rPr lang="cs-CZ" dirty="0" err="1">
                <a:latin typeface="+mj-lt"/>
                <a:ea typeface="Times New Roman" panose="02020603050405020304" pitchFamily="18" charset="0"/>
              </a:rPr>
              <a:t>Suc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  takové, že </a:t>
            </a:r>
            <a:r>
              <a:rPr lang="cs-CZ" dirty="0" err="1">
                <a:latin typeface="+mj-lt"/>
                <a:ea typeface="Times New Roman" panose="02020603050405020304" pitchFamily="18" charset="0"/>
              </a:rPr>
              <a:t>Suc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 =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Comb </a:t>
            </a:r>
            <a:r>
              <a:rPr lang="cs-CZ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 Ant.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/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endParaRPr lang="en-US" dirty="0" smtClean="0">
              <a:latin typeface="+mj-lt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Hledají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se pravidla </a:t>
            </a:r>
            <a:r>
              <a:rPr lang="cs-CZ" sz="2000" dirty="0">
                <a:latin typeface="+mj-lt"/>
                <a:ea typeface="Times New Roman" panose="02020603050405020304" pitchFamily="18" charset="0"/>
              </a:rPr>
              <a:t>Ant  </a:t>
            </a:r>
            <a:r>
              <a:rPr lang="cs-CZ" sz="2000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sz="20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+mj-lt"/>
                <a:ea typeface="Times New Roman" panose="02020603050405020304" pitchFamily="18" charset="0"/>
              </a:rPr>
              <a:t>Suc</a:t>
            </a:r>
            <a:r>
              <a:rPr lang="cs-CZ" sz="20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tak, že se postupně  přesouvají kategorie z Ant do </a:t>
            </a:r>
            <a:r>
              <a:rPr lang="cs-CZ" dirty="0" err="1" smtClean="0">
                <a:latin typeface="+mj-lt"/>
                <a:ea typeface="Times New Roman" panose="02020603050405020304" pitchFamily="18" charset="0"/>
              </a:rPr>
              <a:t>Suc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/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r>
              <a:rPr lang="cs-CZ" dirty="0" smtClean="0">
                <a:latin typeface="+mj-lt"/>
                <a:ea typeface="Times New Roman" panose="02020603050405020304" pitchFamily="18" charset="0"/>
              </a:rPr>
              <a:t>Platí totiž, že:</a:t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r>
              <a:rPr lang="cs-CZ" dirty="0" smtClean="0">
                <a:latin typeface="+mj-lt"/>
                <a:ea typeface="Times New Roman" panose="02020603050405020304" pitchFamily="18" charset="0"/>
              </a:rPr>
              <a:t/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r>
              <a:rPr lang="cs-CZ" dirty="0" smtClean="0">
                <a:latin typeface="+mj-lt"/>
                <a:ea typeface="Times New Roman" panose="02020603050405020304" pitchFamily="18" charset="0"/>
              </a:rPr>
              <a:t>je-li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Ant‘ podkombinací Ant, potom </a:t>
            </a:r>
            <a:r>
              <a:rPr lang="cs-CZ" dirty="0" err="1">
                <a:latin typeface="+mj-lt"/>
                <a:ea typeface="Times New Roman" panose="02020603050405020304" pitchFamily="18" charset="0"/>
              </a:rPr>
              <a:t>conf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(Ant’ </a:t>
            </a:r>
            <a:r>
              <a:rPr lang="cs-CZ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Comb-Ant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’) </a:t>
            </a:r>
            <a:r>
              <a:rPr lang="cs-CZ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+mj-lt"/>
                <a:ea typeface="Times New Roman" panose="02020603050405020304" pitchFamily="18" charset="0"/>
              </a:rPr>
              <a:t>conf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(Ant </a:t>
            </a:r>
            <a:r>
              <a:rPr lang="cs-CZ" dirty="0"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Comb-Ant)</a:t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r>
              <a:rPr lang="cs-CZ" dirty="0" smtClean="0">
                <a:latin typeface="+mj-lt"/>
                <a:ea typeface="Times New Roman" panose="02020603050405020304" pitchFamily="18" charset="0"/>
              </a:rPr>
              <a:t/>
            </a:r>
            <a:br>
              <a:rPr lang="cs-CZ" dirty="0" smtClean="0">
                <a:latin typeface="+mj-lt"/>
                <a:ea typeface="Times New Roman" panose="02020603050405020304" pitchFamily="18" charset="0"/>
              </a:rPr>
            </a:br>
            <a:r>
              <a:rPr lang="cs-CZ" dirty="0" smtClean="0">
                <a:latin typeface="+mj-lt"/>
                <a:ea typeface="Times New Roman" panose="02020603050405020304" pitchFamily="18" charset="0"/>
              </a:rPr>
              <a:t>Např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.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když Comb = A1A2A3 a </a:t>
            </a:r>
            <a:r>
              <a:rPr lang="cs-CZ" dirty="0">
                <a:ea typeface="Times New Roman" panose="02020603050405020304" pitchFamily="18" charset="0"/>
              </a:rPr>
              <a:t>Ant´ = A1, Ant = </a:t>
            </a:r>
            <a:r>
              <a:rPr lang="cs-CZ" dirty="0" smtClean="0">
                <a:ea typeface="Times New Roman" panose="02020603050405020304" pitchFamily="18" charset="0"/>
              </a:rPr>
              <a:t>A1A2, pak:</a:t>
            </a:r>
            <a:br>
              <a:rPr lang="cs-CZ" dirty="0" smtClean="0">
                <a:ea typeface="Times New Roman" panose="02020603050405020304" pitchFamily="18" charset="0"/>
              </a:rPr>
            </a:br>
            <a:r>
              <a:rPr lang="cs-CZ" dirty="0" smtClean="0">
                <a:latin typeface="+mj-lt"/>
                <a:ea typeface="Times New Roman" panose="02020603050405020304" pitchFamily="18" charset="0"/>
              </a:rPr>
              <a:t>je-li </a:t>
            </a:r>
            <a:r>
              <a:rPr lang="cs-CZ" dirty="0" err="1">
                <a:latin typeface="+mj-lt"/>
                <a:ea typeface="Times New Roman" panose="02020603050405020304" pitchFamily="18" charset="0"/>
              </a:rPr>
              <a:t>conf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(A1A2 =&gt; A3)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&lt; </a:t>
            </a:r>
            <a:r>
              <a:rPr lang="cs-CZ" i="1" dirty="0" err="1">
                <a:latin typeface="+mj-lt"/>
                <a:ea typeface="Times New Roman" panose="02020603050405020304" pitchFamily="18" charset="0"/>
              </a:rPr>
              <a:t>minconf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, pak </a:t>
            </a:r>
            <a:r>
              <a:rPr lang="cs-CZ" dirty="0" err="1">
                <a:latin typeface="+mj-lt"/>
                <a:ea typeface="Times New Roman" panose="02020603050405020304" pitchFamily="18" charset="0"/>
              </a:rPr>
              <a:t>conf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(A1 =&gt; A2A3)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&lt; </a:t>
            </a:r>
            <a:r>
              <a:rPr lang="cs-CZ" i="1" dirty="0" err="1">
                <a:latin typeface="+mj-lt"/>
                <a:ea typeface="Times New Roman" panose="02020603050405020304" pitchFamily="18" charset="0"/>
              </a:rPr>
              <a:t>minconf</a:t>
            </a:r>
            <a:r>
              <a:rPr lang="cs-CZ" i="1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, tedy pro </a:t>
            </a:r>
            <a:r>
              <a:rPr lang="cs-CZ" dirty="0">
                <a:ea typeface="Times New Roman" panose="02020603050405020304" pitchFamily="18" charset="0"/>
              </a:rPr>
              <a:t>A1 =&gt; </a:t>
            </a:r>
            <a:r>
              <a:rPr lang="cs-CZ" dirty="0" smtClean="0">
                <a:ea typeface="Times New Roman" panose="02020603050405020304" pitchFamily="18" charset="0"/>
              </a:rPr>
              <a:t>A2A3 </a:t>
            </a:r>
            <a:r>
              <a:rPr lang="cs-CZ" b="1" dirty="0" smtClean="0">
                <a:ea typeface="Times New Roman" panose="02020603050405020304" pitchFamily="18" charset="0"/>
              </a:rPr>
              <a:t>není třeba </a:t>
            </a:r>
            <a:r>
              <a:rPr lang="cs-CZ" dirty="0" smtClean="0">
                <a:ea typeface="Times New Roman" panose="02020603050405020304" pitchFamily="18" charset="0"/>
              </a:rPr>
              <a:t>ověřovat minimální spolehlivost, protože víme, že ji splňovat </a:t>
            </a:r>
            <a:r>
              <a:rPr lang="cs-CZ" b="1" dirty="0" smtClean="0">
                <a:ea typeface="Times New Roman" panose="02020603050405020304" pitchFamily="18" charset="0"/>
              </a:rPr>
              <a:t>nemůže</a:t>
            </a:r>
            <a:endParaRPr lang="cs-CZ" b="1" i="1" dirty="0" smtClean="0"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360749" y="2766145"/>
            <a:ext cx="8640960" cy="6480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053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Algoritmus </a:t>
            </a:r>
            <a:r>
              <a:rPr lang="cs-CZ" b="1" dirty="0" err="1" smtClean="0"/>
              <a:t>apriori</a:t>
            </a:r>
            <a:r>
              <a:rPr lang="en-US" b="1" dirty="0" smtClean="0"/>
              <a:t> – p</a:t>
            </a:r>
            <a:r>
              <a:rPr lang="cs-CZ" b="1" dirty="0" err="1" smtClean="0"/>
              <a:t>říklad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251520" y="843558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dirty="0" smtClean="0">
                <a:latin typeface="+mj-lt"/>
                <a:ea typeface="Times New Roman" panose="02020603050405020304" pitchFamily="18" charset="0"/>
              </a:rPr>
              <a:t>Pro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data o klientech banky, </a:t>
            </a:r>
            <a:r>
              <a:rPr lang="cs-CZ" dirty="0" err="1" smtClean="0">
                <a:latin typeface="+mj-lt"/>
                <a:ea typeface="Times New Roman" panose="02020603050405020304" pitchFamily="18" charset="0"/>
              </a:rPr>
              <a:t>minsup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= 4 (min absolutní podpora)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a </a:t>
            </a:r>
            <a:r>
              <a:rPr lang="cs-CZ" dirty="0" err="1" smtClean="0">
                <a:latin typeface="+mj-lt"/>
                <a:ea typeface="Times New Roman" panose="02020603050405020304" pitchFamily="18" charset="0"/>
              </a:rPr>
              <a:t>minconf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 = 0.8</a:t>
            </a:r>
            <a:endParaRPr lang="en-US" dirty="0" smtClean="0">
              <a:latin typeface="+mj-lt"/>
              <a:ea typeface="Times New Roman" panose="02020603050405020304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563638"/>
            <a:ext cx="4752528" cy="3099339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4087" y="1562827"/>
            <a:ext cx="4523041" cy="31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91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3116</TotalTime>
  <Words>755</Words>
  <Application>Microsoft Office PowerPoint</Application>
  <PresentationFormat>Předvádění na obrazovce (16:9)</PresentationFormat>
  <Paragraphs>267</Paragraphs>
  <Slides>13</Slides>
  <Notes>7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 Math</vt:lpstr>
      <vt:lpstr>Courier New</vt:lpstr>
      <vt:lpstr>Enriqueta</vt:lpstr>
      <vt:lpstr>Symbol</vt:lpstr>
      <vt:lpstr>Times New Roman</vt:lpstr>
      <vt:lpstr>SLU</vt:lpstr>
      <vt:lpstr>Dokument</vt:lpstr>
      <vt:lpstr>Název prezentace</vt:lpstr>
      <vt:lpstr>Obsah přednášky</vt:lpstr>
      <vt:lpstr>Asociační pravidla</vt:lpstr>
      <vt:lpstr>Základní charakteristiky pravidel</vt:lpstr>
      <vt:lpstr>Hledání asociačních pravidel</vt:lpstr>
      <vt:lpstr>Generování kombinací</vt:lpstr>
      <vt:lpstr>Algoritmus apriori – 1. krok</vt:lpstr>
      <vt:lpstr>Algoritmus apriori – 2. krok</vt:lpstr>
      <vt:lpstr>Algoritmus apriori – příklad</vt:lpstr>
      <vt:lpstr>Algoritmus apriori – příklad (2. krok bez zkratek)</vt:lpstr>
      <vt:lpstr>Interpretace výsledků</vt:lpstr>
      <vt:lpstr>Shrnutí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HP</cp:lastModifiedBy>
  <cp:revision>223</cp:revision>
  <dcterms:created xsi:type="dcterms:W3CDTF">2016-07-06T15:42:34Z</dcterms:created>
  <dcterms:modified xsi:type="dcterms:W3CDTF">2019-12-19T15:52:02Z</dcterms:modified>
</cp:coreProperties>
</file>