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393" r:id="rId3"/>
    <p:sldId id="362" r:id="rId4"/>
    <p:sldId id="367" r:id="rId5"/>
    <p:sldId id="396" r:id="rId6"/>
    <p:sldId id="398" r:id="rId7"/>
    <p:sldId id="399" r:id="rId8"/>
    <p:sldId id="371" r:id="rId9"/>
    <p:sldId id="374" r:id="rId10"/>
    <p:sldId id="375" r:id="rId11"/>
    <p:sldId id="394" r:id="rId12"/>
    <p:sldId id="400" r:id="rId13"/>
    <p:sldId id="401" r:id="rId14"/>
    <p:sldId id="403" r:id="rId15"/>
    <p:sldId id="402" r:id="rId16"/>
    <p:sldId id="286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B083"/>
    <a:srgbClr val="8EAADB"/>
    <a:srgbClr val="FFD966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3979" autoAdjust="0"/>
  </p:normalViewPr>
  <p:slideViewPr>
    <p:cSldViewPr>
      <p:cViewPr varScale="1">
        <p:scale>
          <a:sx n="82" d="100"/>
          <a:sy n="82" d="100"/>
        </p:scale>
        <p:origin x="3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2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Pozor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radky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sloupce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prehozene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Matici</a:t>
            </a:r>
            <a:r>
              <a:rPr lang="en-US" baseline="0" dirty="0" smtClean="0"/>
              <a:t> </a:t>
            </a:r>
            <a:r>
              <a:rPr lang="cs-CZ" baseline="0" dirty="0" smtClean="0"/>
              <a:t>záměn v předchozích </a:t>
            </a:r>
            <a:r>
              <a:rPr lang="cs-CZ" baseline="0" dirty="0" err="1" smtClean="0"/>
              <a:t>slidech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17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03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9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54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78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8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Pozor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radky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sloupce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prehozene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Matici</a:t>
            </a:r>
            <a:r>
              <a:rPr lang="en-US" baseline="0" dirty="0" smtClean="0"/>
              <a:t> </a:t>
            </a:r>
            <a:r>
              <a:rPr lang="cs-CZ" baseline="0" dirty="0" smtClean="0"/>
              <a:t>záměn v předchozích </a:t>
            </a:r>
            <a:r>
              <a:rPr lang="cs-CZ" baseline="0" dirty="0" err="1" smtClean="0"/>
              <a:t>slidech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9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7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image" Target="../media/image26.png"/><Relationship Id="rId4" Type="http://schemas.openxmlformats.org/officeDocument/2006/relationships/image" Target="../media/image18.em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výsledků – 1. část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Sensitivita a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395536" y="1266555"/>
                <a:ext cx="8280920" cy="2160240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Sensitivita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Specificita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</m:oMath>
                  </m:oMathPara>
                </a14:m>
                <a:endParaRPr lang="cs-CZ" sz="105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6555"/>
                <a:ext cx="8280920" cy="2160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79512" y="81394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Hodnocení kvality testu na nějakou nemoc: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kolika nemocných (</a:t>
            </a:r>
            <a:r>
              <a:rPr lang="cs-C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ano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pacientů řekne test, že mají jsou nemocní (</a:t>
            </a:r>
            <a:r>
              <a:rPr lang="cs-C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ano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sensitivita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kolika zdravých (</a:t>
            </a:r>
            <a:r>
              <a:rPr lang="cs-C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pacientů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řekne test, že mají jsou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zdraví (</a:t>
            </a:r>
            <a:r>
              <a:rPr lang="cs-C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- 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specificita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15570"/>
              </p:ext>
            </p:extLst>
          </p:nvPr>
        </p:nvGraphicFramePr>
        <p:xfrm>
          <a:off x="-467891" y="4060114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67891" y="4060114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54024"/>
              </p:ext>
            </p:extLst>
          </p:nvPr>
        </p:nvGraphicFramePr>
        <p:xfrm>
          <a:off x="2339752" y="3977876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Dokument" r:id="rId7" imgW="5819633" imgH="1337370" progId="Word.Document.12">
                  <p:embed/>
                </p:oleObj>
              </mc:Choice>
              <mc:Fallback>
                <p:oleObj name="Dokument" r:id="rId7" imgW="5819633" imgH="1337370" progId="Word.Document.12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9752" y="3977876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55320"/>
              </p:ext>
            </p:extLst>
          </p:nvPr>
        </p:nvGraphicFramePr>
        <p:xfrm>
          <a:off x="5272249" y="4004430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Dokument" r:id="rId9" imgW="5819633" imgH="1338812" progId="Word.Document.12">
                  <p:embed/>
                </p:oleObj>
              </mc:Choice>
              <mc:Fallback>
                <p:oleObj name="Dokument" r:id="rId9" imgW="5819633" imgH="1338812" progId="Word.Documen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2249" y="4004430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296652" y="2993815"/>
            <a:ext cx="847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307871"/>
                </a:solidFill>
              </a:rPr>
              <a:t>Interpretace </a:t>
            </a:r>
            <a:r>
              <a:rPr lang="cs-CZ" b="1" dirty="0" smtClean="0">
                <a:solidFill>
                  <a:srgbClr val="307871"/>
                </a:solidFill>
              </a:rPr>
              <a:t>sensitivity: </a:t>
            </a:r>
            <a:r>
              <a:rPr lang="cs-CZ" dirty="0" smtClean="0">
                <a:solidFill>
                  <a:srgbClr val="307871"/>
                </a:solidFill>
              </a:rPr>
              <a:t>Úplnost </a:t>
            </a:r>
            <a:r>
              <a:rPr lang="cs-CZ" dirty="0">
                <a:solidFill>
                  <a:srgbClr val="307871"/>
                </a:solidFill>
              </a:rPr>
              <a:t>pro třídu </a:t>
            </a:r>
            <a:r>
              <a:rPr lang="cs-CZ" i="1" dirty="0" smtClean="0">
                <a:solidFill>
                  <a:srgbClr val="307871"/>
                </a:solidFill>
              </a:rPr>
              <a:t>ano</a:t>
            </a:r>
            <a:r>
              <a:rPr lang="cs-CZ" dirty="0" smtClean="0">
                <a:solidFill>
                  <a:srgbClr val="307871"/>
                </a:solidFill>
              </a:rPr>
              <a:t>.</a:t>
            </a:r>
            <a:endParaRPr lang="cs-CZ" dirty="0">
              <a:solidFill>
                <a:srgbClr val="307871"/>
              </a:solidFill>
            </a:endParaRPr>
          </a:p>
          <a:p>
            <a:pPr algn="ctr"/>
            <a:r>
              <a:rPr lang="cs-CZ" b="1" dirty="0" smtClean="0">
                <a:solidFill>
                  <a:srgbClr val="307871"/>
                </a:solidFill>
              </a:rPr>
              <a:t>Interpretace specificity:</a:t>
            </a:r>
            <a:r>
              <a:rPr lang="cs-CZ" dirty="0">
                <a:solidFill>
                  <a:srgbClr val="307871"/>
                </a:solidFill>
              </a:rPr>
              <a:t> Úplnost pro třídu </a:t>
            </a:r>
            <a:r>
              <a:rPr lang="cs-CZ" i="1" dirty="0" smtClean="0">
                <a:solidFill>
                  <a:srgbClr val="307871"/>
                </a:solidFill>
              </a:rPr>
              <a:t>ne</a:t>
            </a:r>
            <a:r>
              <a:rPr lang="cs-CZ" dirty="0" smtClean="0">
                <a:solidFill>
                  <a:srgbClr val="307871"/>
                </a:solidFill>
              </a:rPr>
              <a:t>.</a:t>
            </a:r>
            <a:endParaRPr lang="cs-CZ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pl-PL" b="1" dirty="0"/>
              <a:t>Jen počet chyb nebo i ceny/náklady a výnosy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/>
              <a:t>Chyba bez ceny 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Err</a:t>
            </a:r>
            <a:r>
              <a:rPr lang="cs-CZ" sz="2400" dirty="0"/>
              <a:t> = 1 – </a:t>
            </a:r>
            <a:r>
              <a:rPr lang="cs-CZ" sz="2400" dirty="0" err="1"/>
              <a:t>Acc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Chyba s cenami</a:t>
            </a:r>
          </a:p>
          <a:p>
            <a:pPr marL="0" indent="0" algn="ctr">
              <a:buNone/>
            </a:pPr>
            <a:r>
              <a:rPr lang="cs-CZ" sz="2400" dirty="0" err="1" smtClean="0"/>
              <a:t>Err</a:t>
            </a:r>
            <a:r>
              <a:rPr lang="cs-CZ" sz="2400" dirty="0" smtClean="0"/>
              <a:t> </a:t>
            </a:r>
            <a:r>
              <a:rPr lang="cs-CZ" sz="2400" dirty="0"/>
              <a:t>= FP * </a:t>
            </a:r>
            <a:r>
              <a:rPr lang="cs-CZ" sz="2400" dirty="0" smtClean="0"/>
              <a:t>c</a:t>
            </a:r>
            <a:r>
              <a:rPr lang="en-US" sz="2400" baseline="-25000" dirty="0" smtClean="0"/>
              <a:t>FP</a:t>
            </a:r>
            <a:r>
              <a:rPr lang="cs-CZ" sz="2400" dirty="0" smtClean="0"/>
              <a:t> </a:t>
            </a:r>
            <a:r>
              <a:rPr lang="cs-CZ" sz="2400" dirty="0"/>
              <a:t>+ FN * </a:t>
            </a:r>
            <a:r>
              <a:rPr lang="cs-CZ" sz="2400" dirty="0" err="1" smtClean="0"/>
              <a:t>c</a:t>
            </a:r>
            <a:r>
              <a:rPr lang="cs-CZ" sz="2400" baseline="-25000" dirty="0" err="1" smtClean="0"/>
              <a:t>FN</a:t>
            </a:r>
            <a:endParaRPr lang="cs-CZ" sz="2400" baseline="-250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8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81543"/>
              </p:ext>
            </p:extLst>
          </p:nvPr>
        </p:nvGraphicFramePr>
        <p:xfrm>
          <a:off x="2267744" y="3691265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Dokument" r:id="rId4" imgW="5819633" imgH="1334124" progId="Word.Document.12">
                  <p:embed/>
                </p:oleObj>
              </mc:Choice>
              <mc:Fallback>
                <p:oleObj name="Dokument" r:id="rId4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3691265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2771800" y="279568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</a:t>
            </a:r>
            <a:r>
              <a:rPr lang="en-US" baseline="-25000" dirty="0"/>
              <a:t>FP</a:t>
            </a:r>
            <a:r>
              <a:rPr lang="cs-CZ" dirty="0"/>
              <a:t> </a:t>
            </a:r>
            <a:r>
              <a:rPr lang="cs-CZ" dirty="0" smtClean="0"/>
              <a:t>– cena za chybné zařazení </a:t>
            </a:r>
            <a:r>
              <a:rPr lang="cs-CZ" i="1" dirty="0" smtClean="0"/>
              <a:t>ne</a:t>
            </a:r>
            <a:r>
              <a:rPr lang="cs-CZ" dirty="0" smtClean="0"/>
              <a:t> do </a:t>
            </a:r>
            <a:r>
              <a:rPr lang="cs-CZ" i="1" dirty="0" smtClean="0"/>
              <a:t>ano</a:t>
            </a:r>
          </a:p>
          <a:p>
            <a:r>
              <a:rPr lang="cs-CZ" dirty="0" err="1" smtClean="0"/>
              <a:t>c</a:t>
            </a:r>
            <a:r>
              <a:rPr lang="cs-CZ" baseline="-25000" dirty="0" err="1" smtClean="0"/>
              <a:t>FN</a:t>
            </a:r>
            <a:r>
              <a:rPr lang="cs-CZ" baseline="-25000" dirty="0" smtClean="0"/>
              <a:t> </a:t>
            </a:r>
            <a:r>
              <a:rPr lang="cs-CZ" dirty="0" smtClean="0"/>
              <a:t>– </a:t>
            </a:r>
            <a:r>
              <a:rPr lang="cs-CZ" dirty="0"/>
              <a:t>cena za chybné zařazení </a:t>
            </a:r>
            <a:r>
              <a:rPr lang="cs-CZ" i="1" dirty="0" smtClean="0"/>
              <a:t>ano</a:t>
            </a:r>
            <a:r>
              <a:rPr lang="cs-CZ" dirty="0" smtClean="0"/>
              <a:t> </a:t>
            </a:r>
            <a:r>
              <a:rPr lang="cs-CZ" dirty="0"/>
              <a:t>do </a:t>
            </a:r>
            <a:r>
              <a:rPr lang="cs-CZ" i="1" dirty="0" smtClean="0"/>
              <a:t>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6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</a:t>
            </a:r>
            <a:endParaRPr lang="cs-CZ" b="1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45675" y="874613"/>
            <a:ext cx="8280920" cy="122413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 smtClean="0"/>
              <a:t>Evaluace</a:t>
            </a:r>
            <a:r>
              <a:rPr lang="en-US" sz="1500" dirty="0" smtClean="0"/>
              <a:t> </a:t>
            </a:r>
            <a:r>
              <a:rPr lang="cs-CZ" sz="1500" dirty="0" smtClean="0"/>
              <a:t>tří </a:t>
            </a:r>
            <a:r>
              <a:rPr lang="en-US" sz="1500" dirty="0" smtClean="0"/>
              <a:t>model</a:t>
            </a:r>
            <a:r>
              <a:rPr lang="cs-CZ" sz="1500" dirty="0" smtClean="0"/>
              <a:t>ů získaných pro data 45</a:t>
            </a:r>
            <a:r>
              <a:rPr lang="en-US" sz="1500" dirty="0" smtClean="0"/>
              <a:t>21 </a:t>
            </a:r>
            <a:r>
              <a:rPr lang="en-US" sz="1500" dirty="0" err="1" smtClean="0"/>
              <a:t>klient</a:t>
            </a:r>
            <a:r>
              <a:rPr lang="cs-CZ" sz="1500" dirty="0"/>
              <a:t>ů portugalské banky 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dirty="0" smtClean="0"/>
              <a:t>(</a:t>
            </a:r>
            <a:r>
              <a:rPr lang="cs-CZ" sz="1500" dirty="0"/>
              <a:t>L:\</a:t>
            </a:r>
            <a:r>
              <a:rPr lang="cs-CZ" sz="1500" dirty="0" err="1"/>
              <a:t>gorecki</a:t>
            </a:r>
            <a:r>
              <a:rPr lang="cs-CZ" sz="1500" dirty="0"/>
              <a:t>\Public\NPDOD-NKDOD\Data\bank.csv)</a:t>
            </a:r>
            <a:endParaRPr lang="cs-CZ" sz="1500" dirty="0" smtClean="0"/>
          </a:p>
          <a:p>
            <a:pPr>
              <a:buFont typeface="+mj-lt"/>
              <a:buAutoNum type="arabicPeriod"/>
            </a:pPr>
            <a:r>
              <a:rPr lang="cs-CZ" sz="1500" dirty="0" err="1" smtClean="0"/>
              <a:t>Naive</a:t>
            </a:r>
            <a:r>
              <a:rPr lang="cs-CZ" sz="1500" dirty="0" smtClean="0"/>
              <a:t> </a:t>
            </a:r>
            <a:r>
              <a:rPr lang="cs-CZ" sz="1500" dirty="0" err="1" smtClean="0"/>
              <a:t>Bayes</a:t>
            </a:r>
            <a:endParaRPr lang="cs-CZ" sz="1500" dirty="0" smtClean="0"/>
          </a:p>
          <a:p>
            <a:pPr>
              <a:buFont typeface="+mj-lt"/>
              <a:buAutoNum type="arabicPeriod"/>
            </a:pPr>
            <a:r>
              <a:rPr lang="cs-CZ" sz="1500" dirty="0" err="1" smtClean="0"/>
              <a:t>Classification</a:t>
            </a:r>
            <a:r>
              <a:rPr lang="cs-CZ" sz="1500" dirty="0" smtClean="0"/>
              <a:t> </a:t>
            </a:r>
            <a:r>
              <a:rPr lang="cs-CZ" sz="1500" dirty="0" err="1" smtClean="0"/>
              <a:t>Tree</a:t>
            </a:r>
            <a:endParaRPr lang="cs-CZ" sz="1500" dirty="0"/>
          </a:p>
          <a:p>
            <a:pPr>
              <a:buFont typeface="+mj-lt"/>
              <a:buAutoNum type="arabicPeriod"/>
            </a:pPr>
            <a:r>
              <a:rPr lang="cs-CZ" sz="1500" dirty="0" err="1"/>
              <a:t>Classification</a:t>
            </a:r>
            <a:r>
              <a:rPr lang="cs-CZ" sz="1500" dirty="0"/>
              <a:t> </a:t>
            </a:r>
            <a:r>
              <a:rPr lang="cs-CZ" sz="1500" dirty="0" err="1" smtClean="0"/>
              <a:t>Tree</a:t>
            </a:r>
            <a:r>
              <a:rPr lang="cs-CZ" sz="1500" dirty="0" smtClean="0"/>
              <a:t> – Optimalizovaný parametr Minimální velikost listu</a:t>
            </a:r>
            <a:r>
              <a:rPr lang="en-US" sz="1500" dirty="0" smtClean="0"/>
              <a:t> (</a:t>
            </a:r>
            <a:r>
              <a:rPr lang="en-US" sz="1500" dirty="0" err="1" smtClean="0"/>
              <a:t>MinLeafSize</a:t>
            </a:r>
            <a:r>
              <a:rPr lang="en-US" sz="1500" dirty="0" smtClean="0"/>
              <a:t>)</a:t>
            </a:r>
            <a:endParaRPr lang="cs-CZ" sz="1500" dirty="0" smtClean="0"/>
          </a:p>
          <a:p>
            <a:pPr marL="0" indent="0">
              <a:buNone/>
            </a:pPr>
            <a:r>
              <a:rPr lang="cs-CZ" sz="1600" b="1" dirty="0"/>
              <a:t>(75</a:t>
            </a:r>
            <a:r>
              <a:rPr lang="en-US" sz="1600" b="1" dirty="0"/>
              <a:t>% </a:t>
            </a:r>
            <a:r>
              <a:rPr lang="en-US" sz="1600" b="1" dirty="0" err="1"/>
              <a:t>tr</a:t>
            </a:r>
            <a:r>
              <a:rPr lang="cs-CZ" sz="1600" b="1" dirty="0" err="1"/>
              <a:t>énovací</a:t>
            </a:r>
            <a:r>
              <a:rPr lang="cs-CZ" sz="1600" b="1" dirty="0"/>
              <a:t>, 25</a:t>
            </a:r>
            <a:r>
              <a:rPr lang="en-US" sz="1600" b="1" dirty="0"/>
              <a:t>% </a:t>
            </a:r>
            <a:r>
              <a:rPr lang="en-US" sz="1600" b="1" dirty="0" err="1"/>
              <a:t>testovac</a:t>
            </a:r>
            <a:r>
              <a:rPr lang="cs-CZ" sz="1600" b="1" dirty="0"/>
              <a:t>í)</a:t>
            </a:r>
            <a:endParaRPr lang="cs-CZ" sz="15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13" y="1594414"/>
            <a:ext cx="1800200" cy="17165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48" y="3270351"/>
            <a:ext cx="2132460" cy="15956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174"/>
            <a:ext cx="4704628" cy="22322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69" y="2262759"/>
            <a:ext cx="3156112" cy="200035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626258" y="4502422"/>
            <a:ext cx="1787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2. </a:t>
            </a:r>
            <a:r>
              <a:rPr lang="cs-CZ" sz="1400" b="1" dirty="0" err="1" smtClean="0"/>
              <a:t>Classification</a:t>
            </a:r>
            <a:r>
              <a:rPr lang="cs-CZ" sz="1400" b="1" dirty="0" smtClean="0"/>
              <a:t> </a:t>
            </a:r>
            <a:r>
              <a:rPr lang="cs-CZ" sz="1400" b="1" dirty="0" err="1"/>
              <a:t>Tree</a:t>
            </a:r>
            <a:endParaRPr lang="cs-CZ" sz="1400" b="1" dirty="0"/>
          </a:p>
        </p:txBody>
      </p:sp>
      <p:sp>
        <p:nvSpPr>
          <p:cNvPr id="10" name="Obdélník 9"/>
          <p:cNvSpPr/>
          <p:nvPr/>
        </p:nvSpPr>
        <p:spPr>
          <a:xfrm>
            <a:off x="4967192" y="4427123"/>
            <a:ext cx="1787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3. </a:t>
            </a:r>
            <a:r>
              <a:rPr lang="cs-CZ" sz="1400" b="1" dirty="0" err="1" smtClean="0"/>
              <a:t>Classification</a:t>
            </a:r>
            <a:r>
              <a:rPr lang="cs-CZ" sz="1400" b="1" dirty="0" smtClean="0"/>
              <a:t> </a:t>
            </a:r>
            <a:r>
              <a:rPr lang="cs-CZ" sz="1400" b="1" dirty="0" err="1"/>
              <a:t>Tree</a:t>
            </a:r>
            <a:endParaRPr lang="cs-CZ" sz="1400" b="1" dirty="0"/>
          </a:p>
        </p:txBody>
      </p:sp>
      <p:sp>
        <p:nvSpPr>
          <p:cNvPr id="11" name="Obdélník 10"/>
          <p:cNvSpPr/>
          <p:nvPr/>
        </p:nvSpPr>
        <p:spPr>
          <a:xfrm>
            <a:off x="7245821" y="4809642"/>
            <a:ext cx="1943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3. </a:t>
            </a:r>
            <a:r>
              <a:rPr lang="en-US" sz="1400" b="1" dirty="0" err="1" smtClean="0"/>
              <a:t>Pr</a:t>
            </a:r>
            <a:r>
              <a:rPr lang="cs-CZ" sz="1400" b="1" dirty="0" err="1" smtClean="0"/>
              <a:t>ůběh</a:t>
            </a:r>
            <a:r>
              <a:rPr lang="cs-CZ" sz="1400" b="1" dirty="0" smtClean="0"/>
              <a:t> optimalizace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0842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/>
          <a:lstStyle/>
          <a:p>
            <a:r>
              <a:rPr lang="cs-CZ" b="1" dirty="0" smtClean="0"/>
              <a:t>Příklad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5" y="703189"/>
            <a:ext cx="2576508" cy="216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992" y="714556"/>
            <a:ext cx="2422209" cy="216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351" y="714556"/>
            <a:ext cx="2624589" cy="216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84" y="2874556"/>
            <a:ext cx="2107809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460" y="2863189"/>
            <a:ext cx="2213273" cy="21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920" y="2874556"/>
            <a:ext cx="2564020" cy="216000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4211960" y="4155926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203359" y="1995926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2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– Matice cen za chybu</a:t>
            </a:r>
            <a:endParaRPr lang="cs-CZ" b="1" dirty="0"/>
          </a:p>
        </p:txBody>
      </p:sp>
      <p:pic>
        <p:nvPicPr>
          <p:cNvPr id="3" name="Picture 2" descr="T12-SAS-matice-c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9622"/>
            <a:ext cx="2877920" cy="26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87511"/>
              </p:ext>
            </p:extLst>
          </p:nvPr>
        </p:nvGraphicFramePr>
        <p:xfrm>
          <a:off x="4793208" y="1953367"/>
          <a:ext cx="5570537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Dokument" r:id="rId4" imgW="5819633" imgH="1351432" progId="Word.Document.12">
                  <p:embed/>
                </p:oleObj>
              </mc:Choice>
              <mc:Fallback>
                <p:oleObj name="Dokument" r:id="rId4" imgW="5819633" imgH="1351432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208" y="1953367"/>
                        <a:ext cx="5570537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Šipka doprava 5"/>
          <p:cNvSpPr/>
          <p:nvPr/>
        </p:nvSpPr>
        <p:spPr>
          <a:xfrm>
            <a:off x="3923928" y="2597099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3579862"/>
            <a:ext cx="38164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cs-CZ" dirty="0" err="1" smtClean="0"/>
              <a:t>šlu</a:t>
            </a:r>
            <a:r>
              <a:rPr lang="cs-CZ" dirty="0" smtClean="0"/>
              <a:t> leták všem:</a:t>
            </a:r>
          </a:p>
          <a:p>
            <a:r>
              <a:rPr lang="en-US" dirty="0" err="1" smtClean="0"/>
              <a:t>zisk</a:t>
            </a:r>
            <a:r>
              <a:rPr lang="cs-CZ" dirty="0" smtClean="0"/>
              <a:t> = </a:t>
            </a:r>
            <a:r>
              <a:rPr lang="en-US" dirty="0" smtClean="0">
                <a:solidFill>
                  <a:srgbClr val="000000"/>
                </a:solidFill>
              </a:rPr>
              <a:t>90</a:t>
            </a:r>
            <a:r>
              <a:rPr lang="en-US" dirty="0" smtClean="0"/>
              <a:t> * 127 – </a:t>
            </a: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en-US" dirty="0" smtClean="0"/>
              <a:t> * 1130 = </a:t>
            </a:r>
            <a:r>
              <a:rPr lang="en-US" b="1" dirty="0" smtClean="0"/>
              <a:t>130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50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4066"/>
            <a:ext cx="2107809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68" y="2061578"/>
            <a:ext cx="2213273" cy="21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833" y="2085968"/>
            <a:ext cx="2564020" cy="216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724" y="1950008"/>
            <a:ext cx="2388638" cy="23831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6" y="236470"/>
            <a:ext cx="2645914" cy="167698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41" y="331182"/>
            <a:ext cx="2347045" cy="148756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74014"/>
            <a:ext cx="2767200" cy="1312979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8086460" y="3388375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6635" y="4277204"/>
            <a:ext cx="89687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mtClean="0"/>
              <a:t>zisk</a:t>
            </a:r>
            <a:endParaRPr lang="en-US" dirty="0" smtClean="0"/>
          </a:p>
          <a:p>
            <a:r>
              <a:rPr lang="cs-CZ" dirty="0" smtClean="0"/>
              <a:t>        </a:t>
            </a:r>
            <a:r>
              <a:rPr lang="en-US" dirty="0" smtClean="0"/>
              <a:t> </a:t>
            </a:r>
            <a:r>
              <a:rPr lang="cs-CZ" dirty="0" smtClean="0"/>
              <a:t>   4730  	                  </a:t>
            </a:r>
            <a:r>
              <a:rPr lang="cs-CZ" dirty="0"/>
              <a:t>4310        </a:t>
            </a:r>
            <a:r>
              <a:rPr lang="cs-CZ" dirty="0" smtClean="0"/>
              <a:t>	           3190        		    5820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4172" y="838885"/>
            <a:ext cx="4297043" cy="322278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641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přednášky</a:t>
            </a:r>
            <a:endParaRPr lang="cs-CZ" b="1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Deskriptivní </a:t>
            </a:r>
            <a:r>
              <a:rPr lang="cs-CZ" sz="2000" dirty="0" smtClean="0"/>
              <a:t>úlohy</a:t>
            </a:r>
          </a:p>
          <a:p>
            <a:r>
              <a:rPr lang="cs-CZ" sz="2000" dirty="0"/>
              <a:t>Klasifikační </a:t>
            </a:r>
            <a:r>
              <a:rPr lang="cs-CZ" sz="2000" dirty="0" smtClean="0"/>
              <a:t>úlohy</a:t>
            </a:r>
          </a:p>
          <a:p>
            <a:r>
              <a:rPr lang="cs-CZ" sz="2000" dirty="0"/>
              <a:t>Hodnocení jedním/dvěma </a:t>
            </a:r>
            <a:r>
              <a:rPr lang="cs-CZ" sz="2000" dirty="0" smtClean="0"/>
              <a:t>čísly</a:t>
            </a:r>
          </a:p>
        </p:txBody>
      </p:sp>
      <p:pic>
        <p:nvPicPr>
          <p:cNvPr id="5" name="Obrázek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9622"/>
            <a:ext cx="2592288" cy="252028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/>
        </p:spPr>
      </p:pic>
      <p:sp>
        <p:nvSpPr>
          <p:cNvPr id="6" name="Ovál 5"/>
          <p:cNvSpPr/>
          <p:nvPr/>
        </p:nvSpPr>
        <p:spPr>
          <a:xfrm>
            <a:off x="5796644" y="3236155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pPr lvl="0"/>
            <a:r>
              <a:rPr lang="cs-CZ" b="1" dirty="0"/>
              <a:t>Deskriptivní úlohy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748464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kritériem </a:t>
            </a:r>
            <a:r>
              <a:rPr lang="cs-CZ" sz="1800" b="1" dirty="0"/>
              <a:t>novost, zajímavost, užitečnost a </a:t>
            </a:r>
            <a:r>
              <a:rPr lang="cs-CZ" sz="1800" b="1" dirty="0" smtClean="0"/>
              <a:t>srozumitelnost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</a:p>
          <a:p>
            <a:pPr lvl="0"/>
            <a:r>
              <a:rPr lang="cs-CZ" sz="1800" dirty="0"/>
              <a:t>zřejmé znalosti, které jsou ve shodě se „zdravým selským rozumem“</a:t>
            </a:r>
          </a:p>
          <a:p>
            <a:pPr lvl="0"/>
            <a:r>
              <a:rPr lang="cs-CZ" sz="1800" dirty="0"/>
              <a:t>zřejmé znalosti, které jsou ve shodě se znalostmi experta z dané oblasti</a:t>
            </a:r>
          </a:p>
          <a:p>
            <a:pPr lvl="0"/>
            <a:r>
              <a:rPr lang="cs-CZ" sz="1800" dirty="0"/>
              <a:t>nové, zajímavé znalosti, které přinášejí nový pohled</a:t>
            </a:r>
          </a:p>
          <a:p>
            <a:pPr lvl="0"/>
            <a:r>
              <a:rPr lang="cs-CZ" sz="1800" dirty="0"/>
              <a:t>znalosti, které musí expert podrobit bližší analýze, neboť není zcela jasné co znamenají</a:t>
            </a:r>
          </a:p>
          <a:p>
            <a:pPr lvl="0"/>
            <a:r>
              <a:rPr lang="cs-CZ" sz="1800" dirty="0" smtClean="0"/>
              <a:t>„</a:t>
            </a:r>
            <a:r>
              <a:rPr lang="cs-CZ" sz="1800" dirty="0"/>
              <a:t>znalosti“, které jsou v rozporu se znalostmi </a:t>
            </a:r>
            <a:r>
              <a:rPr lang="cs-CZ" sz="1800" dirty="0" smtClean="0"/>
              <a:t>experta</a:t>
            </a:r>
          </a:p>
          <a:p>
            <a:pPr marL="0" lv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hodnocení</a:t>
            </a:r>
            <a:endParaRPr lang="cs-CZ" sz="1800" dirty="0"/>
          </a:p>
          <a:p>
            <a:r>
              <a:rPr lang="cs-CZ" sz="1800" dirty="0" smtClean="0"/>
              <a:t>Např. spolehlivost </a:t>
            </a:r>
            <a:r>
              <a:rPr lang="cs-CZ" sz="1800" dirty="0"/>
              <a:t>a podpora u </a:t>
            </a:r>
            <a:r>
              <a:rPr lang="cs-CZ" sz="1800" dirty="0" smtClean="0"/>
              <a:t>pravidel</a:t>
            </a:r>
            <a:endParaRPr lang="cs-CZ" sz="1800" dirty="0"/>
          </a:p>
        </p:txBody>
      </p:sp>
      <p:sp>
        <p:nvSpPr>
          <p:cNvPr id="7" name="Obdélník 6"/>
          <p:cNvSpPr/>
          <p:nvPr/>
        </p:nvSpPr>
        <p:spPr>
          <a:xfrm>
            <a:off x="5004048" y="4015580"/>
            <a:ext cx="230587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Pozor</a:t>
            </a:r>
            <a:r>
              <a:rPr lang="cs-CZ" dirty="0"/>
              <a:t>, ne vše co je statisticky významné je i </a:t>
            </a:r>
            <a:r>
              <a:rPr lang="cs-CZ" dirty="0" smtClean="0"/>
              <a:t>zajímavé!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411084" y="1131590"/>
            <a:ext cx="273291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smtClean="0"/>
              <a:t>Expert</a:t>
            </a:r>
            <a:r>
              <a:rPr lang="cs-CZ" sz="1400" dirty="0" smtClean="0"/>
              <a:t> = odborník na danou oblast, např. lékař nebo bankéř (nemusí vědět nic o Dolování dat)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53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Klasifikační úlohy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kritériem </a:t>
            </a:r>
            <a:r>
              <a:rPr lang="cs-CZ" sz="1800" b="1" dirty="0"/>
              <a:t>úspěšnost </a:t>
            </a:r>
            <a:r>
              <a:rPr lang="cs-CZ" sz="1800" b="1" dirty="0" smtClean="0"/>
              <a:t>klasifikace</a:t>
            </a:r>
            <a:r>
              <a:rPr lang="en-US" sz="1800" b="1" dirty="0"/>
              <a:t>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predikce</a:t>
            </a:r>
            <a:r>
              <a:rPr lang="en-US" sz="1800" b="1" dirty="0" smtClean="0"/>
              <a:t>)</a:t>
            </a:r>
            <a:r>
              <a:rPr lang="cs-CZ" sz="1800" b="1" dirty="0" smtClean="0"/>
              <a:t> </a:t>
            </a:r>
            <a:r>
              <a:rPr lang="cs-CZ" sz="1800" dirty="0"/>
              <a:t>na </a:t>
            </a:r>
            <a:r>
              <a:rPr lang="cs-CZ" sz="1800" dirty="0" smtClean="0"/>
              <a:t>datech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b="1" dirty="0"/>
              <a:t>Testování </a:t>
            </a:r>
            <a:r>
              <a:rPr lang="cs-CZ" sz="1800" b="1" dirty="0" smtClean="0"/>
              <a:t>modelů</a:t>
            </a:r>
          </a:p>
          <a:p>
            <a:pPr lvl="0"/>
            <a:r>
              <a:rPr lang="cs-CZ" sz="1800" dirty="0"/>
              <a:t>testování </a:t>
            </a:r>
            <a:r>
              <a:rPr lang="cs-CZ" sz="1800" dirty="0" smtClean="0"/>
              <a:t>na</a:t>
            </a:r>
            <a:r>
              <a:rPr lang="cs-CZ" sz="1800" dirty="0"/>
              <a:t> celých trénovacích datech</a:t>
            </a:r>
          </a:p>
          <a:p>
            <a:pPr lvl="0"/>
            <a:r>
              <a:rPr lang="cs-CZ" sz="1800" dirty="0"/>
              <a:t>náhodné rozdělení na část </a:t>
            </a:r>
            <a:r>
              <a:rPr lang="cs-CZ" sz="1800" dirty="0" err="1"/>
              <a:t>trénovací</a:t>
            </a:r>
            <a:r>
              <a:rPr lang="cs-CZ" sz="1800" dirty="0"/>
              <a:t> a testovací</a:t>
            </a:r>
          </a:p>
          <a:p>
            <a:pPr lvl="0"/>
            <a:r>
              <a:rPr lang="cs-CZ" sz="1800" dirty="0"/>
              <a:t>křížová validace (</a:t>
            </a:r>
            <a:r>
              <a:rPr lang="cs-CZ" sz="1800" dirty="0" err="1"/>
              <a:t>cross-validation</a:t>
            </a:r>
            <a:r>
              <a:rPr lang="cs-CZ" sz="1800" dirty="0"/>
              <a:t>)</a:t>
            </a:r>
          </a:p>
          <a:p>
            <a:pPr lvl="0"/>
            <a:r>
              <a:rPr lang="cs-CZ" sz="1800" dirty="0" err="1"/>
              <a:t>leave-one-out</a:t>
            </a:r>
            <a:r>
              <a:rPr lang="cs-CZ" sz="1800" dirty="0"/>
              <a:t> </a:t>
            </a:r>
          </a:p>
          <a:p>
            <a:pPr lvl="0"/>
            <a:r>
              <a:rPr lang="cs-CZ" sz="1800" dirty="0" err="1"/>
              <a:t>bootstrap</a:t>
            </a:r>
            <a:r>
              <a:rPr lang="cs-CZ" sz="1800" dirty="0"/>
              <a:t> (náhodný výběr s opakováním pro učení)</a:t>
            </a:r>
          </a:p>
          <a:p>
            <a:pPr lvl="0"/>
            <a:r>
              <a:rPr lang="cs-CZ" sz="1800" dirty="0"/>
              <a:t>testování na testovacích </a:t>
            </a:r>
            <a:r>
              <a:rPr lang="cs-CZ" sz="1800" dirty="0" smtClean="0"/>
              <a:t>datech</a:t>
            </a:r>
            <a:endParaRPr lang="cs-CZ" sz="1800" dirty="0"/>
          </a:p>
        </p:txBody>
      </p:sp>
      <p:sp>
        <p:nvSpPr>
          <p:cNvPr id="3" name="Obdélník 2"/>
          <p:cNvSpPr/>
          <p:nvPr/>
        </p:nvSpPr>
        <p:spPr>
          <a:xfrm>
            <a:off x="5544108" y="1441626"/>
            <a:ext cx="33843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/>
              <a:t>Cílem</a:t>
            </a:r>
            <a:r>
              <a:rPr lang="cs-CZ" dirty="0"/>
              <a:t> je zjistit v kolika případech došlo ke </a:t>
            </a:r>
            <a:r>
              <a:rPr lang="cs-CZ" b="1" dirty="0"/>
              <a:t>shodě</a:t>
            </a:r>
            <a:r>
              <a:rPr lang="cs-CZ" dirty="0"/>
              <a:t> resp. </a:t>
            </a:r>
            <a:r>
              <a:rPr lang="cs-CZ" b="1" dirty="0"/>
              <a:t>neshodě</a:t>
            </a:r>
            <a:r>
              <a:rPr lang="cs-CZ" dirty="0"/>
              <a:t> modelu (systému) s informací od učitele</a:t>
            </a:r>
          </a:p>
        </p:txBody>
      </p:sp>
    </p:spTree>
    <p:extLst>
      <p:ext uri="{BB962C8B-B14F-4D97-AF65-F5344CB8AC3E}">
        <p14:creationId xmlns:p14="http://schemas.microsoft.com/office/powerpoint/2010/main" val="20066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b="1" dirty="0"/>
              <a:t>Matice záměn </a:t>
            </a:r>
            <a:r>
              <a:rPr lang="cs-CZ" b="1" dirty="0" smtClean="0"/>
              <a:t>(</a:t>
            </a:r>
            <a:r>
              <a:rPr lang="en-US" b="1" dirty="0" err="1" smtClean="0"/>
              <a:t>C</a:t>
            </a:r>
            <a:r>
              <a:rPr lang="cs-CZ" b="1" dirty="0" err="1" smtClean="0"/>
              <a:t>onfusion</a:t>
            </a:r>
            <a:r>
              <a:rPr lang="cs-CZ" b="1" dirty="0" smtClean="0"/>
              <a:t> </a:t>
            </a:r>
            <a:r>
              <a:rPr lang="cs-CZ" b="1" dirty="0"/>
              <a:t>matrix)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91831"/>
              </p:ext>
            </p:extLst>
          </p:nvPr>
        </p:nvGraphicFramePr>
        <p:xfrm>
          <a:off x="1619672" y="883056"/>
          <a:ext cx="7344816" cy="167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Dokument" r:id="rId3" imgW="5819633" imgH="1334124" progId="Word.Document.12">
                  <p:embed/>
                </p:oleObj>
              </mc:Choice>
              <mc:Fallback>
                <p:oleObj name="Dokument" r:id="rId3" imgW="5819633" imgH="1334124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883056"/>
                        <a:ext cx="7344816" cy="167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06957"/>
              </p:ext>
            </p:extLst>
          </p:nvPr>
        </p:nvGraphicFramePr>
        <p:xfrm>
          <a:off x="467544" y="1722564"/>
          <a:ext cx="2039888" cy="283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44">
                  <a:extLst>
                    <a:ext uri="{9D8B030D-6E8A-4147-A177-3AD203B41FA5}">
                      <a16:colId xmlns:a16="http://schemas.microsoft.com/office/drawing/2014/main" val="2695372247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90739797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</a:rPr>
                        <a:t>Naivn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í</a:t>
                      </a:r>
                      <a:r>
                        <a:rPr lang="cs-CZ" sz="12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rgbClr val="000000"/>
                          </a:solidFill>
                        </a:rPr>
                        <a:t>Bayes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9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Skutečnost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Predikce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16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02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7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9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53735"/>
                  </a:ext>
                </a:extLst>
              </a:tr>
              <a:tr h="2066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70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55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1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3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3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43746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324426"/>
              </p:ext>
            </p:extLst>
          </p:nvPr>
        </p:nvGraphicFramePr>
        <p:xfrm>
          <a:off x="3923928" y="3003798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Dokument" r:id="rId5" imgW="5819633" imgH="1337370" progId="Word.Document.12">
                  <p:embed/>
                </p:oleObj>
              </mc:Choice>
              <mc:Fallback>
                <p:oleObj name="Dokument" r:id="rId5" imgW="5819633" imgH="1337370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3003798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/>
          <p:cNvSpPr/>
          <p:nvPr/>
        </p:nvSpPr>
        <p:spPr>
          <a:xfrm>
            <a:off x="2923849" y="3509578"/>
            <a:ext cx="160372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0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b="1" dirty="0"/>
              <a:t>Matice záměn </a:t>
            </a:r>
            <a:r>
              <a:rPr lang="cs-CZ" b="1" dirty="0" smtClean="0"/>
              <a:t>(</a:t>
            </a:r>
            <a:r>
              <a:rPr lang="en-US" b="1" dirty="0" err="1" smtClean="0"/>
              <a:t>C</a:t>
            </a:r>
            <a:r>
              <a:rPr lang="cs-CZ" b="1" dirty="0" err="1" smtClean="0"/>
              <a:t>onfusion</a:t>
            </a:r>
            <a:r>
              <a:rPr lang="cs-CZ" b="1" dirty="0" smtClean="0"/>
              <a:t> </a:t>
            </a:r>
            <a:r>
              <a:rPr lang="cs-CZ" b="1" dirty="0"/>
              <a:t>matrix)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619672" y="883056"/>
          <a:ext cx="7344816" cy="167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Dokument" r:id="rId3" imgW="5819633" imgH="1334124" progId="Word.Document.12">
                  <p:embed/>
                </p:oleObj>
              </mc:Choice>
              <mc:Fallback>
                <p:oleObj name="Dokument" r:id="rId3" imgW="5819633" imgH="1334124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883056"/>
                        <a:ext cx="7344816" cy="1679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/>
          <p:cNvSpPr/>
          <p:nvPr/>
        </p:nvSpPr>
        <p:spPr>
          <a:xfrm>
            <a:off x="2923849" y="3509578"/>
            <a:ext cx="160372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50536"/>
              </p:ext>
            </p:extLst>
          </p:nvPr>
        </p:nvGraphicFramePr>
        <p:xfrm>
          <a:off x="392328" y="1594098"/>
          <a:ext cx="2039888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44">
                  <a:extLst>
                    <a:ext uri="{9D8B030D-6E8A-4147-A177-3AD203B41FA5}">
                      <a16:colId xmlns:a16="http://schemas.microsoft.com/office/drawing/2014/main" val="856980806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9649201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Rozhodovací</a:t>
                      </a:r>
                      <a:r>
                        <a:rPr lang="cs-CZ" sz="1200" b="1" baseline="0" dirty="0" smtClean="0">
                          <a:solidFill>
                            <a:srgbClr val="000000"/>
                          </a:solidFill>
                        </a:rPr>
                        <a:t> stromy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9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Skutečnost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Predikce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185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90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41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551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9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45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4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61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2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25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32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41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20442"/>
                  </a:ext>
                </a:extLst>
              </a:tr>
            </a:tbl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82849"/>
              </p:ext>
            </p:extLst>
          </p:nvPr>
        </p:nvGraphicFramePr>
        <p:xfrm>
          <a:off x="4067944" y="3049041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Dokument" r:id="rId5" imgW="5819633" imgH="1338812" progId="Word.Document.12">
                  <p:embed/>
                </p:oleObj>
              </mc:Choice>
              <mc:Fallback>
                <p:oleObj name="Dokument" r:id="rId5" imgW="5819633" imgH="1338812" progId="Word.Documen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3049041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4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Hodnocení jedním/dvěma čísly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1600" dirty="0" smtClean="0"/>
                  <a:t>Celková správnost resp. celková chyba (</a:t>
                </a:r>
                <a:r>
                  <a:rPr lang="cs-CZ" sz="1600" dirty="0" err="1" smtClean="0"/>
                  <a:t>overall</a:t>
                </a:r>
                <a:r>
                  <a:rPr lang="cs-CZ" sz="1600" dirty="0" smtClean="0"/>
                  <a:t> </a:t>
                </a:r>
                <a:r>
                  <a:rPr lang="cs-CZ" sz="1600" dirty="0" err="1" smtClean="0"/>
                  <a:t>accuracy</a:t>
                </a:r>
                <a:r>
                  <a:rPr lang="cs-CZ" sz="1600" dirty="0" smtClean="0"/>
                  <a:t> a </a:t>
                </a:r>
                <a:r>
                  <a:rPr lang="cs-CZ" sz="1600" dirty="0" err="1" smtClean="0"/>
                  <a:t>error</a:t>
                </a:r>
                <a:r>
                  <a:rPr lang="cs-CZ" sz="1600" dirty="0" smtClean="0"/>
                  <a:t>)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r>
                  <a:rPr lang="cs-CZ" sz="2000" dirty="0" smtClean="0"/>
                  <a:t>    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Err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cs-CZ" sz="1600" dirty="0" smtClean="0"/>
              </a:p>
              <a:p>
                <a:pPr marL="0" indent="0">
                  <a:buNone/>
                </a:pPr>
                <a:r>
                  <a:rPr lang="cs-CZ" sz="1600" b="1" dirty="0"/>
                  <a:t>C</a:t>
                </a:r>
                <a:r>
                  <a:rPr lang="cs-CZ" sz="1600" b="1" dirty="0" smtClean="0"/>
                  <a:t>elková správnost  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</a:t>
                </a:r>
                <a:r>
                  <a:rPr lang="cs-CZ" sz="1600" dirty="0" smtClean="0"/>
                  <a:t>  [</a:t>
                </a:r>
                <a:r>
                  <a:rPr lang="cs-CZ" sz="1600" dirty="0" err="1" smtClean="0"/>
                  <a:t>Acc</a:t>
                </a:r>
                <a:r>
                  <a:rPr lang="cs-CZ" sz="1600" baseline="-25000" dirty="0" err="1" smtClean="0"/>
                  <a:t>def</a:t>
                </a:r>
                <a:r>
                  <a:rPr lang="cs-CZ" sz="1600" dirty="0" smtClean="0"/>
                  <a:t> ,  </a:t>
                </a:r>
                <a:r>
                  <a:rPr lang="cs-CZ" sz="1600" dirty="0" err="1" smtClean="0"/>
                  <a:t>Acc</a:t>
                </a:r>
                <a:r>
                  <a:rPr lang="cs-CZ" sz="1600" baseline="-25000" dirty="0" err="1" smtClean="0"/>
                  <a:t>max</a:t>
                </a:r>
                <a:r>
                  <a:rPr lang="cs-CZ" sz="1600" dirty="0" smtClean="0"/>
                  <a:t>] ⊆ </a:t>
                </a:r>
                <a:r>
                  <a:rPr lang="en-US" sz="1600" dirty="0" smtClean="0"/>
                  <a:t>[0, 1]</a:t>
                </a:r>
                <a:r>
                  <a:rPr lang="cs-CZ" sz="1600" dirty="0" smtClean="0"/>
                  <a:t>,  kde</a:t>
                </a:r>
              </a:p>
              <a:p>
                <a:pPr marL="0" indent="0">
                  <a:buNone/>
                </a:pPr>
                <a:r>
                  <a:rPr lang="cs-CZ" sz="1600" dirty="0" err="1" smtClean="0"/>
                  <a:t>Acc</a:t>
                </a:r>
                <a:r>
                  <a:rPr lang="cs-CZ" sz="1600" baseline="-25000" dirty="0" err="1" smtClean="0"/>
                  <a:t>def</a:t>
                </a:r>
                <a:r>
                  <a:rPr lang="cs-CZ" sz="1600" baseline="-25000" dirty="0" smtClean="0"/>
                  <a:t> </a:t>
                </a:r>
                <a:r>
                  <a:rPr lang="cs-CZ" sz="1600" dirty="0" smtClean="0"/>
                  <a:t>… správnost při klasifikaci všech příkladů do majoritní třídy</a:t>
                </a:r>
                <a:r>
                  <a:rPr lang="en-US" sz="1600" dirty="0" smtClean="0"/>
                  <a:t> (8/12 pro </a:t>
                </a:r>
                <a:r>
                  <a:rPr lang="en-US" sz="1600" dirty="0" err="1" smtClean="0"/>
                  <a:t>bankovn</a:t>
                </a:r>
                <a:r>
                  <a:rPr lang="cs-CZ" sz="1600" dirty="0" smtClean="0"/>
                  <a:t>í </a:t>
                </a:r>
                <a:r>
                  <a:rPr lang="en-US" sz="1600" dirty="0" err="1" smtClean="0"/>
                  <a:t>klienty</a:t>
                </a:r>
                <a:r>
                  <a:rPr lang="en-US" sz="1600" dirty="0" smtClean="0"/>
                  <a:t>)</a:t>
                </a:r>
                <a:endParaRPr lang="cs-CZ" sz="1600" dirty="0" smtClean="0"/>
              </a:p>
              <a:p>
                <a:pPr marL="0" indent="0">
                  <a:buNone/>
                </a:pPr>
                <a:r>
                  <a:rPr lang="cs-CZ" sz="1600" dirty="0" err="1" smtClean="0"/>
                  <a:t>Acc</a:t>
                </a:r>
                <a:r>
                  <a:rPr lang="cs-CZ" sz="1600" baseline="-25000" dirty="0" err="1" smtClean="0"/>
                  <a:t>max</a:t>
                </a:r>
                <a:r>
                  <a:rPr lang="cs-CZ" sz="1600" dirty="0" smtClean="0"/>
                  <a:t> …maximální možná  správnost pro daná data (1 pro </a:t>
                </a:r>
                <a:r>
                  <a:rPr lang="en-US" sz="1600" dirty="0" smtClean="0"/>
                  <a:t>pro </a:t>
                </a:r>
                <a:r>
                  <a:rPr lang="en-US" sz="1600" dirty="0" err="1" smtClean="0"/>
                  <a:t>bankovn</a:t>
                </a:r>
                <a:r>
                  <a:rPr lang="cs-CZ" sz="1600" dirty="0" smtClean="0"/>
                  <a:t>í </a:t>
                </a:r>
                <a:r>
                  <a:rPr lang="en-US" sz="1600" dirty="0" err="1" smtClean="0"/>
                  <a:t>klienty</a:t>
                </a:r>
                <a:r>
                  <a:rPr lang="cs-CZ" sz="1600" dirty="0" smtClean="0"/>
                  <a:t>)</a:t>
                </a:r>
              </a:p>
              <a:p>
                <a:pPr marL="0" indent="0">
                  <a:buNone/>
                </a:pPr>
                <a:endParaRPr lang="cs-CZ" sz="1600" dirty="0"/>
              </a:p>
              <a:p>
                <a:pPr marL="0" indent="0">
                  <a:buNone/>
                </a:pPr>
                <a:endParaRPr lang="cs-CZ" sz="1600" dirty="0" smtClean="0"/>
              </a:p>
              <a:p>
                <a:pPr marL="0" indent="0">
                  <a:buNone/>
                </a:pPr>
                <a:endParaRPr lang="cs-CZ" sz="8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57119"/>
              </p:ext>
            </p:extLst>
          </p:nvPr>
        </p:nvGraphicFramePr>
        <p:xfrm>
          <a:off x="2339752" y="3651870"/>
          <a:ext cx="5256584" cy="120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3651870"/>
                        <a:ext cx="5256584" cy="1201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1907704" y="1563638"/>
            <a:ext cx="5688632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Správnost pro jednotlivé třídy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395536" y="868701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800" dirty="0" smtClean="0"/>
                  <a:t>V případě, že třídy jsou v datech rozloženy výrazně nerovnoměrně (např. </a:t>
                </a:r>
                <a:br>
                  <a:rPr lang="cs-CZ" sz="1800" dirty="0" smtClean="0"/>
                </a:br>
                <a:r>
                  <a:rPr lang="cs-CZ" sz="1800" dirty="0" smtClean="0"/>
                  <a:t>pouze </a:t>
                </a:r>
                <a:r>
                  <a:rPr lang="cs-CZ" sz="1800" dirty="0"/>
                  <a:t>5% klientů banky je podezřelých, zbylých 95% je v pořádku</a:t>
                </a:r>
                <a:r>
                  <a:rPr lang="cs-CZ" sz="1800" dirty="0" smtClean="0"/>
                  <a:t>)</a:t>
                </a:r>
              </a:p>
              <a:p>
                <a:endParaRPr lang="cs-CZ" sz="1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𝑎𝑛𝑜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FP</m:t>
                        </m:r>
                      </m:den>
                    </m:f>
                  </m:oMath>
                </a14:m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𝑛𝑒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cs-CZ" sz="1800" b="1" dirty="0" smtClean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sz="1800" b="1" dirty="0" smtClean="0">
                    <a:solidFill>
                      <a:srgbClr val="307871"/>
                    </a:solidFill>
                  </a:rPr>
                  <a:t>Interpretace</a:t>
                </a:r>
                <a:r>
                  <a:rPr lang="cs-CZ" sz="1800" b="1" dirty="0" smtClean="0">
                    <a:solidFill>
                      <a:srgbClr val="307871"/>
                    </a:solidFill>
                  </a:rPr>
                  <a:t>:</a:t>
                </a:r>
                <a:r>
                  <a:rPr lang="cs-CZ" sz="1800" dirty="0" smtClean="0">
                    <a:solidFill>
                      <a:srgbClr val="307871"/>
                    </a:solidFill>
                  </a:rPr>
                  <a:t> Z těch co jsou predikováni jako </a:t>
                </a:r>
                <a:r>
                  <a:rPr lang="cs-CZ" sz="1800" i="1" dirty="0" smtClean="0">
                    <a:solidFill>
                      <a:srgbClr val="307871"/>
                    </a:solidFill>
                  </a:rPr>
                  <a:t>ano</a:t>
                </a:r>
                <a:r>
                  <a:rPr lang="cs-CZ" sz="1800" dirty="0" smtClean="0">
                    <a:solidFill>
                      <a:srgbClr val="307871"/>
                    </a:solidFill>
                  </a:rPr>
                  <a:t> (</a:t>
                </a:r>
                <a:r>
                  <a:rPr lang="cs-CZ" sz="1800" i="1" dirty="0" smtClean="0">
                    <a:solidFill>
                      <a:srgbClr val="307871"/>
                    </a:solidFill>
                  </a:rPr>
                  <a:t>ne</a:t>
                </a:r>
                <a:r>
                  <a:rPr lang="cs-CZ" sz="1800" dirty="0" smtClean="0">
                    <a:solidFill>
                      <a:srgbClr val="307871"/>
                    </a:solidFill>
                  </a:rPr>
                  <a:t>), kolik jich je skutečně </a:t>
                </a:r>
                <a:r>
                  <a:rPr lang="cs-CZ" sz="1800" i="1" dirty="0" smtClean="0">
                    <a:solidFill>
                      <a:srgbClr val="307871"/>
                    </a:solidFill>
                  </a:rPr>
                  <a:t>ano</a:t>
                </a:r>
                <a:r>
                  <a:rPr lang="cs-CZ" sz="1800" dirty="0" smtClean="0">
                    <a:solidFill>
                      <a:srgbClr val="307871"/>
                    </a:solidFill>
                  </a:rPr>
                  <a:t> (</a:t>
                </a:r>
                <a:r>
                  <a:rPr lang="cs-CZ" sz="1800" i="1" dirty="0" smtClean="0">
                    <a:solidFill>
                      <a:srgbClr val="307871"/>
                    </a:solidFill>
                  </a:rPr>
                  <a:t>ne</a:t>
                </a:r>
                <a:r>
                  <a:rPr lang="cs-CZ" sz="1800" dirty="0" smtClean="0">
                    <a:solidFill>
                      <a:srgbClr val="307871"/>
                    </a:solidFill>
                  </a:rPr>
                  <a:t>).</a:t>
                </a: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 smtClean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 smtClean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1800" dirty="0">
                  <a:solidFill>
                    <a:srgbClr val="307871"/>
                  </a:solidFill>
                </a:endParaRPr>
              </a:p>
              <a:p>
                <a:pPr marL="0" indent="0" algn="ctr">
                  <a:buNone/>
                </a:pPr>
                <a:endParaRPr lang="cs-CZ" sz="900" dirty="0"/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68701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 l="-515" t="-4313" r="-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85777"/>
              </p:ext>
            </p:extLst>
          </p:nvPr>
        </p:nvGraphicFramePr>
        <p:xfrm>
          <a:off x="-509235" y="3373589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09235" y="3373589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27738"/>
              </p:ext>
            </p:extLst>
          </p:nvPr>
        </p:nvGraphicFramePr>
        <p:xfrm>
          <a:off x="2298408" y="3291351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Dokument" r:id="rId7" imgW="5819633" imgH="1337370" progId="Word.Document.12">
                  <p:embed/>
                </p:oleObj>
              </mc:Choice>
              <mc:Fallback>
                <p:oleObj name="Dokument" r:id="rId7" imgW="5819633" imgH="1337370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8408" y="3291351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62292"/>
              </p:ext>
            </p:extLst>
          </p:nvPr>
        </p:nvGraphicFramePr>
        <p:xfrm>
          <a:off x="5230905" y="3317905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Dokument" r:id="rId9" imgW="5819633" imgH="1338812" progId="Word.Document.12">
                  <p:embed/>
                </p:oleObj>
              </mc:Choice>
              <mc:Fallback>
                <p:oleObj name="Dokument" r:id="rId9" imgW="5819633" imgH="1338812" progId="Word.Documen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0905" y="3317905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aoblený obdélník 12"/>
          <p:cNvSpPr/>
          <p:nvPr/>
        </p:nvSpPr>
        <p:spPr>
          <a:xfrm>
            <a:off x="1691680" y="1656558"/>
            <a:ext cx="6048672" cy="771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Přesnost a úplnost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251520" y="770374"/>
                <a:ext cx="8280920" cy="2627011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esnost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FP</m:t>
                          </m:r>
                        </m:den>
                      </m:f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plnost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TP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</m:oMath>
                  </m:oMathPara>
                </a14:m>
                <a:endParaRPr lang="cs-CZ" sz="11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0374"/>
                <a:ext cx="8280920" cy="2627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79512" y="70764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yhledávání informací -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Přesnost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nám říká, kolik nalezených dokumentů se skutečně týká daného tématu a úplnost nám říká, kolik dokumentů týkajících se tématu jsme nalezli</a:t>
            </a:r>
            <a:endParaRPr lang="cs-CZ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92601"/>
              </p:ext>
            </p:extLst>
          </p:nvPr>
        </p:nvGraphicFramePr>
        <p:xfrm>
          <a:off x="-509235" y="3373589"/>
          <a:ext cx="5640282" cy="12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Dokument" r:id="rId5" imgW="5819633" imgH="1334124" progId="Word.Document.12">
                  <p:embed/>
                </p:oleObj>
              </mc:Choice>
              <mc:Fallback>
                <p:oleObj name="Dokument" r:id="rId5" imgW="5819633" imgH="1334124" progId="Word.Documen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09235" y="3373589"/>
                        <a:ext cx="5640282" cy="12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70403"/>
              </p:ext>
            </p:extLst>
          </p:nvPr>
        </p:nvGraphicFramePr>
        <p:xfrm>
          <a:off x="2298408" y="3291351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Dokument" r:id="rId7" imgW="5819633" imgH="1337370" progId="Word.Document.12">
                  <p:embed/>
                </p:oleObj>
              </mc:Choice>
              <mc:Fallback>
                <p:oleObj name="Dokument" r:id="rId7" imgW="5819633" imgH="1337370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8408" y="3291351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37844"/>
              </p:ext>
            </p:extLst>
          </p:nvPr>
        </p:nvGraphicFramePr>
        <p:xfrm>
          <a:off x="5230905" y="3317905"/>
          <a:ext cx="5954914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Dokument" r:id="rId9" imgW="5819633" imgH="1338812" progId="Word.Document.12">
                  <p:embed/>
                </p:oleObj>
              </mc:Choice>
              <mc:Fallback>
                <p:oleObj name="Dokument" r:id="rId9" imgW="5819633" imgH="1338812" progId="Word.Document.12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0905" y="3317905"/>
                        <a:ext cx="5954914" cy="136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251520" y="2732542"/>
            <a:ext cx="855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307871"/>
                </a:solidFill>
              </a:rPr>
              <a:t>Interpretace úplnosti:</a:t>
            </a:r>
            <a:r>
              <a:rPr lang="cs-CZ" dirty="0" smtClean="0">
                <a:solidFill>
                  <a:srgbClr val="307871"/>
                </a:solidFill>
              </a:rPr>
              <a:t> Z těch, co jsou </a:t>
            </a:r>
            <a:r>
              <a:rPr lang="cs-CZ" i="1" dirty="0" smtClean="0">
                <a:solidFill>
                  <a:srgbClr val="307871"/>
                </a:solidFill>
              </a:rPr>
              <a:t>ano</a:t>
            </a:r>
            <a:r>
              <a:rPr lang="cs-CZ" dirty="0" smtClean="0">
                <a:solidFill>
                  <a:srgbClr val="307871"/>
                </a:solidFill>
              </a:rPr>
              <a:t>, kolik z nich predikujeme, že jsou </a:t>
            </a:r>
            <a:r>
              <a:rPr lang="cs-CZ" i="1" dirty="0" smtClean="0">
                <a:solidFill>
                  <a:srgbClr val="307871"/>
                </a:solidFill>
              </a:rPr>
              <a:t>ano.</a:t>
            </a:r>
            <a:endParaRPr lang="cs-CZ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497</Words>
  <Application>Microsoft Office PowerPoint</Application>
  <PresentationFormat>Předvádění na obrazovce (16:9)</PresentationFormat>
  <Paragraphs>174</Paragraphs>
  <Slides>16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Dokument</vt:lpstr>
      <vt:lpstr>Název prezentace</vt:lpstr>
      <vt:lpstr>Obsah přednášky</vt:lpstr>
      <vt:lpstr>Deskriptivní úlohy</vt:lpstr>
      <vt:lpstr>Klasifikační úlohy</vt:lpstr>
      <vt:lpstr>Matice záměn (Confusion matrix) </vt:lpstr>
      <vt:lpstr>Matice záměn (Confusion matrix) </vt:lpstr>
      <vt:lpstr>Hodnocení jedním/dvěma čísly </vt:lpstr>
      <vt:lpstr>Správnost pro jednotlivé třídy</vt:lpstr>
      <vt:lpstr>Přesnost a úplnost</vt:lpstr>
      <vt:lpstr>Sensitivita a specificita</vt:lpstr>
      <vt:lpstr>Jen počet chyb nebo i ceny/náklady a výnosy</vt:lpstr>
      <vt:lpstr>Příklad</vt:lpstr>
      <vt:lpstr>Příklad</vt:lpstr>
      <vt:lpstr>Příklad – Matice cen za chybu</vt:lpstr>
      <vt:lpstr>Příklad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267</cp:revision>
  <dcterms:created xsi:type="dcterms:W3CDTF">2016-07-06T15:42:34Z</dcterms:created>
  <dcterms:modified xsi:type="dcterms:W3CDTF">2019-12-18T14:24:19Z</dcterms:modified>
</cp:coreProperties>
</file>