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393" r:id="rId3"/>
    <p:sldId id="396" r:id="rId4"/>
    <p:sldId id="397" r:id="rId5"/>
    <p:sldId id="398" r:id="rId6"/>
    <p:sldId id="381" r:id="rId7"/>
    <p:sldId id="383" r:id="rId8"/>
    <p:sldId id="399" r:id="rId9"/>
    <p:sldId id="388" r:id="rId10"/>
    <p:sldId id="394" r:id="rId11"/>
    <p:sldId id="403" r:id="rId12"/>
    <p:sldId id="395" r:id="rId13"/>
    <p:sldId id="400" r:id="rId14"/>
    <p:sldId id="402" r:id="rId15"/>
    <p:sldId id="401" r:id="rId16"/>
    <p:sldId id="390" r:id="rId17"/>
    <p:sldId id="286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0445" autoAdjust="0"/>
  </p:normalViewPr>
  <p:slideViewPr>
    <p:cSldViewPr>
      <p:cViewPr varScale="1">
        <p:scale>
          <a:sx n="82" d="100"/>
          <a:sy n="82" d="100"/>
        </p:scale>
        <p:origin x="30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25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45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ze</a:t>
            </a:r>
            <a:r>
              <a:rPr lang="cs-CZ" baseline="0" dirty="0" smtClean="0"/>
              <a:t> sem10.txt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115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Obr</a:t>
            </a:r>
            <a:r>
              <a:rPr lang="cs-CZ" dirty="0" err="1" smtClean="0"/>
              <a:t>ázek</a:t>
            </a:r>
            <a:r>
              <a:rPr lang="cs-CZ" baseline="0" dirty="0" smtClean="0"/>
              <a:t> získán ze sem3.txt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150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08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https://en.wikipedia.org/wiki/No_free_lunch_theorem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4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82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Více k maticím cen za chyby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cost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matrices</a:t>
            </a:r>
            <a:r>
              <a:rPr lang="cs-CZ" baseline="0" smtClean="0"/>
              <a:t>) na</a:t>
            </a:r>
            <a:endParaRPr lang="cs-CZ" smtClean="0"/>
          </a:p>
          <a:p>
            <a:r>
              <a:rPr lang="cs-CZ" dirty="0" smtClean="0"/>
              <a:t>https://www.kdnuggets.com/2019/11/machine-learning-what-why-how-weighting.html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8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Vytváří</a:t>
            </a:r>
            <a:r>
              <a:rPr lang="cs-CZ" baseline="0" dirty="0" smtClean="0"/>
              <a:t> se pro jednu zvolenou tzv. pozitivní třídu – všechny ostatní třídy se pak sloučí do tzv. negativní třídy</a:t>
            </a:r>
          </a:p>
          <a:p>
            <a:r>
              <a:rPr lang="cs-CZ" baseline="0" dirty="0" smtClean="0"/>
              <a:t>Tabulka vytvořena na základě skriptu v sem11.txt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25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Vytváří</a:t>
            </a:r>
            <a:r>
              <a:rPr lang="cs-CZ" baseline="0" dirty="0" smtClean="0"/>
              <a:t> se pro jednu zvolenou tzv. pozitivní třídu – všechny ostatní třídy se pak sloučí do tzv. negativní třídy</a:t>
            </a:r>
          </a:p>
          <a:p>
            <a:r>
              <a:rPr lang="cs-CZ" dirty="0" smtClean="0"/>
              <a:t>http://www2.cs.uregina.ca/~dbd/cs831/notes/lift_chart/lift_chart.html</a:t>
            </a:r>
          </a:p>
          <a:p>
            <a:r>
              <a:rPr lang="cs-CZ" dirty="0" smtClean="0"/>
              <a:t>http://mlwiki.org/index.php/Cumulative_Gain_Chart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0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Interpre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69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Levý obrázek získán příkladem ze sem11.txt</a:t>
            </a:r>
          </a:p>
          <a:p>
            <a:r>
              <a:rPr lang="cs-CZ" dirty="0" smtClean="0"/>
              <a:t>https://en.wikipedia.org/wiki/Bootstrap_aggregating</a:t>
            </a:r>
          </a:p>
          <a:p>
            <a:r>
              <a:rPr lang="cs-CZ" dirty="0" smtClean="0"/>
              <a:t>https://en.wikipedia.org/wiki/</a:t>
            </a:r>
            <a:r>
              <a:rPr lang="cs-CZ" dirty="0" err="1" smtClean="0"/>
              <a:t>Boosting</a:t>
            </a:r>
            <a:r>
              <a:rPr lang="cs-CZ" dirty="0" smtClean="0"/>
              <a:t>_(</a:t>
            </a:r>
            <a:r>
              <a:rPr lang="cs-CZ" dirty="0" err="1" smtClean="0"/>
              <a:t>machine_learning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66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</a:t>
            </a:r>
            <a:r>
              <a:rPr lang="cs-CZ" baseline="0" dirty="0" smtClean="0"/>
              <a:t> získán pomocí </a:t>
            </a:r>
            <a:r>
              <a:rPr lang="cs-CZ" baseline="0" dirty="0" err="1" smtClean="0"/>
              <a:t>nnstart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fitting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app</a:t>
            </a:r>
            <a:r>
              <a:rPr lang="cs-CZ" baseline="0" dirty="0" smtClean="0"/>
              <a:t> a data </a:t>
            </a:r>
            <a:r>
              <a:rPr lang="cs-CZ" baseline="0" dirty="0" err="1" smtClean="0"/>
              <a:t>Abalone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59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Obrázek</a:t>
            </a:r>
            <a:r>
              <a:rPr lang="cs-CZ" baseline="0" dirty="0" smtClean="0"/>
              <a:t> získán pomocí </a:t>
            </a:r>
            <a:r>
              <a:rPr lang="cs-CZ" baseline="0" dirty="0" err="1" smtClean="0"/>
              <a:t>nnstart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fitting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app</a:t>
            </a:r>
            <a:r>
              <a:rPr lang="cs-CZ" baseline="0" dirty="0" smtClean="0"/>
              <a:t> a data </a:t>
            </a:r>
            <a:r>
              <a:rPr lang="cs-CZ" baseline="0" dirty="0" err="1" smtClean="0"/>
              <a:t>Abalone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7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výsledků – 2. část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Numerické predikce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968" t="13848" r="3733" b="7514"/>
          <a:stretch/>
        </p:blipFill>
        <p:spPr bwMode="auto">
          <a:xfrm>
            <a:off x="467544" y="956212"/>
            <a:ext cx="5112568" cy="2457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0508" y="360259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cs-CZ" sz="1600" i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predikovaná 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hodnota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cs-CZ" sz="16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cs-CZ" sz="16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skutečná 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hodnota</a:t>
            </a:r>
          </a:p>
          <a:p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Obě pro </a:t>
            </a:r>
            <a:r>
              <a:rPr lang="cs-CZ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i-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tý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příklad ze </a:t>
            </a:r>
            <a:r>
              <a:rPr lang="cs-CZ" sz="16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soubor </a:t>
            </a:r>
            <a:r>
              <a:rPr lang="cs-CZ" sz="1600" i="1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cs-CZ" sz="16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příkladů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tvořících</a:t>
            </a:r>
            <a:r>
              <a:rPr lang="cs-CZ" sz="1600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trénovací data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347614"/>
            <a:ext cx="3132710" cy="23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b="1" dirty="0" smtClean="0"/>
              <a:t>Hodnocení pro numerický výstup – regresi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703189"/>
            <a:ext cx="4221136" cy="406702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44208" y="2090372"/>
            <a:ext cx="1800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Analogie k matici záměn.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1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- pravidla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IF </a:t>
            </a:r>
            <a:r>
              <a:rPr lang="cs-CZ" dirty="0" err="1"/>
              <a:t>nezamestnany</a:t>
            </a:r>
            <a:r>
              <a:rPr lang="cs-CZ" dirty="0"/>
              <a:t>(ne)  THEN </a:t>
            </a:r>
            <a:r>
              <a:rPr lang="cs-CZ" dirty="0" err="1"/>
              <a:t>uver</a:t>
            </a:r>
            <a:r>
              <a:rPr lang="cs-CZ" dirty="0"/>
              <a:t>(ano</a:t>
            </a:r>
            <a:r>
              <a:rPr lang="cs-CZ" dirty="0" smtClean="0"/>
              <a:t>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sz="1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139157"/>
              </p:ext>
            </p:extLst>
          </p:nvPr>
        </p:nvGraphicFramePr>
        <p:xfrm>
          <a:off x="1979712" y="1401525"/>
          <a:ext cx="5014564" cy="112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Dokument" r:id="rId4" imgW="5794369" imgH="1295904" progId="Word.Document.12">
                  <p:embed/>
                </p:oleObj>
              </mc:Choice>
              <mc:Fallback>
                <p:oleObj name="Dokument" r:id="rId4" imgW="5794369" imgH="1295904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1401525"/>
                        <a:ext cx="5014564" cy="1123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7" name="Picture 1" descr="grafpravidla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54" y="2210408"/>
            <a:ext cx="2520280" cy="203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4107913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Uvedený graf názorněji ukazuje, že platnost pravidla 5/6 je větší než relativní četnost třídy </a:t>
            </a:r>
            <a:r>
              <a:rPr lang="cs-CZ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úvěr(ano)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v datech (ta je rovna 8/12</a:t>
            </a: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 že tedy toto pravidlo dobře charakterizuje bonitní klienty.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641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– Rozhodovací stromy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8" y="1403751"/>
            <a:ext cx="4704628" cy="22322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40" y="1519698"/>
            <a:ext cx="3156112" cy="200035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43608" y="3676163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Přetrénovaný klasifikační strom</a:t>
            </a:r>
            <a:endParaRPr lang="cs-CZ" sz="1600" b="1" dirty="0"/>
          </a:p>
        </p:txBody>
      </p:sp>
      <p:sp>
        <p:nvSpPr>
          <p:cNvPr id="13" name="Obdélník 12"/>
          <p:cNvSpPr/>
          <p:nvPr/>
        </p:nvSpPr>
        <p:spPr>
          <a:xfrm>
            <a:off x="5580112" y="367996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Optimalizovaný klasifikační strom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4339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– Shlukování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915566"/>
            <a:ext cx="4711718" cy="343909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679387" y="403549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err="1" smtClean="0"/>
              <a:t>Dendrogram</a:t>
            </a:r>
            <a:r>
              <a:rPr lang="cs-CZ" sz="1600" b="1" dirty="0" smtClean="0"/>
              <a:t> pro </a:t>
            </a:r>
            <a:r>
              <a:rPr lang="cs-CZ" sz="1600" b="1" dirty="0" err="1" smtClean="0"/>
              <a:t>Fisher</a:t>
            </a:r>
            <a:r>
              <a:rPr lang="cs-CZ" sz="1600" b="1" dirty="0" smtClean="0"/>
              <a:t> Iris data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3854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Vizualizace – Rozhodovací povrchy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5800"/>
            <a:ext cx="4107160" cy="30803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2" y="1517848"/>
            <a:ext cx="2955032" cy="2216274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>
            <a:off x="3815916" y="2437078"/>
            <a:ext cx="648072" cy="37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565666" y="3976776"/>
            <a:ext cx="2952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Jen pro dvou- či maximálně </a:t>
            </a:r>
            <a:br>
              <a:rPr lang="cs-CZ" dirty="0" smtClean="0"/>
            </a:br>
            <a:r>
              <a:rPr lang="cs-CZ" dirty="0" err="1" smtClean="0"/>
              <a:t>tří-rozměrná</a:t>
            </a:r>
            <a:r>
              <a:rPr lang="cs-CZ" dirty="0" smtClean="0"/>
              <a:t> </a:t>
            </a:r>
            <a:r>
              <a:rPr lang="en-US" dirty="0" err="1" smtClean="0"/>
              <a:t>numerick</a:t>
            </a:r>
            <a:r>
              <a:rPr lang="cs-CZ" dirty="0" smtClean="0"/>
              <a:t>á data!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8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Volba nejvhodnějšího algoritmu</a:t>
            </a: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cs-CZ" sz="2400" dirty="0" smtClean="0"/>
          </a:p>
          <a:p>
            <a:pPr marL="0" lvl="0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charakteristiky </a:t>
            </a:r>
            <a:r>
              <a:rPr lang="cs-CZ" sz="2400" dirty="0"/>
              <a:t>algoritmů vs. charakteristiky </a:t>
            </a:r>
            <a:r>
              <a:rPr lang="cs-CZ" sz="2400" dirty="0" smtClean="0"/>
              <a:t>dat</a:t>
            </a:r>
            <a:r>
              <a:rPr lang="cs-CZ" sz="2400" dirty="0"/>
              <a:t> </a:t>
            </a:r>
            <a:endParaRPr lang="cs-CZ" sz="1800" dirty="0" smtClean="0"/>
          </a:p>
          <a:p>
            <a:pPr marL="571500" lvl="1" indent="-171450"/>
            <a:r>
              <a:rPr lang="cs-CZ" sz="1800" dirty="0" smtClean="0"/>
              <a:t>vyjadřovací síla,</a:t>
            </a:r>
          </a:p>
          <a:p>
            <a:pPr marL="571500" lvl="1" indent="-171450"/>
            <a:r>
              <a:rPr lang="cs-CZ" sz="1800" dirty="0" smtClean="0"/>
              <a:t>schopnost </a:t>
            </a:r>
            <a:r>
              <a:rPr lang="cs-CZ" sz="1800" dirty="0"/>
              <a:t>práce s numerickými atributy,</a:t>
            </a:r>
          </a:p>
          <a:p>
            <a:pPr marL="571500" lvl="1" indent="-171450"/>
            <a:r>
              <a:rPr lang="cs-CZ" sz="1800" dirty="0"/>
              <a:t>schopnost práce se </a:t>
            </a:r>
            <a:r>
              <a:rPr lang="cs-CZ" sz="1800" dirty="0" smtClean="0"/>
              <a:t>zašuměnými </a:t>
            </a:r>
            <a:r>
              <a:rPr lang="cs-CZ" sz="1800" dirty="0"/>
              <a:t>a chybějícími daty,</a:t>
            </a:r>
          </a:p>
          <a:p>
            <a:pPr marL="571500" lvl="1" indent="-171450"/>
            <a:r>
              <a:rPr lang="cs-CZ" sz="1800" dirty="0"/>
              <a:t>schopnost práce s maticí cen,</a:t>
            </a:r>
          </a:p>
          <a:p>
            <a:pPr marL="571500" lvl="1" indent="-171450"/>
            <a:r>
              <a:rPr lang="cs-CZ" sz="1800" dirty="0"/>
              <a:t>předpoklad nezávislosti mezi atributy, </a:t>
            </a:r>
          </a:p>
          <a:p>
            <a:pPr marL="571500" lvl="1" indent="-171450"/>
            <a:r>
              <a:rPr lang="cs-CZ" sz="1800" dirty="0"/>
              <a:t>ostrá vs. neostrá klasifikace </a:t>
            </a:r>
            <a:endParaRPr lang="cs-CZ" sz="105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987574"/>
            <a:ext cx="74846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No Free Lunch </a:t>
            </a:r>
            <a:r>
              <a:rPr lang="cs-CZ" b="1" dirty="0" err="1" smtClean="0"/>
              <a:t>Theorem</a:t>
            </a:r>
            <a:r>
              <a:rPr lang="cs-CZ" b="1" dirty="0" smtClean="0"/>
              <a:t>:</a:t>
            </a:r>
          </a:p>
          <a:p>
            <a:pPr algn="ctr"/>
            <a:r>
              <a:rPr lang="cs-CZ" dirty="0" smtClean="0"/>
              <a:t>„Neexistuje metoda, která by byla nejlepší na libovolných datech“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9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250196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  <p:pic>
        <p:nvPicPr>
          <p:cNvPr id="4" name="Obrázek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373245"/>
            <a:ext cx="1944216" cy="199568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/>
        </p:spPr>
      </p:pic>
      <p:sp>
        <p:nvSpPr>
          <p:cNvPr id="5" name="Ovál 4"/>
          <p:cNvSpPr/>
          <p:nvPr/>
        </p:nvSpPr>
        <p:spPr>
          <a:xfrm>
            <a:off x="3491880" y="1198565"/>
            <a:ext cx="809709" cy="456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 přednášky</a:t>
            </a:r>
            <a:endParaRPr lang="cs-CZ" b="1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Klasifikační úlohy</a:t>
            </a:r>
          </a:p>
          <a:p>
            <a:r>
              <a:rPr lang="cs-CZ" sz="2000" dirty="0" smtClean="0"/>
              <a:t>Hodnocení </a:t>
            </a:r>
            <a:r>
              <a:rPr lang="cs-CZ" sz="2000" dirty="0"/>
              <a:t>v podobě </a:t>
            </a:r>
            <a:r>
              <a:rPr lang="cs-CZ" sz="2000" dirty="0" smtClean="0"/>
              <a:t>grafů</a:t>
            </a:r>
          </a:p>
          <a:p>
            <a:r>
              <a:rPr lang="cs-CZ" sz="2000" dirty="0" smtClean="0"/>
              <a:t>Regresní úlohy</a:t>
            </a:r>
          </a:p>
          <a:p>
            <a:r>
              <a:rPr lang="cs-CZ" sz="2000" dirty="0" smtClean="0"/>
              <a:t>Vizualizace</a:t>
            </a:r>
            <a:endParaRPr lang="en-US" sz="2000" dirty="0" smtClean="0"/>
          </a:p>
          <a:p>
            <a:r>
              <a:rPr lang="cs-CZ" sz="2000" dirty="0"/>
              <a:t>Volba nejvhodnějšího algoritmu</a:t>
            </a:r>
            <a:endParaRPr lang="cs-CZ" sz="2000" dirty="0" smtClean="0"/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28017"/>
              </p:ext>
            </p:extLst>
          </p:nvPr>
        </p:nvGraphicFramePr>
        <p:xfrm>
          <a:off x="5219564" y="1475297"/>
          <a:ext cx="2592288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Picture" r:id="rId4" imgW="3601080" imgH="3354480" progId="Word.Picture.8">
                  <p:embed/>
                </p:oleObj>
              </mc:Choice>
              <mc:Fallback>
                <p:oleObj name="Picture" r:id="rId4" imgW="3601080" imgH="3354480" progId="Word.Picture.8">
                  <p:embed/>
                  <p:pic>
                    <p:nvPicPr>
                      <p:cNvPr id="7" name="Objek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564" y="1475297"/>
                        <a:ext cx="2592288" cy="252028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ál 5"/>
          <p:cNvSpPr/>
          <p:nvPr/>
        </p:nvSpPr>
        <p:spPr>
          <a:xfrm>
            <a:off x="5940152" y="3291830"/>
            <a:ext cx="10796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Klasifikační úlohy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kritériem </a:t>
            </a:r>
            <a:r>
              <a:rPr lang="cs-CZ" sz="1800" b="1" dirty="0"/>
              <a:t>úspěšnost </a:t>
            </a:r>
            <a:r>
              <a:rPr lang="cs-CZ" sz="1800" b="1" dirty="0" smtClean="0"/>
              <a:t>klasifikace</a:t>
            </a:r>
            <a:r>
              <a:rPr lang="en-US" sz="1800" b="1" dirty="0"/>
              <a:t>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predikce</a:t>
            </a:r>
            <a:r>
              <a:rPr lang="en-US" sz="1800" b="1" dirty="0" smtClean="0"/>
              <a:t>)</a:t>
            </a:r>
            <a:r>
              <a:rPr lang="cs-CZ" sz="1800" b="1" dirty="0" smtClean="0"/>
              <a:t> </a:t>
            </a:r>
            <a:r>
              <a:rPr lang="cs-CZ" sz="1800" dirty="0"/>
              <a:t>na </a:t>
            </a:r>
            <a:r>
              <a:rPr lang="cs-CZ" sz="1800" dirty="0" smtClean="0"/>
              <a:t>datech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pPr marL="0" indent="0">
              <a:buNone/>
            </a:pPr>
            <a:r>
              <a:rPr lang="cs-CZ" sz="1800" b="1" dirty="0"/>
              <a:t>Testování </a:t>
            </a:r>
            <a:r>
              <a:rPr lang="cs-CZ" sz="1800" b="1" dirty="0" smtClean="0"/>
              <a:t>modelů</a:t>
            </a:r>
          </a:p>
          <a:p>
            <a:pPr lvl="0"/>
            <a:r>
              <a:rPr lang="cs-CZ" sz="1800" dirty="0"/>
              <a:t>testování </a:t>
            </a:r>
            <a:r>
              <a:rPr lang="cs-CZ" sz="1800" dirty="0" smtClean="0"/>
              <a:t>na</a:t>
            </a:r>
            <a:r>
              <a:rPr lang="cs-CZ" sz="1800" dirty="0"/>
              <a:t> celých trénovacích datech</a:t>
            </a:r>
          </a:p>
          <a:p>
            <a:pPr lvl="0"/>
            <a:r>
              <a:rPr lang="cs-CZ" sz="1800" dirty="0"/>
              <a:t>náhodné rozdělení na část </a:t>
            </a:r>
            <a:r>
              <a:rPr lang="cs-CZ" sz="1800" dirty="0" err="1"/>
              <a:t>trénovací</a:t>
            </a:r>
            <a:r>
              <a:rPr lang="cs-CZ" sz="1800" dirty="0"/>
              <a:t> a testovací</a:t>
            </a:r>
          </a:p>
          <a:p>
            <a:pPr lvl="0"/>
            <a:r>
              <a:rPr lang="cs-CZ" sz="1800" dirty="0"/>
              <a:t>křížová validace (</a:t>
            </a:r>
            <a:r>
              <a:rPr lang="cs-CZ" sz="1800" dirty="0" err="1"/>
              <a:t>cross-validation</a:t>
            </a:r>
            <a:r>
              <a:rPr lang="cs-CZ" sz="1800" dirty="0"/>
              <a:t>)</a:t>
            </a:r>
          </a:p>
          <a:p>
            <a:pPr lvl="0"/>
            <a:r>
              <a:rPr lang="cs-CZ" sz="1800" dirty="0" err="1"/>
              <a:t>leave-one-out</a:t>
            </a:r>
            <a:r>
              <a:rPr lang="cs-CZ" sz="1800" dirty="0"/>
              <a:t> </a:t>
            </a:r>
          </a:p>
          <a:p>
            <a:pPr lvl="0"/>
            <a:r>
              <a:rPr lang="cs-CZ" sz="1800" dirty="0" err="1"/>
              <a:t>bootstrap</a:t>
            </a:r>
            <a:r>
              <a:rPr lang="cs-CZ" sz="1800" dirty="0"/>
              <a:t> (náhodný výběr s opakováním pro učení)</a:t>
            </a:r>
          </a:p>
          <a:p>
            <a:pPr lvl="0"/>
            <a:r>
              <a:rPr lang="cs-CZ" sz="1800" dirty="0"/>
              <a:t>testování na testovacích </a:t>
            </a:r>
            <a:r>
              <a:rPr lang="cs-CZ" sz="1800" dirty="0" smtClean="0"/>
              <a:t>datech</a:t>
            </a:r>
            <a:endParaRPr lang="cs-CZ" sz="1800" dirty="0"/>
          </a:p>
        </p:txBody>
      </p:sp>
      <p:sp>
        <p:nvSpPr>
          <p:cNvPr id="3" name="Obdélník 2"/>
          <p:cNvSpPr/>
          <p:nvPr/>
        </p:nvSpPr>
        <p:spPr>
          <a:xfrm>
            <a:off x="5544108" y="1441626"/>
            <a:ext cx="33843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/>
              <a:t>Cílem</a:t>
            </a:r>
            <a:r>
              <a:rPr lang="cs-CZ" dirty="0"/>
              <a:t> je zjistit v kolika případech došlo ke </a:t>
            </a:r>
            <a:r>
              <a:rPr lang="cs-CZ" b="1" dirty="0"/>
              <a:t>shodě</a:t>
            </a:r>
            <a:r>
              <a:rPr lang="cs-CZ" dirty="0"/>
              <a:t> resp. </a:t>
            </a:r>
            <a:r>
              <a:rPr lang="cs-CZ" b="1" dirty="0"/>
              <a:t>neshodě</a:t>
            </a:r>
            <a:r>
              <a:rPr lang="cs-CZ" dirty="0"/>
              <a:t> modelu (systému) s informací od učitele</a:t>
            </a:r>
          </a:p>
        </p:txBody>
      </p:sp>
    </p:spTree>
    <p:extLst>
      <p:ext uri="{BB962C8B-B14F-4D97-AF65-F5344CB8AC3E}">
        <p14:creationId xmlns:p14="http://schemas.microsoft.com/office/powerpoint/2010/main" val="37528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328592" cy="507703"/>
          </a:xfrm>
        </p:spPr>
        <p:txBody>
          <a:bodyPr/>
          <a:lstStyle/>
          <a:p>
            <a:r>
              <a:rPr lang="cs-CZ" b="1" dirty="0"/>
              <a:t>Matice záměn </a:t>
            </a:r>
            <a:r>
              <a:rPr lang="cs-CZ" b="1" dirty="0" smtClean="0"/>
              <a:t>(</a:t>
            </a:r>
            <a:r>
              <a:rPr lang="en-US" b="1" dirty="0" err="1" smtClean="0"/>
              <a:t>C</a:t>
            </a:r>
            <a:r>
              <a:rPr lang="cs-CZ" b="1" dirty="0" err="1" smtClean="0"/>
              <a:t>onfusion</a:t>
            </a:r>
            <a:r>
              <a:rPr lang="cs-CZ" b="1" dirty="0" smtClean="0"/>
              <a:t> </a:t>
            </a:r>
            <a:r>
              <a:rPr lang="cs-CZ" b="1" dirty="0"/>
              <a:t>matrix)</a:t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386968"/>
              </p:ext>
            </p:extLst>
          </p:nvPr>
        </p:nvGraphicFramePr>
        <p:xfrm>
          <a:off x="2123728" y="1136486"/>
          <a:ext cx="5472608" cy="125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0" name="Dokument" r:id="rId4" imgW="5819633" imgH="1334124" progId="Word.Document.12">
                  <p:embed/>
                </p:oleObj>
              </mc:Choice>
              <mc:Fallback>
                <p:oleObj name="Dokument" r:id="rId4" imgW="5819633" imgH="1334124" progId="Word.Documen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1136486"/>
                        <a:ext cx="5472608" cy="1251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92786"/>
              </p:ext>
            </p:extLst>
          </p:nvPr>
        </p:nvGraphicFramePr>
        <p:xfrm>
          <a:off x="311914" y="1168533"/>
          <a:ext cx="2039888" cy="2836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944">
                  <a:extLst>
                    <a:ext uri="{9D8B030D-6E8A-4147-A177-3AD203B41FA5}">
                      <a16:colId xmlns:a16="http://schemas.microsoft.com/office/drawing/2014/main" val="2695372247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290739797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</a:rPr>
                        <a:t>Naivn</a:t>
                      </a:r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í</a:t>
                      </a:r>
                      <a:r>
                        <a:rPr lang="cs-CZ" sz="12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rgbClr val="000000"/>
                          </a:solidFill>
                        </a:rPr>
                        <a:t>Bayes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92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Skutečnost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rgbClr val="000000"/>
                          </a:solidFill>
                        </a:rPr>
                        <a:t>Predikce</a:t>
                      </a:r>
                      <a:endParaRPr lang="cs-CZ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16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802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7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9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53735"/>
                  </a:ext>
                </a:extLst>
              </a:tr>
              <a:tr h="20660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8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70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55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15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7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34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ne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3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43746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965277"/>
              </p:ext>
            </p:extLst>
          </p:nvPr>
        </p:nvGraphicFramePr>
        <p:xfrm>
          <a:off x="5045350" y="1701718"/>
          <a:ext cx="59674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1" name="Dokument" r:id="rId6" imgW="5819633" imgH="1337370" progId="Word.Document.12">
                  <p:embed/>
                </p:oleObj>
              </mc:Choice>
              <mc:Fallback>
                <p:oleObj name="Dokument" r:id="rId6" imgW="5819633" imgH="1337370" progId="Word.Documen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5350" y="1701718"/>
                        <a:ext cx="59674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Šipka doprava 3"/>
          <p:cNvSpPr/>
          <p:nvPr/>
        </p:nvSpPr>
        <p:spPr>
          <a:xfrm>
            <a:off x="2755410" y="2214282"/>
            <a:ext cx="30243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/>
              <p:cNvSpPr/>
              <p:nvPr/>
            </p:nvSpPr>
            <p:spPr>
              <a:xfrm>
                <a:off x="3449621" y="2789942"/>
                <a:ext cx="4660250" cy="491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FN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8+3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8+3+1+0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=0,917</m:t>
                    </m:r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621" y="2789942"/>
                <a:ext cx="4660250" cy="491673"/>
              </a:xfrm>
              <a:prstGeom prst="rect">
                <a:avLst/>
              </a:prstGeom>
              <a:blipFill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2843808" y="3579862"/>
            <a:ext cx="597666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Celková správnost (</a:t>
            </a:r>
            <a:r>
              <a:rPr lang="cs-CZ" dirty="0" err="1" smtClean="0"/>
              <a:t>Acc</a:t>
            </a:r>
            <a:r>
              <a:rPr lang="cs-CZ" dirty="0" smtClean="0"/>
              <a:t>) </a:t>
            </a:r>
            <a:r>
              <a:rPr lang="cs-CZ" b="1" dirty="0" smtClean="0"/>
              <a:t>nebere</a:t>
            </a:r>
            <a:r>
              <a:rPr lang="cs-CZ" dirty="0" smtClean="0"/>
              <a:t> v potaz: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Různé ceny chyb FP a FN (lze řešit maticí cen)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Míru přesvědčení klasifikátoru o správnosti klasifikace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5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v podobě grafů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1008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Většina klasifikačních metod dává k dispozici, kromě samotné klasifikace, i tzv. </a:t>
            </a:r>
            <a:r>
              <a:rPr lang="cs-CZ" sz="1800" b="1" dirty="0" smtClean="0"/>
              <a:t>skóre</a:t>
            </a:r>
            <a:r>
              <a:rPr lang="cs-CZ" sz="1800" dirty="0" smtClean="0"/>
              <a:t> (</a:t>
            </a:r>
            <a:r>
              <a:rPr lang="cs-CZ" sz="1800" dirty="0" err="1" smtClean="0"/>
              <a:t>score</a:t>
            </a:r>
            <a:r>
              <a:rPr lang="cs-CZ" sz="1800" dirty="0" smtClean="0"/>
              <a:t>) klasifikace, </a:t>
            </a:r>
            <a:r>
              <a:rPr lang="cs-CZ" sz="1800" dirty="0" err="1" smtClean="0"/>
              <a:t>tz</a:t>
            </a:r>
            <a:r>
              <a:rPr lang="cs-CZ" sz="1800" dirty="0" smtClean="0"/>
              <a:t>. jak moc je model „přesvědčen“ o tom, že daný objekt patří do dané třídy =&gt; lze taktéž využít pro další hodnocení modelů</a:t>
            </a:r>
            <a:endParaRPr lang="cs-CZ" sz="12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376593"/>
              </p:ext>
            </p:extLst>
          </p:nvPr>
        </p:nvGraphicFramePr>
        <p:xfrm>
          <a:off x="2915816" y="1707654"/>
          <a:ext cx="3312368" cy="262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List" r:id="rId4" imgW="3587800" imgH="2844689" progId="Excel.Sheet.12">
                  <p:embed/>
                </p:oleObj>
              </mc:Choice>
              <mc:Fallback>
                <p:oleObj name="List" r:id="rId4" imgW="3587800" imgH="28446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5816" y="1707654"/>
                        <a:ext cx="3312368" cy="2626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1583668" y="4307747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 smtClean="0"/>
              <a:t>Skutečné zařazení našich 12ti bankovních klientů do třídy, </a:t>
            </a:r>
            <a:br>
              <a:rPr lang="cs-CZ" sz="1200" b="1" dirty="0" smtClean="0"/>
            </a:br>
            <a:r>
              <a:rPr lang="cs-CZ" sz="1200" b="1" dirty="0" smtClean="0"/>
              <a:t>klasifikace dle Naivního </a:t>
            </a:r>
            <a:r>
              <a:rPr lang="cs-CZ" sz="1200" b="1" dirty="0" err="1" smtClean="0"/>
              <a:t>Bayese</a:t>
            </a:r>
            <a:r>
              <a:rPr lang="cs-CZ" sz="1200" b="1" dirty="0" smtClean="0"/>
              <a:t> a skóre klasifikace pro jednotlivé třídy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0169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v podobě grafů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dirty="0"/>
              <a:t>Křivka navýšení (lift </a:t>
            </a:r>
            <a:r>
              <a:rPr lang="cs-CZ" dirty="0" err="1"/>
              <a:t>curve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2948643" y="3981197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/>
              <a:t>Vztah mezi počtem úspěšných klasifikací a váhou klasifikace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767736" y="1850196"/>
            <a:ext cx="2376264" cy="1600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Te</a:t>
            </a:r>
            <a:r>
              <a:rPr lang="cs-CZ" sz="1400" b="1" dirty="0" err="1" smtClean="0"/>
              <a:t>čkovaná</a:t>
            </a:r>
            <a:r>
              <a:rPr lang="cs-CZ" sz="1400" b="1" dirty="0" smtClean="0"/>
              <a:t> čára </a:t>
            </a:r>
            <a:r>
              <a:rPr lang="cs-CZ" sz="1400" dirty="0" smtClean="0"/>
              <a:t>– výkon „modelu“, když pošleme dopisy náhodně</a:t>
            </a:r>
          </a:p>
          <a:p>
            <a:r>
              <a:rPr lang="cs-CZ" sz="1400" b="1" dirty="0" smtClean="0"/>
              <a:t>Plná čára </a:t>
            </a:r>
            <a:r>
              <a:rPr lang="cs-CZ" sz="1400" dirty="0" smtClean="0"/>
              <a:t>– výkon modelu, když pošleme dopisy adresátům s nejvyšším skoré (dle modelu)</a:t>
            </a:r>
            <a:endParaRPr lang="cs-CZ" sz="14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432677"/>
              </p:ext>
            </p:extLst>
          </p:nvPr>
        </p:nvGraphicFramePr>
        <p:xfrm>
          <a:off x="0" y="1576952"/>
          <a:ext cx="2707619" cy="214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List" r:id="rId4" imgW="3587800" imgH="2844689" progId="Excel.Sheet.12">
                  <p:embed/>
                </p:oleObj>
              </mc:Choice>
              <mc:Fallback>
                <p:oleObj name="List" r:id="rId4" imgW="3587800" imgH="2844689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576952"/>
                        <a:ext cx="2707619" cy="214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Šipka doprava se zářezem 12"/>
          <p:cNvSpPr/>
          <p:nvPr/>
        </p:nvSpPr>
        <p:spPr>
          <a:xfrm>
            <a:off x="2880320" y="2536393"/>
            <a:ext cx="467544" cy="1073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0" y="3832164"/>
            <a:ext cx="280831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Tvorba křivky se </a:t>
            </a:r>
            <a:r>
              <a:rPr lang="cs-CZ" sz="1600" b="1" dirty="0" smtClean="0"/>
              <a:t>neřídí </a:t>
            </a: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predikovanou třídou</a:t>
            </a:r>
            <a:r>
              <a:rPr lang="cs-CZ" sz="1600" dirty="0" smtClean="0"/>
              <a:t>! </a:t>
            </a:r>
          </a:p>
          <a:p>
            <a:pPr algn="ctr"/>
            <a:r>
              <a:rPr lang="cs-CZ" sz="1600" b="1" dirty="0" smtClean="0"/>
              <a:t>Řídí</a:t>
            </a:r>
            <a:r>
              <a:rPr lang="cs-CZ" sz="1600" dirty="0" smtClean="0"/>
              <a:t> se pouze podle </a:t>
            </a:r>
            <a:r>
              <a:rPr lang="cs-CZ" sz="1600" dirty="0" smtClean="0">
                <a:solidFill>
                  <a:srgbClr val="00B0F0"/>
                </a:solidFill>
              </a:rPr>
              <a:t>skóre</a:t>
            </a:r>
            <a:r>
              <a:rPr lang="cs-CZ" sz="1600" dirty="0" smtClean="0"/>
              <a:t> a </a:t>
            </a:r>
            <a:r>
              <a:rPr lang="cs-CZ" sz="1600" dirty="0" smtClean="0">
                <a:solidFill>
                  <a:srgbClr val="00B0F0"/>
                </a:solidFill>
              </a:rPr>
              <a:t>skutečné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B0F0"/>
                </a:solidFill>
              </a:rPr>
              <a:t>třídy</a:t>
            </a:r>
            <a:r>
              <a:rPr lang="cs-CZ" sz="1600" dirty="0" smtClean="0"/>
              <a:t>!</a:t>
            </a:r>
            <a:endParaRPr lang="cs-CZ" sz="16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523" y="1375254"/>
            <a:ext cx="3138401" cy="25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v podobě grafů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dirty="0"/>
              <a:t>Křivka ROC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-1" y="3715387"/>
            <a:ext cx="59550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/>
              <a:t>Vztah mezi TP a FP pro různá nastavení </a:t>
            </a:r>
            <a:r>
              <a:rPr lang="cs-CZ" sz="1600" b="1" dirty="0" smtClean="0"/>
              <a:t>klasifikátoru</a:t>
            </a:r>
          </a:p>
          <a:p>
            <a:pPr algn="ctr"/>
            <a:endParaRPr lang="cs-CZ" sz="1600" b="1" dirty="0"/>
          </a:p>
          <a:p>
            <a:pPr algn="ctr"/>
            <a:r>
              <a:rPr lang="cs-CZ" sz="1600" b="1" dirty="0" smtClean="0"/>
              <a:t>Interpretace: </a:t>
            </a:r>
            <a:r>
              <a:rPr lang="cs-CZ" sz="1600" dirty="0" smtClean="0"/>
              <a:t>Každý bod křivky říká, kolik falešně pozitivních objektů budu mít, pokud budu chtít mít určité procento skutečně pozitivních objektů (modrý bod - 10</a:t>
            </a:r>
            <a:r>
              <a:rPr lang="en-US" sz="1600" dirty="0" smtClean="0"/>
              <a:t>% </a:t>
            </a:r>
            <a:r>
              <a:rPr lang="en-US" sz="1600" dirty="0" err="1" smtClean="0"/>
              <a:t>fale</a:t>
            </a:r>
            <a:r>
              <a:rPr lang="cs-CZ" sz="1600" dirty="0" err="1" smtClean="0"/>
              <a:t>šných</a:t>
            </a:r>
            <a:r>
              <a:rPr lang="cs-CZ" sz="1600" dirty="0" smtClean="0"/>
              <a:t> při 40</a:t>
            </a:r>
            <a:r>
              <a:rPr lang="en-US" sz="1600" dirty="0" smtClean="0"/>
              <a:t>% </a:t>
            </a:r>
            <a:r>
              <a:rPr lang="cs-CZ" sz="1600" dirty="0" smtClean="0"/>
              <a:t>skutečných)</a:t>
            </a:r>
            <a:endParaRPr lang="cs-CZ" sz="1600" dirty="0"/>
          </a:p>
        </p:txBody>
      </p:sp>
      <p:pic>
        <p:nvPicPr>
          <p:cNvPr id="11266" name="Picture 2" descr="r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8962"/>
            <a:ext cx="3534340" cy="230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99846" y="1182251"/>
            <a:ext cx="2872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2743200" algn="ctr"/>
                <a:tab pos="449580" algn="l"/>
              </a:tabLst>
            </a:pPr>
            <a:r>
              <a:rPr lang="cs-CZ" dirty="0">
                <a:latin typeface="+mj-lt"/>
                <a:ea typeface="Times New Roman" panose="02020603050405020304" pitchFamily="18" charset="0"/>
              </a:rPr>
              <a:t>TP</a:t>
            </a:r>
            <a:r>
              <a:rPr lang="cs-CZ" baseline="-25000" dirty="0">
                <a:latin typeface="+mj-lt"/>
                <a:ea typeface="Times New Roman" panose="02020603050405020304" pitchFamily="18" charset="0"/>
              </a:rPr>
              <a:t>%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 = </a:t>
            </a:r>
            <a:r>
              <a:rPr lang="cs-CZ" dirty="0" smtClean="0">
                <a:latin typeface="+mj-lt"/>
                <a:ea typeface="Times New Roman" panose="02020603050405020304" pitchFamily="18" charset="0"/>
              </a:rPr>
              <a:t>Senzitivita (Úplnost), </a:t>
            </a:r>
          </a:p>
          <a:p>
            <a:pPr algn="ctr">
              <a:spcAft>
                <a:spcPts val="0"/>
              </a:spcAft>
              <a:tabLst>
                <a:tab pos="2743200" algn="ctr"/>
                <a:tab pos="449580" algn="l"/>
              </a:tabLst>
            </a:pPr>
            <a:r>
              <a:rPr lang="cs-CZ" dirty="0" smtClean="0">
                <a:latin typeface="+mj-lt"/>
                <a:ea typeface="Times New Roman" panose="02020603050405020304" pitchFamily="18" charset="0"/>
              </a:rPr>
              <a:t>1 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–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FP</a:t>
            </a:r>
            <a:r>
              <a:rPr lang="en-US" baseline="-25000" dirty="0">
                <a:latin typeface="+mj-lt"/>
                <a:ea typeface="Times New Roman" panose="02020603050405020304" pitchFamily="18" charset="0"/>
              </a:rPr>
              <a:t>%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=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Specificita</a:t>
            </a:r>
            <a:endParaRPr lang="cs-CZ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4950296" y="1948118"/>
                <a:ext cx="4572000" cy="6473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180340" algn="ctr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𝑇𝑃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%</m:t>
                          </m:r>
                        </m:sub>
                      </m:sSub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𝑇𝑃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cs-CZ" sz="1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𝐹𝑃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%</m:t>
                          </m:r>
                        </m:sub>
                      </m:sSub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𝐹𝑃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sz="1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96" y="1948118"/>
                <a:ext cx="4572000" cy="647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48423"/>
              </p:ext>
            </p:extLst>
          </p:nvPr>
        </p:nvGraphicFramePr>
        <p:xfrm>
          <a:off x="5076056" y="2419154"/>
          <a:ext cx="5832648" cy="133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Dokument" r:id="rId6" imgW="5819633" imgH="1334124" progId="Word.Document.12">
                  <p:embed/>
                </p:oleObj>
              </mc:Choice>
              <mc:Fallback>
                <p:oleObj name="Dokument" r:id="rId6" imgW="5819633" imgH="1334124" progId="Word.Documen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6056" y="2419154"/>
                        <a:ext cx="5832648" cy="1333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5988424" y="3801809"/>
            <a:ext cx="280831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Tvorba křivky se </a:t>
            </a:r>
            <a:r>
              <a:rPr lang="cs-CZ" sz="1600" b="1" dirty="0" smtClean="0"/>
              <a:t>neřídí </a:t>
            </a: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predikovanou třídou</a:t>
            </a:r>
            <a:r>
              <a:rPr lang="cs-CZ" sz="1600" dirty="0" smtClean="0"/>
              <a:t>! </a:t>
            </a:r>
          </a:p>
          <a:p>
            <a:pPr algn="ctr"/>
            <a:r>
              <a:rPr lang="cs-CZ" sz="1600" b="1" dirty="0" smtClean="0"/>
              <a:t>Řídí</a:t>
            </a:r>
            <a:r>
              <a:rPr lang="cs-CZ" sz="1600" dirty="0" smtClean="0"/>
              <a:t> se pouze podle </a:t>
            </a:r>
            <a:r>
              <a:rPr lang="cs-CZ" sz="1600" dirty="0" smtClean="0">
                <a:solidFill>
                  <a:srgbClr val="00B0F0"/>
                </a:solidFill>
              </a:rPr>
              <a:t>skóre</a:t>
            </a:r>
            <a:r>
              <a:rPr lang="cs-CZ" sz="1600" dirty="0" smtClean="0"/>
              <a:t> a </a:t>
            </a:r>
            <a:r>
              <a:rPr lang="cs-CZ" sz="1600" dirty="0" smtClean="0">
                <a:solidFill>
                  <a:srgbClr val="00B0F0"/>
                </a:solidFill>
              </a:rPr>
              <a:t>skutečné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B0F0"/>
                </a:solidFill>
              </a:rPr>
              <a:t>třídy</a:t>
            </a:r>
            <a:r>
              <a:rPr lang="cs-CZ" sz="1600" dirty="0" smtClean="0"/>
              <a:t>!</a:t>
            </a:r>
            <a:endParaRPr lang="cs-CZ" sz="1600" dirty="0"/>
          </a:p>
        </p:txBody>
      </p:sp>
      <p:sp>
        <p:nvSpPr>
          <p:cNvPr id="3" name="Ovál 2"/>
          <p:cNvSpPr/>
          <p:nvPr/>
        </p:nvSpPr>
        <p:spPr>
          <a:xfrm>
            <a:off x="1331640" y="2595475"/>
            <a:ext cx="114072" cy="120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6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Vytvoření ROC křivky</a:t>
            </a:r>
            <a:endParaRPr lang="cs-CZ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58250"/>
              </p:ext>
            </p:extLst>
          </p:nvPr>
        </p:nvGraphicFramePr>
        <p:xfrm>
          <a:off x="899592" y="987574"/>
          <a:ext cx="2707619" cy="214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List" r:id="rId3" imgW="3587800" imgH="2844689" progId="Excel.Sheet.12">
                  <p:embed/>
                </p:oleObj>
              </mc:Choice>
              <mc:Fallback>
                <p:oleObj name="List" r:id="rId3" imgW="3587800" imgH="2844689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987574"/>
                        <a:ext cx="2707619" cy="214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Šipka doprava se zářezem 4"/>
          <p:cNvSpPr/>
          <p:nvPr/>
        </p:nvSpPr>
        <p:spPr>
          <a:xfrm>
            <a:off x="3943506" y="2252396"/>
            <a:ext cx="504056" cy="1506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170152" y="3911328"/>
            <a:ext cx="471703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AUC </a:t>
            </a:r>
            <a:r>
              <a:rPr lang="en-US" sz="1600" dirty="0"/>
              <a:t>= 0.9844</a:t>
            </a:r>
            <a:endParaRPr lang="en-US" sz="1600" dirty="0" smtClean="0"/>
          </a:p>
          <a:p>
            <a:pPr algn="ctr"/>
            <a:r>
              <a:rPr lang="en-US" sz="1600" dirty="0" smtClean="0"/>
              <a:t>AUC = Area Under Curve </a:t>
            </a:r>
            <a:r>
              <a:rPr lang="cs-CZ" sz="1600" dirty="0" smtClean="0"/>
              <a:t>(obsah plochy pod křivkou)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9245" y="3418885"/>
            <a:ext cx="280831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Tvorba křivky se </a:t>
            </a:r>
            <a:r>
              <a:rPr lang="cs-CZ" sz="1600" b="1" dirty="0" smtClean="0"/>
              <a:t>neřídí </a:t>
            </a: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predikovanou třídou</a:t>
            </a:r>
            <a:r>
              <a:rPr lang="cs-CZ" sz="1600" dirty="0" smtClean="0"/>
              <a:t>! </a:t>
            </a:r>
          </a:p>
          <a:p>
            <a:pPr algn="ctr"/>
            <a:r>
              <a:rPr lang="cs-CZ" sz="1600" b="1" dirty="0" smtClean="0"/>
              <a:t>Řídí</a:t>
            </a:r>
            <a:r>
              <a:rPr lang="cs-CZ" sz="1600" dirty="0" smtClean="0"/>
              <a:t> se pouze podle </a:t>
            </a:r>
            <a:r>
              <a:rPr lang="cs-CZ" sz="1600" dirty="0" smtClean="0">
                <a:solidFill>
                  <a:srgbClr val="00B0F0"/>
                </a:solidFill>
              </a:rPr>
              <a:t>skóre</a:t>
            </a:r>
            <a:r>
              <a:rPr lang="cs-CZ" sz="1600" dirty="0" smtClean="0"/>
              <a:t> a </a:t>
            </a:r>
            <a:r>
              <a:rPr lang="cs-CZ" sz="1600" dirty="0" smtClean="0">
                <a:solidFill>
                  <a:srgbClr val="00B0F0"/>
                </a:solidFill>
              </a:rPr>
              <a:t>skutečné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B0F0"/>
                </a:solidFill>
              </a:rPr>
              <a:t>třídy</a:t>
            </a:r>
            <a:r>
              <a:rPr lang="cs-CZ" sz="1600" dirty="0" smtClean="0"/>
              <a:t>!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562" y="883704"/>
            <a:ext cx="3907871" cy="28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 křivky pro </a:t>
            </a:r>
            <a:r>
              <a:rPr lang="cs-CZ" altLang="cs-CZ" b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 modelů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987573"/>
            <a:ext cx="130978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72548"/>
              </p:ext>
            </p:extLst>
          </p:nvPr>
        </p:nvGraphicFramePr>
        <p:xfrm>
          <a:off x="4716016" y="1272917"/>
          <a:ext cx="3888432" cy="252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" name="Picture" r:id="rId4" imgW="3622642" imgH="2351660" progId="Word.Picture.8">
                  <p:embed/>
                </p:oleObj>
              </mc:Choice>
              <mc:Fallback>
                <p:oleObj name="Picture" r:id="rId4" imgW="3622642" imgH="23516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272917"/>
                        <a:ext cx="3888432" cy="2529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55" y="1201993"/>
            <a:ext cx="4327719" cy="297113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23544" y="4020667"/>
            <a:ext cx="39604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Do „šedé zóny“ se lze dostat </a:t>
            </a:r>
            <a:r>
              <a:rPr lang="cs-CZ" b="1" dirty="0" smtClean="0"/>
              <a:t>kombinací modelů</a:t>
            </a:r>
            <a:r>
              <a:rPr lang="cs-CZ" dirty="0" smtClean="0"/>
              <a:t>, např. </a:t>
            </a:r>
            <a:r>
              <a:rPr lang="cs-CZ" i="1" dirty="0" err="1" smtClean="0"/>
              <a:t>bagging</a:t>
            </a:r>
            <a:r>
              <a:rPr lang="cs-CZ" dirty="0" smtClean="0"/>
              <a:t> nebo </a:t>
            </a:r>
            <a:r>
              <a:rPr lang="cs-CZ" i="1" dirty="0" err="1" smtClean="0"/>
              <a:t>boosting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672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660</Words>
  <Application>Microsoft Office PowerPoint</Application>
  <PresentationFormat>Předvádění na obrazovce (16:9)</PresentationFormat>
  <Paragraphs>164</Paragraphs>
  <Slides>17</Slides>
  <Notes>14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Enriqueta</vt:lpstr>
      <vt:lpstr>Times New Roman</vt:lpstr>
      <vt:lpstr>SLU</vt:lpstr>
      <vt:lpstr>Picture</vt:lpstr>
      <vt:lpstr>Dokument</vt:lpstr>
      <vt:lpstr>List</vt:lpstr>
      <vt:lpstr>Název prezentace</vt:lpstr>
      <vt:lpstr>Obsah přednášky</vt:lpstr>
      <vt:lpstr>Klasifikační úlohy</vt:lpstr>
      <vt:lpstr>Matice záměn (Confusion matrix) </vt:lpstr>
      <vt:lpstr>Hodnocení v podobě grafů</vt:lpstr>
      <vt:lpstr>Hodnocení v podobě grafů</vt:lpstr>
      <vt:lpstr>Hodnocení v podobě grafů</vt:lpstr>
      <vt:lpstr>Vytvoření ROC křivky</vt:lpstr>
      <vt:lpstr>ROC křivky pro více modelů</vt:lpstr>
      <vt:lpstr>Numerické predikce</vt:lpstr>
      <vt:lpstr>Hodnocení pro numerický výstup – regresi</vt:lpstr>
      <vt:lpstr>Vizualizace - pravidla</vt:lpstr>
      <vt:lpstr>Vizualizace – Rozhodovací stromy</vt:lpstr>
      <vt:lpstr>Vizualizace – Shlukování</vt:lpstr>
      <vt:lpstr>Vizualizace – Rozhodovací povrchy</vt:lpstr>
      <vt:lpstr>Volba nejvhodnějšího algoritmu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HP</cp:lastModifiedBy>
  <cp:revision>286</cp:revision>
  <dcterms:created xsi:type="dcterms:W3CDTF">2016-07-06T15:42:34Z</dcterms:created>
  <dcterms:modified xsi:type="dcterms:W3CDTF">2019-12-19T16:33:34Z</dcterms:modified>
</cp:coreProperties>
</file>