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5" r:id="rId2"/>
    <p:sldId id="276" r:id="rId3"/>
    <p:sldId id="256" r:id="rId4"/>
    <p:sldId id="279" r:id="rId5"/>
    <p:sldId id="257" r:id="rId6"/>
    <p:sldId id="268" r:id="rId7"/>
    <p:sldId id="290" r:id="rId8"/>
    <p:sldId id="280" r:id="rId9"/>
    <p:sldId id="260" r:id="rId10"/>
    <p:sldId id="258" r:id="rId11"/>
    <p:sldId id="259" r:id="rId12"/>
    <p:sldId id="281" r:id="rId13"/>
    <p:sldId id="261" r:id="rId14"/>
    <p:sldId id="283" r:id="rId15"/>
    <p:sldId id="287" r:id="rId16"/>
    <p:sldId id="285" r:id="rId17"/>
    <p:sldId id="286" r:id="rId18"/>
    <p:sldId id="263" r:id="rId19"/>
    <p:sldId id="264" r:id="rId20"/>
    <p:sldId id="265" r:id="rId21"/>
    <p:sldId id="288" r:id="rId22"/>
    <p:sldId id="291" r:id="rId23"/>
    <p:sldId id="262" r:id="rId24"/>
    <p:sldId id="292" r:id="rId25"/>
    <p:sldId id="274" r:id="rId26"/>
    <p:sldId id="273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8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041B-EC89-4248-86F7-BDC8BE1F3288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928C6-9FC0-48B4-B6B8-CE6CBD0F8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Integral_Solutions_Ltd_(ISL)&amp;action=edit&amp;redlink=1" TargetMode="External"/><Relationship Id="rId7" Type="http://schemas.openxmlformats.org/officeDocument/2006/relationships/hyperlink" Target="https://en.wikipedia.org/w/index.php?title=OHRA&amp;action=edit&amp;redlink=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NCR_Corporation" TargetMode="External"/><Relationship Id="rId5" Type="http://schemas.openxmlformats.org/officeDocument/2006/relationships/hyperlink" Target="https://en.wikipedia.org/wiki/Daimler_AG" TargetMode="External"/><Relationship Id="rId4" Type="http://schemas.openxmlformats.org/officeDocument/2006/relationships/hyperlink" Target="https://en.wikipedia.org/wiki/Teradat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 tooltip="Integral Solutions Ltd (ISL) (page does not exist)"/>
              </a:rPr>
              <a:t>Integral Solutions Ltd (ISL)</a:t>
            </a:r>
            <a:r>
              <a:rPr lang="en-US" dirty="0" smtClean="0"/>
              <a:t>, </a:t>
            </a:r>
            <a:r>
              <a:rPr lang="en-US" dirty="0" smtClean="0">
                <a:hlinkClick r:id="rId4" tooltip="Teradata"/>
              </a:rPr>
              <a:t>Teradata</a:t>
            </a:r>
            <a:r>
              <a:rPr lang="en-US" dirty="0" smtClean="0"/>
              <a:t>, </a:t>
            </a:r>
            <a:r>
              <a:rPr lang="en-US" dirty="0" smtClean="0">
                <a:hlinkClick r:id="rId5" tooltip="Daimler AG"/>
              </a:rPr>
              <a:t>Daimler AG</a:t>
            </a:r>
            <a:r>
              <a:rPr lang="en-US" dirty="0" smtClean="0"/>
              <a:t>, </a:t>
            </a:r>
            <a:r>
              <a:rPr lang="en-US" dirty="0" smtClean="0">
                <a:hlinkClick r:id="rId6" tooltip="NCR Corporation"/>
              </a:rPr>
              <a:t>NCR Corporation</a:t>
            </a:r>
            <a:r>
              <a:rPr lang="en-US" dirty="0" smtClean="0"/>
              <a:t> and </a:t>
            </a:r>
            <a:r>
              <a:rPr lang="en-US" dirty="0" smtClean="0">
                <a:hlinkClick r:id="rId7" tooltip="OHRA (page does not exist)"/>
              </a:rPr>
              <a:t>OHRA</a:t>
            </a:r>
            <a:r>
              <a:rPr lang="en-US" dirty="0" smtClean="0"/>
              <a:t>, an insurance company.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928C6-9FC0-48B4-B6B8-CE6CBD0F8E4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71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D29-B579-4FDF-A638-9E61FD76D3A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0CB-2049-477D-B5CF-732D99476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5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D29-B579-4FDF-A638-9E61FD76D3A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0CB-2049-477D-B5CF-732D99476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5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D29-B579-4FDF-A638-9E61FD76D3A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0CB-2049-477D-B5CF-732D99476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6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D29-B579-4FDF-A638-9E61FD76D3A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0CB-2049-477D-B5CF-732D99476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8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D29-B579-4FDF-A638-9E61FD76D3A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0CB-2049-477D-B5CF-732D99476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6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D29-B579-4FDF-A638-9E61FD76D3A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0CB-2049-477D-B5CF-732D99476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D29-B579-4FDF-A638-9E61FD76D3A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0CB-2049-477D-B5CF-732D99476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D29-B579-4FDF-A638-9E61FD76D3A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0CB-2049-477D-B5CF-732D99476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D29-B579-4FDF-A638-9E61FD76D3A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0CB-2049-477D-B5CF-732D99476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6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D29-B579-4FDF-A638-9E61FD76D3A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0CB-2049-477D-B5CF-732D99476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4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D29-B579-4FDF-A638-9E61FD76D3A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E0CB-2049-477D-B5CF-732D99476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3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5D29-B579-4FDF-A638-9E61FD76D3A7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E0CB-2049-477D-B5CF-732D99476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rchive.ics.uci.edu/ml/datasets/Bank+Market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Dobývání z dat (data </a:t>
            </a:r>
            <a:r>
              <a:rPr lang="cs-CZ" dirty="0" err="1" smtClean="0"/>
              <a:t>mining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Praxe v programu </a:t>
            </a:r>
            <a:r>
              <a:rPr lang="cs-CZ" dirty="0" err="1" smtClean="0"/>
              <a:t>RapidMiner</a:t>
            </a:r>
            <a:endParaRPr lang="en-US" dirty="0"/>
          </a:p>
        </p:txBody>
      </p:sp>
      <p:pic>
        <p:nvPicPr>
          <p:cNvPr id="4" name="Picture 2" descr="https://encrypted-tbn1.gstatic.com/images?q=tbn:ANd9GcQlZe7Z7fdc3roYbK5sxswACdkpfuYHtbRUdD-qlXpUOEdec1az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85184"/>
            <a:ext cx="42005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Atributy – obecné informace </a:t>
            </a:r>
            <a:br>
              <a:rPr lang="cs-CZ" dirty="0" smtClean="0"/>
            </a:br>
            <a:r>
              <a:rPr lang="cs-CZ" dirty="0" smtClean="0"/>
              <a:t>o klientovi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2050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1 - </a:t>
            </a:r>
            <a:r>
              <a:rPr lang="en-US" b="1" dirty="0" smtClean="0"/>
              <a:t>age</a:t>
            </a:r>
            <a:r>
              <a:rPr lang="en-US" dirty="0" smtClean="0"/>
              <a:t> (numeric)</a:t>
            </a:r>
          </a:p>
          <a:p>
            <a:pPr marL="0" indent="0">
              <a:buNone/>
            </a:pPr>
            <a:r>
              <a:rPr lang="en-US" dirty="0" smtClean="0"/>
              <a:t>2 - </a:t>
            </a:r>
            <a:r>
              <a:rPr lang="en-US" b="1" dirty="0" smtClean="0"/>
              <a:t>job</a:t>
            </a:r>
            <a:r>
              <a:rPr lang="en-US" dirty="0" smtClean="0"/>
              <a:t> : type of job (categorical: "admin.","unknown","unemployed","management","housemaid","entrepreneur","student",</a:t>
            </a:r>
            <a:r>
              <a:rPr lang="cs-CZ" dirty="0" smtClean="0"/>
              <a:t> </a:t>
            </a:r>
            <a:r>
              <a:rPr lang="en-US" dirty="0" smtClean="0"/>
              <a:t>"blue-</a:t>
            </a:r>
            <a:r>
              <a:rPr lang="en-US" dirty="0" err="1" smtClean="0"/>
              <a:t>collar","self</a:t>
            </a:r>
            <a:r>
              <a:rPr lang="en-US" dirty="0" smtClean="0"/>
              <a:t>-</a:t>
            </a:r>
            <a:r>
              <a:rPr lang="cs-CZ" dirty="0" smtClean="0"/>
              <a:t> e</a:t>
            </a:r>
            <a:r>
              <a:rPr lang="en-US" dirty="0" err="1" smtClean="0"/>
              <a:t>mployed</a:t>
            </a:r>
            <a:r>
              <a:rPr lang="en-US" dirty="0" smtClean="0"/>
              <a:t>",</a:t>
            </a:r>
            <a:r>
              <a:rPr lang="cs-CZ" dirty="0" smtClean="0"/>
              <a:t> </a:t>
            </a:r>
            <a:r>
              <a:rPr lang="en-US" dirty="0" smtClean="0"/>
              <a:t>"retired",</a:t>
            </a:r>
            <a:r>
              <a:rPr lang="cs-CZ" dirty="0" smtClean="0"/>
              <a:t> </a:t>
            </a:r>
            <a:r>
              <a:rPr lang="en-US" dirty="0" smtClean="0"/>
              <a:t>"</a:t>
            </a:r>
            <a:r>
              <a:rPr lang="en-US" dirty="0" err="1" smtClean="0"/>
              <a:t>technician","services</a:t>
            </a:r>
            <a:r>
              <a:rPr lang="en-US" dirty="0" smtClean="0"/>
              <a:t>") </a:t>
            </a:r>
          </a:p>
          <a:p>
            <a:pPr marL="0" indent="0">
              <a:buNone/>
            </a:pPr>
            <a:r>
              <a:rPr lang="en-US" dirty="0" smtClean="0"/>
              <a:t>3 - </a:t>
            </a:r>
            <a:r>
              <a:rPr lang="en-US" b="1" dirty="0" smtClean="0"/>
              <a:t>marital</a:t>
            </a:r>
            <a:r>
              <a:rPr lang="en-US" dirty="0" smtClean="0"/>
              <a:t> : marital status (categorical: "</a:t>
            </a:r>
            <a:r>
              <a:rPr lang="en-US" dirty="0" err="1" smtClean="0"/>
              <a:t>married","divorced","single</a:t>
            </a:r>
            <a:r>
              <a:rPr lang="en-US" dirty="0" smtClean="0"/>
              <a:t>"; note: "divorced" means divorced or widowed)</a:t>
            </a:r>
          </a:p>
          <a:p>
            <a:pPr marL="0" indent="0">
              <a:buNone/>
            </a:pPr>
            <a:r>
              <a:rPr lang="en-US" dirty="0" smtClean="0"/>
              <a:t>4 - </a:t>
            </a:r>
            <a:r>
              <a:rPr lang="en-US" b="1" dirty="0" smtClean="0"/>
              <a:t>education</a:t>
            </a:r>
            <a:r>
              <a:rPr lang="en-US" dirty="0" smtClean="0"/>
              <a:t> (categorical: "</a:t>
            </a:r>
            <a:r>
              <a:rPr lang="en-US" dirty="0" err="1" smtClean="0"/>
              <a:t>unknown","secondary","primary","tertiary</a:t>
            </a:r>
            <a:r>
              <a:rPr lang="en-US" dirty="0" smtClean="0"/>
              <a:t>")</a:t>
            </a:r>
          </a:p>
          <a:p>
            <a:pPr marL="0" indent="0">
              <a:buNone/>
            </a:pPr>
            <a:r>
              <a:rPr lang="en-US" dirty="0" smtClean="0"/>
              <a:t>5 - </a:t>
            </a:r>
            <a:r>
              <a:rPr lang="en-US" b="1" dirty="0" smtClean="0"/>
              <a:t>default</a:t>
            </a:r>
            <a:r>
              <a:rPr lang="en-US" dirty="0" smtClean="0"/>
              <a:t>: has credit in default? (binary: "</a:t>
            </a:r>
            <a:r>
              <a:rPr lang="en-US" dirty="0" err="1" smtClean="0"/>
              <a:t>yes","no</a:t>
            </a:r>
            <a:r>
              <a:rPr lang="en-US" dirty="0" smtClean="0"/>
              <a:t>")</a:t>
            </a:r>
          </a:p>
          <a:p>
            <a:pPr marL="0" indent="0">
              <a:buNone/>
            </a:pPr>
            <a:r>
              <a:rPr lang="en-US" dirty="0" smtClean="0"/>
              <a:t>6 - </a:t>
            </a:r>
            <a:r>
              <a:rPr lang="en-US" b="1" dirty="0" smtClean="0"/>
              <a:t>balance</a:t>
            </a:r>
            <a:r>
              <a:rPr lang="en-US" dirty="0" smtClean="0"/>
              <a:t>: average yearly balance, in euros (numeric) </a:t>
            </a:r>
          </a:p>
          <a:p>
            <a:pPr marL="0" indent="0">
              <a:buNone/>
            </a:pPr>
            <a:r>
              <a:rPr lang="en-US" dirty="0" smtClean="0"/>
              <a:t>7 - </a:t>
            </a:r>
            <a:r>
              <a:rPr lang="en-US" b="1" dirty="0" smtClean="0"/>
              <a:t>housing</a:t>
            </a:r>
            <a:r>
              <a:rPr lang="en-US" dirty="0" smtClean="0"/>
              <a:t>: has housing loan? (binary: "</a:t>
            </a:r>
            <a:r>
              <a:rPr lang="en-US" dirty="0" err="1" smtClean="0"/>
              <a:t>yes","no</a:t>
            </a:r>
            <a:r>
              <a:rPr lang="en-US" dirty="0" smtClean="0"/>
              <a:t>")</a:t>
            </a:r>
          </a:p>
          <a:p>
            <a:pPr marL="0" indent="0">
              <a:buNone/>
            </a:pPr>
            <a:r>
              <a:rPr lang="en-US" dirty="0" smtClean="0"/>
              <a:t>8 - </a:t>
            </a:r>
            <a:r>
              <a:rPr lang="en-US" b="1" dirty="0" smtClean="0"/>
              <a:t>loan</a:t>
            </a:r>
            <a:r>
              <a:rPr lang="en-US" dirty="0" smtClean="0"/>
              <a:t>: has personal loan? (binary: "</a:t>
            </a:r>
            <a:r>
              <a:rPr lang="en-US" dirty="0" err="1" smtClean="0"/>
              <a:t>yes","no</a:t>
            </a:r>
            <a:r>
              <a:rPr lang="en-US" dirty="0" smtClean="0"/>
              <a:t>")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454754"/>
              </p:ext>
            </p:extLst>
          </p:nvPr>
        </p:nvGraphicFramePr>
        <p:xfrm>
          <a:off x="395536" y="5661248"/>
          <a:ext cx="8496944" cy="1216632"/>
        </p:xfrm>
        <a:graphic>
          <a:graphicData uri="http://schemas.openxmlformats.org/drawingml/2006/table">
            <a:tbl>
              <a:tblPr/>
              <a:tblGrid>
                <a:gridCol w="1062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21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2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default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unemployed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married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married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tertiary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7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Atributy – informace o kontaktu v aktuální kampani + ostatní atributy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050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9 - </a:t>
            </a:r>
            <a:r>
              <a:rPr lang="en-US" b="1" dirty="0" smtClean="0"/>
              <a:t>contact</a:t>
            </a:r>
            <a:r>
              <a:rPr lang="en-US" dirty="0" smtClean="0"/>
              <a:t>: contact communication type (categorical: "</a:t>
            </a:r>
            <a:r>
              <a:rPr lang="en-US" dirty="0" err="1" smtClean="0"/>
              <a:t>unknown","telephone","cellular</a:t>
            </a:r>
            <a:r>
              <a:rPr lang="en-US" dirty="0" smtClean="0"/>
              <a:t>") </a:t>
            </a:r>
          </a:p>
          <a:p>
            <a:pPr marL="0" indent="0">
              <a:buNone/>
            </a:pPr>
            <a:r>
              <a:rPr lang="en-US" dirty="0" smtClean="0"/>
              <a:t>10 - </a:t>
            </a:r>
            <a:r>
              <a:rPr lang="en-US" b="1" dirty="0" smtClean="0"/>
              <a:t>day</a:t>
            </a:r>
            <a:r>
              <a:rPr lang="en-US" dirty="0" smtClean="0"/>
              <a:t>: last contact day of the month (numeric)</a:t>
            </a:r>
          </a:p>
          <a:p>
            <a:pPr marL="0" indent="0">
              <a:buNone/>
            </a:pPr>
            <a:r>
              <a:rPr lang="en-US" dirty="0" smtClean="0"/>
              <a:t>11 - </a:t>
            </a:r>
            <a:r>
              <a:rPr lang="en-US" b="1" dirty="0" smtClean="0"/>
              <a:t>month</a:t>
            </a:r>
            <a:r>
              <a:rPr lang="en-US" dirty="0" smtClean="0"/>
              <a:t>: last contact month of year (categorical: "</a:t>
            </a:r>
            <a:r>
              <a:rPr lang="en-US" dirty="0" err="1" smtClean="0"/>
              <a:t>jan</a:t>
            </a:r>
            <a:r>
              <a:rPr lang="en-US" dirty="0" smtClean="0"/>
              <a:t>", "</a:t>
            </a:r>
            <a:r>
              <a:rPr lang="en-US" dirty="0" err="1" smtClean="0"/>
              <a:t>feb</a:t>
            </a:r>
            <a:r>
              <a:rPr lang="en-US" dirty="0" smtClean="0"/>
              <a:t>", "mar", ..., "</a:t>
            </a:r>
            <a:r>
              <a:rPr lang="en-US" dirty="0" err="1" smtClean="0"/>
              <a:t>nov</a:t>
            </a:r>
            <a:r>
              <a:rPr lang="en-US" dirty="0" smtClean="0"/>
              <a:t>", "</a:t>
            </a:r>
            <a:r>
              <a:rPr lang="en-US" dirty="0" err="1" smtClean="0"/>
              <a:t>dec</a:t>
            </a:r>
            <a:r>
              <a:rPr lang="en-US" dirty="0" smtClean="0"/>
              <a:t>")</a:t>
            </a:r>
          </a:p>
          <a:p>
            <a:pPr marL="0" indent="0">
              <a:buNone/>
            </a:pPr>
            <a:r>
              <a:rPr lang="en-US" dirty="0" smtClean="0"/>
              <a:t>12 - </a:t>
            </a:r>
            <a:r>
              <a:rPr lang="en-US" b="1" dirty="0" smtClean="0"/>
              <a:t>duration</a:t>
            </a:r>
            <a:r>
              <a:rPr lang="en-US" dirty="0" smtClean="0"/>
              <a:t>: last contact duration, in seconds (numeric)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4400" dirty="0" smtClean="0"/>
              <a:t>Ostatní atributy:</a:t>
            </a:r>
          </a:p>
          <a:p>
            <a:pPr marL="0" indent="0">
              <a:buNone/>
            </a:pPr>
            <a:r>
              <a:rPr lang="en-US" dirty="0" smtClean="0"/>
              <a:t>13 - </a:t>
            </a:r>
            <a:r>
              <a:rPr lang="en-US" b="1" dirty="0" smtClean="0"/>
              <a:t>campaign</a:t>
            </a:r>
            <a:r>
              <a:rPr lang="en-US" dirty="0" smtClean="0"/>
              <a:t>: number of contacts performed during this campaign and for this client (numeric, includes last contact)</a:t>
            </a:r>
          </a:p>
          <a:p>
            <a:pPr marL="0" indent="0">
              <a:buNone/>
            </a:pPr>
            <a:r>
              <a:rPr lang="en-US" dirty="0" smtClean="0"/>
              <a:t>  14 - </a:t>
            </a:r>
            <a:r>
              <a:rPr lang="en-US" b="1" dirty="0" err="1" smtClean="0"/>
              <a:t>pdays</a:t>
            </a:r>
            <a:r>
              <a:rPr lang="en-US" dirty="0" smtClean="0"/>
              <a:t>: number of days that passed by after the client was last contacted from a previous campaign (numeric, -1 means client was not previously contacted)</a:t>
            </a:r>
          </a:p>
          <a:p>
            <a:pPr marL="0" indent="0">
              <a:buNone/>
            </a:pPr>
            <a:r>
              <a:rPr lang="en-US" dirty="0" smtClean="0"/>
              <a:t>  15 - </a:t>
            </a:r>
            <a:r>
              <a:rPr lang="en-US" b="1" dirty="0" smtClean="0"/>
              <a:t>previous</a:t>
            </a:r>
            <a:r>
              <a:rPr lang="en-US" dirty="0" smtClean="0"/>
              <a:t>: number of contacts performed before this campaign and for this client (numeric)</a:t>
            </a:r>
          </a:p>
          <a:p>
            <a:pPr marL="0" indent="0">
              <a:buNone/>
            </a:pPr>
            <a:r>
              <a:rPr lang="en-US" dirty="0" smtClean="0"/>
              <a:t>  16 - </a:t>
            </a:r>
            <a:r>
              <a:rPr lang="en-US" b="1" dirty="0" err="1" smtClean="0"/>
              <a:t>poutcome</a:t>
            </a:r>
            <a:r>
              <a:rPr lang="en-US" dirty="0" smtClean="0"/>
              <a:t>: outcome of the previous marketing campaign (categorical: "</a:t>
            </a:r>
            <a:r>
              <a:rPr lang="en-US" dirty="0" err="1" smtClean="0"/>
              <a:t>unknown","other","failure","success</a:t>
            </a:r>
            <a:r>
              <a:rPr lang="en-US" dirty="0" smtClean="0"/>
              <a:t>")</a:t>
            </a: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327353"/>
              </p:ext>
            </p:extLst>
          </p:nvPr>
        </p:nvGraphicFramePr>
        <p:xfrm>
          <a:off x="7023" y="5733256"/>
          <a:ext cx="9136976" cy="1124744"/>
        </p:xfrm>
        <a:graphic>
          <a:graphicData uri="http://schemas.openxmlformats.org/drawingml/2006/table">
            <a:tbl>
              <a:tblPr/>
              <a:tblGrid>
                <a:gridCol w="1142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2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2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21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1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campaign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pdays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previous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poutcome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cellular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cellular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failure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cellular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failure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8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dat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3. fáze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Software a metody pro analýzu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software: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		(volně ke stažení)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Metody: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rozhodovací strom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pravidla</a:t>
            </a:r>
            <a:endParaRPr lang="en-US" dirty="0"/>
          </a:p>
        </p:txBody>
      </p:sp>
      <p:pic>
        <p:nvPicPr>
          <p:cNvPr id="1026" name="Picture 2" descr="https://encrypted-tbn1.gstatic.com/images?q=tbn:ANd9GcQlZe7Z7fdc3roYbK5sxswACdkpfuYHtbRUdD-qlXpUOEdec1az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2005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9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Import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data – uložena v souboru bank.csv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operátor </a:t>
            </a:r>
            <a:r>
              <a:rPr lang="cs-CZ" dirty="0" err="1" smtClean="0"/>
              <a:t>readCSV</a:t>
            </a:r>
            <a:r>
              <a:rPr lang="cs-CZ" dirty="0" smtClean="0"/>
              <a:t> -&gt; import dat</a:t>
            </a: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5778"/>
              </p:ext>
            </p:extLst>
          </p:nvPr>
        </p:nvGraphicFramePr>
        <p:xfrm>
          <a:off x="107504" y="2420888"/>
          <a:ext cx="9132978" cy="941169"/>
        </p:xfrm>
        <a:graphic>
          <a:graphicData uri="http://schemas.openxmlformats.org/drawingml/2006/table">
            <a:tbl>
              <a:tblPr/>
              <a:tblGrid>
                <a:gridCol w="312507">
                  <a:extLst>
                    <a:ext uri="{9D8B030D-6E8A-4147-A177-3AD203B41FA5}">
                      <a16:colId xmlns:a16="http://schemas.microsoft.com/office/drawing/2014/main" val="743422644"/>
                    </a:ext>
                  </a:extLst>
                </a:gridCol>
                <a:gridCol w="761961">
                  <a:extLst>
                    <a:ext uri="{9D8B030D-6E8A-4147-A177-3AD203B41FA5}">
                      <a16:colId xmlns:a16="http://schemas.microsoft.com/office/drawing/2014/main" val="1842736075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1549242689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744611315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4217410910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3527070320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1014859144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2255226297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4245608433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800660698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2955065851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3910674694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2252446192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289221263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3958015894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3858876370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1812844409"/>
                    </a:ext>
                  </a:extLst>
                </a:gridCol>
              </a:tblGrid>
              <a:tr h="1462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marital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housing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loan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campaign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pdays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previous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poutcome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260938"/>
                  </a:ext>
                </a:extLst>
              </a:tr>
              <a:tr h="271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unemployed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married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1787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cellular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002795"/>
                  </a:ext>
                </a:extLst>
              </a:tr>
              <a:tr h="2523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married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secondary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4789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cellular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476883"/>
                  </a:ext>
                </a:extLst>
              </a:tr>
              <a:tr h="271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tertiary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1350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cellular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cs-CZ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439854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38" b="69465"/>
          <a:stretch/>
        </p:blipFill>
        <p:spPr>
          <a:xfrm>
            <a:off x="2843808" y="4653136"/>
            <a:ext cx="3030491" cy="20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modelování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4. fáze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Modelování pomocí rozhodovacích stromů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 t="19406" r="26808" b="52984"/>
          <a:stretch/>
        </p:blipFill>
        <p:spPr bwMode="auto">
          <a:xfrm>
            <a:off x="1691680" y="1556792"/>
            <a:ext cx="5655002" cy="20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37884" r="10110" b="21641"/>
          <a:stretch/>
        </p:blipFill>
        <p:spPr bwMode="auto">
          <a:xfrm>
            <a:off x="21704" y="3789040"/>
            <a:ext cx="9122296" cy="295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7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výsledků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5. fáze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Rozhodovací strom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37884" r="10110" b="21641"/>
          <a:stretch/>
        </p:blipFill>
        <p:spPr bwMode="auto">
          <a:xfrm>
            <a:off x="-1" y="2348880"/>
            <a:ext cx="9144001" cy="296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979712" y="4077072"/>
            <a:ext cx="792088" cy="6480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6156176" y="3570772"/>
            <a:ext cx="1080120" cy="7937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0772" y="5805264"/>
            <a:ext cx="8229600" cy="1143000"/>
          </a:xfrm>
        </p:spPr>
        <p:txBody>
          <a:bodyPr/>
          <a:lstStyle/>
          <a:p>
            <a:r>
              <a:rPr lang="cs-CZ" dirty="0" smtClean="0"/>
              <a:t>Strom – levá část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t="19423" r="21308" b="14053"/>
          <a:stretch/>
        </p:blipFill>
        <p:spPr bwMode="auto">
          <a:xfrm>
            <a:off x="0" y="0"/>
            <a:ext cx="881037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1763688" y="4437112"/>
            <a:ext cx="1152128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4842222" y="3554154"/>
            <a:ext cx="4283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administrativní pracovník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ročně ušetří 263 až 725 </a:t>
            </a:r>
            <a:r>
              <a:rPr lang="cs-CZ" sz="2800" dirty="0" err="1" smtClean="0"/>
              <a:t>Eu</a:t>
            </a:r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splácí včas své dluhy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poslední telefonní hovor trval více než 384 vteřin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21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Metodologie CRISP-DM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err="1"/>
              <a:t>CRoss</a:t>
            </a:r>
            <a:r>
              <a:rPr lang="en-US" dirty="0"/>
              <a:t>-Industry Standard </a:t>
            </a:r>
            <a:r>
              <a:rPr lang="en-US" dirty="0" smtClean="0"/>
              <a:t>Process </a:t>
            </a:r>
            <a:r>
              <a:rPr lang="en-US" dirty="0"/>
              <a:t>for Data Mining</a:t>
            </a:r>
            <a:r>
              <a:rPr lang="cs-CZ" dirty="0" smtClean="0"/>
              <a:t>)</a:t>
            </a:r>
            <a:endParaRPr lang="en-US" dirty="0"/>
          </a:p>
        </p:txBody>
      </p:sp>
      <p:pic>
        <p:nvPicPr>
          <p:cNvPr id="1026" name="Picture 2" descr="File:CRISP-DM Process 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" y="1851192"/>
            <a:ext cx="4914292" cy="49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944714" y="3019785"/>
            <a:ext cx="41992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porozumění</a:t>
            </a:r>
            <a:r>
              <a:rPr lang="en-US" dirty="0" smtClean="0"/>
              <a:t> </a:t>
            </a:r>
            <a:r>
              <a:rPr lang="en-US" dirty="0" err="1"/>
              <a:t>problematice</a:t>
            </a:r>
            <a:r>
              <a:rPr lang="en-US" dirty="0"/>
              <a:t> (Business Understanding)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porozumění</a:t>
            </a:r>
            <a:r>
              <a:rPr lang="en-US" dirty="0" smtClean="0"/>
              <a:t> </a:t>
            </a:r>
            <a:r>
              <a:rPr lang="en-US" dirty="0" err="1"/>
              <a:t>datům</a:t>
            </a:r>
            <a:r>
              <a:rPr lang="en-US" dirty="0"/>
              <a:t> (Data Understanding)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příprava</a:t>
            </a:r>
            <a:r>
              <a:rPr lang="en-US" dirty="0" smtClean="0"/>
              <a:t> </a:t>
            </a:r>
            <a:r>
              <a:rPr lang="en-US" dirty="0" err="1"/>
              <a:t>dat</a:t>
            </a:r>
            <a:r>
              <a:rPr lang="en-US" dirty="0"/>
              <a:t> (Data Preparation)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modelování</a:t>
            </a:r>
            <a:r>
              <a:rPr lang="en-US" dirty="0" smtClean="0"/>
              <a:t> </a:t>
            </a:r>
            <a:r>
              <a:rPr lang="en-US" dirty="0"/>
              <a:t>(Modeling)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vyhodnocení</a:t>
            </a:r>
            <a:r>
              <a:rPr lang="en-US" dirty="0" smtClean="0"/>
              <a:t> </a:t>
            </a:r>
            <a:r>
              <a:rPr lang="en-US" dirty="0" err="1"/>
              <a:t>výsledků</a:t>
            </a:r>
            <a:r>
              <a:rPr lang="en-US" dirty="0"/>
              <a:t> (Evaluation)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vyu</a:t>
            </a:r>
            <a:r>
              <a:rPr lang="cs-CZ" dirty="0" smtClean="0"/>
              <a:t>ž</a:t>
            </a:r>
            <a:r>
              <a:rPr lang="en-US" dirty="0" err="1" smtClean="0"/>
              <a:t>ití</a:t>
            </a:r>
            <a:r>
              <a:rPr lang="en-US" dirty="0" smtClean="0"/>
              <a:t> </a:t>
            </a:r>
            <a:r>
              <a:rPr lang="en-US" dirty="0" err="1"/>
              <a:t>výsledků</a:t>
            </a:r>
            <a:r>
              <a:rPr lang="en-US" dirty="0"/>
              <a:t> - </a:t>
            </a:r>
            <a:r>
              <a:rPr lang="en-US" dirty="0" err="1"/>
              <a:t>implementace</a:t>
            </a:r>
            <a:r>
              <a:rPr lang="en-US" dirty="0"/>
              <a:t> </a:t>
            </a:r>
            <a:r>
              <a:rPr lang="en-US" dirty="0" err="1"/>
              <a:t>vytvořeného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(Deployment</a:t>
            </a:r>
            <a:r>
              <a:rPr lang="en-US" dirty="0" smtClean="0"/>
              <a:t>)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r>
              <a:rPr lang="cs-CZ" dirty="0" smtClean="0"/>
              <a:t>Pozn.:</a:t>
            </a:r>
          </a:p>
          <a:p>
            <a:r>
              <a:rPr lang="cs-CZ" dirty="0" smtClean="0"/>
              <a:t>Fáze č. 4 – </a:t>
            </a:r>
            <a:r>
              <a:rPr lang="cs-CZ" dirty="0" smtClean="0"/>
              <a:t>Dolování dat </a:t>
            </a:r>
            <a:r>
              <a:rPr lang="cs-CZ" dirty="0" smtClean="0"/>
              <a:t>(data </a:t>
            </a:r>
            <a:r>
              <a:rPr lang="cs-CZ" dirty="0" err="1" smtClean="0"/>
              <a:t>mining</a:t>
            </a:r>
            <a:r>
              <a:rPr lang="cs-CZ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715000"/>
            <a:ext cx="8229600" cy="1143000"/>
          </a:xfrm>
        </p:spPr>
        <p:txBody>
          <a:bodyPr/>
          <a:lstStyle/>
          <a:p>
            <a:r>
              <a:rPr lang="cs-CZ" dirty="0" smtClean="0"/>
              <a:t>Strom – pravá část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9615" r="19923" b="10962"/>
          <a:stretch/>
        </p:blipFill>
        <p:spPr bwMode="auto">
          <a:xfrm>
            <a:off x="0" y="21740"/>
            <a:ext cx="9058346" cy="549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6084168" y="4437112"/>
            <a:ext cx="2520280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251520" y="3717032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důchodce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poslední telefonní hovor trval déle než 384 vteřin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poslední kontakt proběhl klasickým telefonem nebo je neznámo jak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73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vyu</a:t>
            </a:r>
            <a:r>
              <a:rPr lang="cs-CZ" dirty="0" smtClean="0"/>
              <a:t>ž</a:t>
            </a:r>
            <a:r>
              <a:rPr lang="en-US" dirty="0" err="1" smtClean="0"/>
              <a:t>ití</a:t>
            </a:r>
            <a:r>
              <a:rPr lang="en-US" dirty="0" smtClean="0"/>
              <a:t> </a:t>
            </a:r>
            <a:r>
              <a:rPr lang="en-US" dirty="0" err="1"/>
              <a:t>výsledků</a:t>
            </a:r>
            <a:r>
              <a:rPr lang="en-US" dirty="0"/>
              <a:t> - </a:t>
            </a:r>
            <a:r>
              <a:rPr lang="en-US" dirty="0" err="1"/>
              <a:t>implementace</a:t>
            </a:r>
            <a:r>
              <a:rPr lang="en-US" dirty="0"/>
              <a:t> </a:t>
            </a:r>
            <a:r>
              <a:rPr lang="en-US" dirty="0" err="1"/>
              <a:t>vytvořeného</a:t>
            </a:r>
            <a:r>
              <a:rPr lang="en-US" dirty="0"/>
              <a:t> </a:t>
            </a:r>
            <a:r>
              <a:rPr lang="en-US" dirty="0" err="1"/>
              <a:t>modelu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6. fáze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předpokládaný ROI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Úspěch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9	I. skupinka (</a:t>
            </a:r>
            <a:r>
              <a:rPr lang="cs-CZ" dirty="0" err="1" smtClean="0"/>
              <a:t>adm</a:t>
            </a:r>
            <a:r>
              <a:rPr lang="cs-CZ" dirty="0" smtClean="0"/>
              <a:t>. </a:t>
            </a:r>
            <a:r>
              <a:rPr lang="cs-CZ" dirty="0" err="1" smtClean="0"/>
              <a:t>prac</a:t>
            </a:r>
            <a:r>
              <a:rPr lang="cs-CZ" dirty="0" smtClean="0"/>
              <a:t>.)</a:t>
            </a:r>
          </a:p>
          <a:p>
            <a:pPr marL="0" indent="0">
              <a:buNone/>
            </a:pPr>
            <a:r>
              <a:rPr lang="cs-CZ" dirty="0" smtClean="0"/>
              <a:t>9	II. skupinka (důchodci)</a:t>
            </a:r>
          </a:p>
          <a:p>
            <a:pPr marL="0" indent="0">
              <a:buNone/>
            </a:pPr>
            <a:r>
              <a:rPr lang="cs-CZ" dirty="0" smtClean="0"/>
              <a:t>7	III. skupinka (důchodci)</a:t>
            </a:r>
          </a:p>
          <a:p>
            <a:pPr marL="0" indent="0">
              <a:buNone/>
            </a:pPr>
            <a:r>
              <a:rPr lang="cs-CZ" dirty="0" smtClean="0"/>
              <a:t>-----</a:t>
            </a:r>
          </a:p>
          <a:p>
            <a:pPr marL="0" indent="0">
              <a:buNone/>
            </a:pPr>
            <a:r>
              <a:rPr lang="cs-CZ" dirty="0" smtClean="0"/>
              <a:t>25	celkem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Neúspěch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7</a:t>
            </a:r>
          </a:p>
          <a:p>
            <a:pPr marL="0" indent="0">
              <a:buNone/>
            </a:pPr>
            <a:r>
              <a:rPr lang="cs-CZ" dirty="0" smtClean="0"/>
              <a:t>4</a:t>
            </a:r>
          </a:p>
          <a:p>
            <a:pPr marL="0" indent="0">
              <a:buNone/>
            </a:pPr>
            <a:r>
              <a:rPr lang="cs-CZ" dirty="0" smtClean="0"/>
              <a:t>3</a:t>
            </a:r>
          </a:p>
          <a:p>
            <a:pPr marL="0" indent="0">
              <a:buNone/>
            </a:pPr>
            <a:r>
              <a:rPr lang="cs-CZ" dirty="0" smtClean="0"/>
              <a:t>----</a:t>
            </a:r>
          </a:p>
          <a:p>
            <a:pPr marL="0" indent="0">
              <a:buNone/>
            </a:pPr>
            <a:r>
              <a:rPr lang="cs-CZ" dirty="0" smtClean="0"/>
              <a:t>14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4437112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converse</a:t>
            </a:r>
            <a:r>
              <a:rPr lang="cs-CZ" b="1" dirty="0" smtClean="0"/>
              <a:t> </a:t>
            </a:r>
            <a:r>
              <a:rPr lang="cs-CZ" b="1" dirty="0" err="1" smtClean="0"/>
              <a:t>rate</a:t>
            </a:r>
            <a:r>
              <a:rPr lang="cs-CZ" b="1" dirty="0" smtClean="0"/>
              <a:t> </a:t>
            </a:r>
            <a:r>
              <a:rPr lang="cs-CZ" dirty="0" smtClean="0"/>
              <a:t>= 25/(25 + 14) = </a:t>
            </a:r>
            <a:r>
              <a:rPr lang="cs-CZ" b="1" dirty="0" smtClean="0"/>
              <a:t>64</a:t>
            </a:r>
            <a:r>
              <a:rPr lang="en-US" b="1" smtClean="0"/>
              <a:t>%</a:t>
            </a:r>
            <a:endParaRPr lang="en-US" b="1" dirty="0" smtClean="0"/>
          </a:p>
          <a:p>
            <a:endParaRPr lang="en-US" dirty="0" smtClean="0"/>
          </a:p>
          <a:p>
            <a:r>
              <a:rPr lang="cs-CZ" dirty="0" smtClean="0"/>
              <a:t>příjmy = 25 * 1 000 = 25 000 Kč</a:t>
            </a:r>
          </a:p>
          <a:p>
            <a:r>
              <a:rPr lang="cs-CZ" dirty="0" smtClean="0"/>
              <a:t>výdaje = 39 * 100 = 3 900 Kč</a:t>
            </a:r>
            <a:endParaRPr lang="en-US" dirty="0" smtClean="0"/>
          </a:p>
          <a:p>
            <a:r>
              <a:rPr lang="cs-CZ" dirty="0"/>
              <a:t>(na vzorku 4500 klientů)</a:t>
            </a:r>
          </a:p>
          <a:p>
            <a:endParaRPr lang="cs-CZ" dirty="0"/>
          </a:p>
          <a:p>
            <a:r>
              <a:rPr lang="cs-CZ" b="1" dirty="0" smtClean="0"/>
              <a:t>ROI</a:t>
            </a:r>
            <a:r>
              <a:rPr lang="cs-CZ" dirty="0" smtClean="0"/>
              <a:t> = 25 000 </a:t>
            </a:r>
            <a:r>
              <a:rPr lang="en-US" dirty="0" smtClean="0"/>
              <a:t>/ </a:t>
            </a:r>
            <a:r>
              <a:rPr lang="cs-CZ" dirty="0" smtClean="0"/>
              <a:t>3 900 </a:t>
            </a:r>
            <a:r>
              <a:rPr lang="en-US" dirty="0" smtClean="0"/>
              <a:t>* 100 </a:t>
            </a:r>
            <a:r>
              <a:rPr lang="cs-CZ" dirty="0" smtClean="0"/>
              <a:t>= </a:t>
            </a:r>
            <a:r>
              <a:rPr lang="en-US" b="1" dirty="0" smtClean="0"/>
              <a:t>641%</a:t>
            </a:r>
            <a:endParaRPr lang="en-US" dirty="0"/>
          </a:p>
          <a:p>
            <a:r>
              <a:rPr lang="cs-CZ" sz="2400" dirty="0" smtClean="0"/>
              <a:t>Na plném vzorku (45000 klientů): výnos kampaně 211 000 Kč</a:t>
            </a:r>
            <a:endParaRPr lang="en-US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35688" y="2066072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</a:rPr>
              <a:t>Vše za předpokladu, že by se při nové kampani zákazníci chovali stejně jako v předchozí!!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10" descr="http://www.lifeofthelaw.org/wp-content/uploads/2013/07/94-istock_000004415349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1876778" cy="20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ptvet.theurbaneway.net/files/2011/10/money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0"/>
            <a:ext cx="2821442" cy="15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7" y="14988"/>
            <a:ext cx="8229600" cy="1143000"/>
          </a:xfrm>
        </p:spPr>
        <p:txBody>
          <a:bodyPr/>
          <a:lstStyle/>
          <a:p>
            <a:r>
              <a:rPr lang="cs-CZ" dirty="0" smtClean="0"/>
              <a:t>Pravidla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4" t="21155" r="40923" b="15298"/>
          <a:stretch/>
        </p:blipFill>
        <p:spPr bwMode="auto">
          <a:xfrm>
            <a:off x="-468560" y="952681"/>
            <a:ext cx="9612560" cy="589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0" y="3645024"/>
            <a:ext cx="5868144" cy="36004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-15595" y="4365104"/>
            <a:ext cx="5868144" cy="36004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aoblený obdélník 6"/>
          <p:cNvSpPr/>
          <p:nvPr/>
        </p:nvSpPr>
        <p:spPr>
          <a:xfrm>
            <a:off x="0" y="4877544"/>
            <a:ext cx="7380312" cy="71169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aoblený obdélník 7"/>
          <p:cNvSpPr/>
          <p:nvPr/>
        </p:nvSpPr>
        <p:spPr>
          <a:xfrm>
            <a:off x="-15596" y="5805264"/>
            <a:ext cx="8620043" cy="36004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-15597" y="6317704"/>
            <a:ext cx="8620043" cy="54029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předpokládaný ROI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Úspěch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70784" cy="226223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52 </a:t>
            </a:r>
          </a:p>
          <a:p>
            <a:pPr marL="0" indent="0">
              <a:buNone/>
            </a:pPr>
            <a:r>
              <a:rPr lang="cs-CZ" dirty="0" smtClean="0"/>
              <a:t>4</a:t>
            </a:r>
          </a:p>
          <a:p>
            <a:pPr marL="0" indent="0">
              <a:buNone/>
            </a:pPr>
            <a:r>
              <a:rPr lang="cs-CZ" dirty="0" smtClean="0"/>
              <a:t>4</a:t>
            </a:r>
          </a:p>
          <a:p>
            <a:pPr marL="0" indent="0">
              <a:buNone/>
            </a:pPr>
            <a:r>
              <a:rPr lang="cs-CZ" dirty="0" smtClean="0"/>
              <a:t>5</a:t>
            </a:r>
          </a:p>
          <a:p>
            <a:pPr marL="0" indent="0">
              <a:buNone/>
            </a:pPr>
            <a:r>
              <a:rPr lang="cs-CZ" dirty="0" smtClean="0"/>
              <a:t>2</a:t>
            </a:r>
          </a:p>
          <a:p>
            <a:pPr marL="0" indent="0">
              <a:buNone/>
            </a:pPr>
            <a:r>
              <a:rPr lang="cs-CZ" dirty="0" smtClean="0"/>
              <a:t>4</a:t>
            </a:r>
          </a:p>
          <a:p>
            <a:pPr marL="0" indent="0">
              <a:buNone/>
            </a:pPr>
            <a:r>
              <a:rPr lang="cs-CZ" dirty="0" smtClean="0"/>
              <a:t>3</a:t>
            </a:r>
          </a:p>
          <a:p>
            <a:pPr marL="0" indent="0">
              <a:buNone/>
            </a:pPr>
            <a:r>
              <a:rPr lang="cs-CZ" dirty="0"/>
              <a:t>4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-----</a:t>
            </a:r>
          </a:p>
          <a:p>
            <a:pPr marL="0" indent="0">
              <a:buNone/>
            </a:pPr>
            <a:r>
              <a:rPr lang="cs-CZ" sz="4200" b="1" dirty="0" smtClean="0"/>
              <a:t>78</a:t>
            </a:r>
            <a:endParaRPr lang="en-US" sz="42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Neúspěch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19022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16</a:t>
            </a:r>
          </a:p>
          <a:p>
            <a:pPr marL="0" indent="0">
              <a:buNone/>
            </a:pPr>
            <a:r>
              <a:rPr lang="cs-CZ" dirty="0" smtClean="0"/>
              <a:t>0</a:t>
            </a:r>
          </a:p>
          <a:p>
            <a:pPr marL="0" indent="0">
              <a:buNone/>
            </a:pPr>
            <a:r>
              <a:rPr lang="cs-CZ" dirty="0" smtClean="0"/>
              <a:t>1</a:t>
            </a:r>
          </a:p>
          <a:p>
            <a:pPr marL="0" indent="0">
              <a:buNone/>
            </a:pPr>
            <a:r>
              <a:rPr lang="cs-CZ" dirty="0" smtClean="0"/>
              <a:t>3</a:t>
            </a:r>
          </a:p>
          <a:p>
            <a:pPr marL="0" indent="0">
              <a:buNone/>
            </a:pPr>
            <a:r>
              <a:rPr lang="cs-CZ" dirty="0" smtClean="0"/>
              <a:t>0</a:t>
            </a:r>
          </a:p>
          <a:p>
            <a:pPr marL="0" indent="0">
              <a:buNone/>
            </a:pPr>
            <a:r>
              <a:rPr lang="cs-CZ" dirty="0" smtClean="0"/>
              <a:t>2</a:t>
            </a:r>
          </a:p>
          <a:p>
            <a:pPr marL="0" indent="0">
              <a:buNone/>
            </a:pPr>
            <a:r>
              <a:rPr lang="cs-CZ" dirty="0" smtClean="0"/>
              <a:t>2</a:t>
            </a:r>
          </a:p>
          <a:p>
            <a:pPr marL="0" indent="0">
              <a:buNone/>
            </a:pPr>
            <a:r>
              <a:rPr lang="cs-CZ" dirty="0"/>
              <a:t>3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----</a:t>
            </a:r>
          </a:p>
          <a:p>
            <a:pPr marL="0" indent="0">
              <a:buNone/>
            </a:pPr>
            <a:r>
              <a:rPr lang="cs-CZ" sz="4200" b="1" dirty="0" smtClean="0"/>
              <a:t>27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4437112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converse</a:t>
            </a:r>
            <a:r>
              <a:rPr lang="cs-CZ" b="1" dirty="0" smtClean="0"/>
              <a:t> </a:t>
            </a:r>
            <a:r>
              <a:rPr lang="cs-CZ" b="1" dirty="0" err="1" smtClean="0"/>
              <a:t>rate</a:t>
            </a:r>
            <a:r>
              <a:rPr lang="cs-CZ" b="1" dirty="0" smtClean="0"/>
              <a:t> </a:t>
            </a:r>
            <a:r>
              <a:rPr lang="cs-CZ" dirty="0" smtClean="0"/>
              <a:t>= 78/(78 + 27) = </a:t>
            </a:r>
            <a:r>
              <a:rPr lang="cs-CZ" b="1" dirty="0" smtClean="0"/>
              <a:t>74</a:t>
            </a:r>
            <a:r>
              <a:rPr lang="en-US" b="1" dirty="0" smtClean="0"/>
              <a:t>%</a:t>
            </a:r>
            <a:r>
              <a:rPr lang="cs-CZ" b="1" dirty="0" smtClean="0"/>
              <a:t> </a:t>
            </a:r>
            <a:r>
              <a:rPr lang="en-US" b="1" dirty="0" smtClean="0"/>
              <a:t>&gt;&gt; 5%</a:t>
            </a:r>
          </a:p>
          <a:p>
            <a:endParaRPr lang="en-US" dirty="0" smtClean="0"/>
          </a:p>
          <a:p>
            <a:r>
              <a:rPr lang="cs-CZ" dirty="0" smtClean="0"/>
              <a:t>příjmy = 78 * 1 000 = 78 000 Kč</a:t>
            </a:r>
          </a:p>
          <a:p>
            <a:r>
              <a:rPr lang="cs-CZ" dirty="0" smtClean="0"/>
              <a:t>výdaje = 105 * 100 = 10 500 Kč</a:t>
            </a:r>
            <a:endParaRPr lang="en-US" dirty="0" smtClean="0"/>
          </a:p>
          <a:p>
            <a:r>
              <a:rPr lang="cs-CZ" dirty="0"/>
              <a:t>(na vzorku 4500 klientů)</a:t>
            </a:r>
          </a:p>
          <a:p>
            <a:endParaRPr lang="cs-CZ" dirty="0"/>
          </a:p>
          <a:p>
            <a:r>
              <a:rPr lang="cs-CZ" b="1" dirty="0" smtClean="0"/>
              <a:t>ROI </a:t>
            </a:r>
            <a:r>
              <a:rPr lang="cs-CZ" dirty="0" smtClean="0"/>
              <a:t>= 78 000 </a:t>
            </a:r>
            <a:r>
              <a:rPr lang="en-US" dirty="0" smtClean="0"/>
              <a:t>/</a:t>
            </a:r>
            <a:r>
              <a:rPr lang="cs-CZ" dirty="0" smtClean="0"/>
              <a:t> 10 500 </a:t>
            </a:r>
            <a:r>
              <a:rPr lang="en-US" dirty="0" smtClean="0"/>
              <a:t>* 100 </a:t>
            </a:r>
            <a:r>
              <a:rPr lang="cs-CZ" dirty="0" smtClean="0"/>
              <a:t>= </a:t>
            </a:r>
            <a:r>
              <a:rPr lang="en-US" b="1" dirty="0" smtClean="0"/>
              <a:t>743%</a:t>
            </a:r>
            <a:endParaRPr lang="en-US" b="1" dirty="0"/>
          </a:p>
          <a:p>
            <a:r>
              <a:rPr lang="cs-CZ" sz="2400" dirty="0" smtClean="0"/>
              <a:t>Na plném vzorku (45000 klientů): výnos kampaně 675 000 Kč</a:t>
            </a:r>
            <a:endParaRPr lang="en-US" sz="2400" dirty="0"/>
          </a:p>
        </p:txBody>
      </p:sp>
      <p:pic>
        <p:nvPicPr>
          <p:cNvPr id="8" name="Picture 10" descr="http://www.lifeofthelaw.org/wp-content/uploads/2013/07/94-istock_000004415349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12665"/>
            <a:ext cx="938389" cy="10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lifeofthelaw.org/wp-content/uploads/2013/07/94-istock_000004415349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57" y="5112663"/>
            <a:ext cx="938389" cy="10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lifeofthelaw.org/wp-content/uploads/2013/07/94-istock_000004415349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946" y="5086281"/>
            <a:ext cx="938389" cy="10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Nejvíce relevantní atributy </a:t>
            </a:r>
            <a:br>
              <a:rPr lang="cs-CZ" dirty="0" smtClean="0"/>
            </a:br>
            <a:r>
              <a:rPr lang="cs-CZ" dirty="0" smtClean="0"/>
              <a:t>(dle SVM)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20" y="1556791"/>
            <a:ext cx="7225291" cy="462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7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Vliv měsíce na úspěšnost </a:t>
            </a:r>
            <a:r>
              <a:rPr lang="cs-CZ" dirty="0"/>
              <a:t>kampaně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(dle SVM)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23" y="1700808"/>
            <a:ext cx="741916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4869160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Největší úspěch </a:t>
            </a:r>
            <a:r>
              <a:rPr lang="cs-CZ" sz="2800" dirty="0" smtClean="0"/>
              <a:t>při oslovování potencionálních klientů je vždy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na konci čtvrtletí </a:t>
            </a:r>
            <a:b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2800" dirty="0" smtClean="0"/>
              <a:t>=</a:t>
            </a:r>
            <a:r>
              <a:rPr lang="en-US" sz="2800" dirty="0" smtClean="0"/>
              <a:t>&gt;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/>
              <a:t>je výhodné posunout kampaň právě na tyto měsíce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37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8838" y="1698245"/>
            <a:ext cx="7772400" cy="1470025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en-US" dirty="0"/>
          </a:p>
        </p:txBody>
      </p:sp>
      <p:pic>
        <p:nvPicPr>
          <p:cNvPr id="4" name="Obrázek 3" descr="helm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1016732"/>
            <a:ext cx="1561134" cy="648072"/>
          </a:xfrm>
          <a:prstGeom prst="rect">
            <a:avLst/>
          </a:prstGeom>
        </p:spPr>
      </p:pic>
      <p:pic>
        <p:nvPicPr>
          <p:cNvPr id="9218" name="Picture 2" descr="http://i.istockimg.com/file_thumbview_approve/20318562/2/stock-illustration-20318562-diving-into-a-pot-of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729" y="3238500"/>
            <a:ext cx="3619500" cy="361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238" y="824115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5393" y="4178248"/>
            <a:ext cx="6400800" cy="175260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Využití data </a:t>
            </a:r>
            <a:r>
              <a:rPr lang="cs-CZ" dirty="0" err="1" smtClean="0">
                <a:solidFill>
                  <a:schemeClr val="tx1"/>
                </a:solidFill>
              </a:rPr>
              <a:t>miningu</a:t>
            </a:r>
            <a:r>
              <a:rPr lang="cs-CZ" dirty="0" smtClean="0">
                <a:solidFill>
                  <a:schemeClr val="tx1"/>
                </a:solidFill>
              </a:rPr>
              <a:t> v marketingové kampani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brázek 3" descr="mineiro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944" y="2091260"/>
            <a:ext cx="1622872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encrypted-tbn2.gstatic.com/images?q=tbn:ANd9GcRjpqSoKTSIGuOC_jWEq223aOStI7G9X114hAV3_P8cOl-bbSzl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73" y="2515597"/>
            <a:ext cx="166357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SEhMUEhMWFBQXGBcYGBgWFRwXFxYaFhcWGBUXFx0YHCggGBonGxgVITEhJyksLi4uFx8zODQsNygtLisBCgoKDg0OGhAQGywkICQsLCwsLCwsLCwsLCwsLCwsLCwsLCwsLCwsLCwsLCwsLCwsLCwsLCwsLCwsLCwsLCwsLP/AABEIAO4A1AMBIgACEQEDEQH/xAAcAAEAAgMBAQEAAAAAAAAAAAAABQYDBAcCAQj/xAA/EAABAwIEAwUHAQYFBAMAAAABAAIRAyEEBRIxBkFREyJhcZEyQlKBobHR8BQjYnKiwTNDguHxFVOSsgdz0v/EABgBAQEBAQEAAAAAAAAAAAAAAAABAgME/8QAHxEBAQADAAIDAQEAAAAAAAAAAAECESESMQNBUYET/9oADAMBAAIRAxEAPwDuKIiAiIgIiICIiAiIgIiICIiAiIgIiICIiAiIgIiICIiAiIgIiICIiAiIgIiICIiD4SufcXcUucXUqLtLQO84CTBm5AIMW2Hmeicc8bMptcym6WixIPtu+Fv8I5nnt58rr5vUq6Wjvuc6WjT3r33/AFt0ELjnlvkbk17X7I+OatEfvXCowEgkkkiCYJG7ZF/nsr/lPE2HxDNbHwLTPKfHYjx+y4zwph8O8vFQ9pUa4dweyZBJJ+LY+CsRzUEPaAGtDRAb/ENvA7LnPksvGvGV1WjjqbzDajHHoHAn0lbC/N3/AFB0917wRG9xtN4cfsVMYbi3FPaKT67mwe5UbDp5wZE/jwW/9b9xnwd5RcTp8Z4/De0/tGdXd4X2uRI8rLqHBmdHGYVtVwh0ua60XB/BC6Y5zJmzScREW0EREBERAREQEREBERAREQEREGLE1wxrnmYAkxuos8SUvhf6D/8ASkMxZqpVB1Y71gwuPZnj9NbT2xaCAQ0e8ZMwRty67rl8mVl4sdPdxLT+B/8AT+VCcS51Ur0+zoO7JrvbcT3iPhbGwPMrnr3Yh0aDXda8hzAD4GRPO/gtfEsqsE1O00yN6nhtYrnc8rPa/wAZ8bwk+o6XV2Bo2boMAch7S84ThM0y5wxTQ5zXNnsrgOEd3v2soqpVEgkzfbUZPzha2JzBg2aBtzuIcem9uqklPJtZhkLsK5hovc8mSSBpIIiLTffbwWc16pYXvYWwA0nTDSTtHofp1Ufmuba3th0QDt8llwmIfVa6nrkOEXMCQbE25FLjftqZRXqmNOs2FieUbeIUtgnl0Oad435Hoeo5So6pldVx/wAI/T8qQwGWV27UyB5j8q5a0Tadw2MJZAEkQNJEBwOqWjxGk/ZWPg7ikYbVSptDdR1FjpsYg6b22CqWNZUZSqPLdJaGOBt7pJOx6ErZwuLbUbTeIJDhfnsbLju43caruOR5r+0Nc4s0wQN5mRPRMRnVJlVlLVLnHSY2aeWo9ZgR4qhUM9NKk5gdoDjJI9o2AieXyUQ3HzVDTAkSL3B3BPRd58t052OzItDI8d21Fj/e2d/MN/Xf5rfXeXbIiIqCIiAiIgIiICIiDzUqBokkAdTZRuMzylTG8+Z0j6/2C2szpaqbvC/p/tK5rkNMU6lY1Xa6gAGp0ucIc4ECZPNm28hc88rPSyLRieJKj7UmGOsaR6v3+QVdbhnNuBTpcu43U7/yd+FLPrSA4EEEAg+ahswxwAJXnuVt63pXeI8Y3vsLqupokOLyGkiCRAhpt4KsHHNdRfRG/al0kzYCLnnyXniHEl9VxHdBbDiQZv8A32sorC0Q8mmxp1HnMmfHouk9MM+PBDdTSHAFodHuTME+hErXZhjUm++35VmyjhOps6q0hw01Kenulp3EzMixDosQCoxmHGFxPY1HtfzBbO0kCbWdY28E8/xfFEYrI8SAXCk5zRzaJPoLqcwFRlPB1Oyraqzi0lsQQ1gdqF9nbqeGcEj2tLWgEhu/QDxJPyESq5mOIq1nioaVI6byC4vgci6QHenyUmVvtdIFuY1NRmofUmFYMrzaoaVR7u8ynokhxB7xjl6/IquZm0Emo0aQ4mW9Hcx5cwrpmGHp4fBCgwh5eNT3/GTEkeGwA6BXPVi47faWYsqsLNRIdvJk+V+S1MFlmjXUo1NVJoJ0uPfa5oPdIAg+dt1A5FQq1KzaNJpfUJs3na8noI3J2XR8p4AqU3GpUxIpkkktpt12JkAkwPOxWLhrhbtDPx4sSAQ1wBnbTz8ObVuYsGSWNMHvzIhpBabcxbUI5yvvG+FpUXUW0574frO8kFgaSBEbz/pWDBF7wxrAS8gQA0uvHQAqa0y6BwFm0VOzdYVBYG0PaPpIn0C6AuNftlXBtAraH1idUNMaABIkj3yY2Fo8VNZbx8YGvtGze41giCZn2ogFd8LZOpXS0UFkvEAxEaQHAmJEjxNip1dJdoIiKgiIgIiICIhKCC4uxxZR0MBLnzMEDS0e0STYTYfM9FR8Y8trtdAAqAB5G8kaDtvDhTPgFYc8zAEvefZAt5D8/wB1S81x4q03gjv0iHwLRMhwEXMWnqvNllutM9DGlpc1xs0QJJPskmNh1I2907qsZxxASXNA0gb6jf0C1sbmzi7UY1GJ/uB6EW+JYsp4fFeoDVcQx7jYTqebmCR7LQOe/wB1nUnavtoZblFXGv7oLGA3cfZE7x8Tv1ZXfDZbQwlJxBDGi76rjHr18l6zPMqWEa1mmTsylT59NR5Dw8eapXGv7S+oBiBDBdjW/wCH8v4htJv8k7n75F5GfiHjMuDqeFljTY1T/iOHRvwD6+Sqjap0jqwlzD53c3yO/nPVZG0Wj2r+HIflXDhbg41wK2JllGxa32XVPH+FnjueUC56TWM4lYMpy2ricK+qxpLAQT1qaAQQ3rEn0jde8qIcwxsrliOIqdMsp02gUQNILRDREAaAB7I2nz6KqYlzadd5ZAbUOojkD70eB39VixN7Y+N3024XCNa1oLiZdF4Ddp3iXA/JV3DYhz6RYTJpCR/LsPvCkOLxqw1Mj/KqQf5XCx/9V8ybL3NwpqlsvqQGjnoHM+cz5AdVvnjsi28J8Q0qbqhqmHEM0FrZdpIlzZ23H0UtieI8K8huis6bzqI5cw13T7qkZcexHepscTpjUA6Imwk7zHJXHCB1Msa7DtrVXxqpgACn3ZDRazuZJsLDxWZor7WOBqFurDEkSRNQje3J11OYetUIa2jTbhqRnYBrj0jm487D/UvtGjTDmxqo1BMMqEgSZmCDpdvylbrBpJLh3oIBN7nmD1ifVXaKnnlFrKjCNiYDzcu5OJ6He/Q+C1uwDaVE31OLiSSY0s7veEwSfqVPZxhf3Ly+7hsRO0wBAnluYVXNR9QsY4kmzBYWBIBkt6OMc1qIuuTZoMHQoOdGqpJuCfavy8CArXgeJ6VQXlviO831F/ouf8QYmnqawtP7to0uAnSSLgiegb43C16bgQHt/eXDZBcHTEBtzIvBJBWfOz01p1zDY2nU9h7XeAN/TcLYUBwllDqNIOqkuqOFydwN4+3op9d8bbOsiIioIiIChuKMzbRpQT3nyAOZtf8AHzUyqDneX4zF1nVGDRSFmciWjZ203ubHms53ixBYvOJEPYI/F5JE2nT6+aq+LxDNRqMcROrU12ztVjcbbGx6KVzfAV5h516dQdcEg87G8yBzVbxWCfUv/hi0lx5bnx6WM87rhqK9ZPhcPLu3r6Xg92e61swQZdZzojyW1ieIhJZhGucdjVLbx0YIho8beXNaxZhwdu0dAG2uY/pWQ43pTDW9XRbyCzZ+t+jJaRFbtXt7Vw9lsyAerjtPmVLZxSNak/tQ0kAuDJuSLgSD3TysoWvxAWjuNAFoLrk+sAfJfcNj8RVPdpF/j2duXMmOZ9FbtNxG5IxlatSFPCte/UC1sucPN/LSN5NlZeLs4eKj6R7oaYgH2vE+ER63W7lr8VT3NCiJvJE+cNXzH4GhVc19So57gL9m2ZO8kkQT+ukPKM2KriMyc5kd9xDYaQzruBHkPFZeG8iqYnUazuypU4lx9ozMBoJttufDdTuLq4WhANCoTE953jF4MD0UTnNY0a5gN7F4Y5oN2ua8AxE9UtuuEkbeZY/B0AWsaKhMCXd/VpuN7T5BQmPzCu4SW9kzkX92f5RYn0VgGaOp09VOgyk6D3qdJo5/E4k9eXNVjC4R+NrOdVeeyZeq6STE+yDzcdgBz8lJj+tbS/CjAAcU8F0EigCJ1OFnVdI91psOrvJXvJB2dQg3qOlzy4yWzcNaeZkXidj0BNVGZsY7U1pbpaG0mCA1jRIBAO5Hjzva0/KOftozJJe6/MgeXIf8C8SdaZdFrV2EQ6COhuFDY7G0qOkNrGkXGzZ1NMb90zA8RCqNbParzDBJO1/7b/RY6eUveS+u50nkDpbbYAO75+TR5rO10n8LxIarKmqmBpmHNMB0bd0zHqtfIMHWfUa9zdDAS46hE82gA3ib7cgtWhTrUxpw1AgDZzoaz56yXET5LYwFDFOfM032775dDeoaTy8ld36ON7FUWPquf0IvMTp2nwVn4MyjtXdu8dxp/dtjc83n9f3UNlGRDEVezpuPZtg1TyHRrTsZXTsPRaxoa0Q0CAFr48d9qWsiIi9DIiIgIiIMWKpa2lswDY+XvD0kLKAiIOT8d4So7EV9DtLrFvMEFo9CqI1w1d4aiN9Z1OEbzaANvULpX/yHiNOLpAf9sA26ud68lz/iyjph7B3jYxz6fP8AK895bHWenzD12uJaBBBiIj08FvYzLWimx1TU4EucBTgSNMiXO2hocbDmVr5RSFGk51ZpbWLCB3TtfS1pEgnZbGHe6pg6jYc19OXNkQY9oR/U1TTNrSfVpU/YFNhnTIHaOJgGznbiCDsFJdu6nQLnOLqj7Mnl4gfX0Vcyal+0ltNx9l0nn3I2/t6KWzaq2rV0zDGy2QDYbvcI2gAx5BPHqbbmVl7hqq1Bf2ZpskiwkmJ3Mf8AKlX0HFpadDmkERpc2QbEGHKIgueAwRpgMBBjo3pHMqYdiGthpeLW7xifmpYbarctDRpFMREWquMjpD27eErSzLhxlbs9QrNNNjWCNDgQ2YmDM3U329pm3WbKNz3Mx2Ya2dTrxtLefvA38Egh83y06BTdidDbx2lJ7RHMarj/AJXvMMOzD4ZnZVGHDtn2T36tTZ73bbERANhZfMRTLnNoMdO7AZsC4zWcJJIAHduo3iJr6rxMU8PT7rA8xq0216dyTc3AmRutSaN7RnbmoNZdpE22k+UkAeZI+amcLlzaZZ2tJ1Nrr6nHW109NHtD18lH5XlT67n1XdzD0t3mdMxs3m5ykcFn4wtWlRqNNXC1wC9kanN1GGvpgcx0G/nC1e8RdcBlTHN7pEWjszDDO0hkEiPiJ+akmYVlFplobHTYk9OvmvNWl2VSm0BzxphjWjulszMbFpkS3dpaItCkxhNP7yr36nusF48p+6x4xdourQBaald3Z0ReNiek879BcqK7WtjXBmFb2VBu5NtXQOI6b6R4Sp+pklXEOccRUikYikywgGQC7c+MQpZ+mmwMYA1oEAAQE8dqk+EcI2lhwxsSDDiBueZ+qmlo5NS00W9Xd712+kLeXox5GaIiKoIiICIiAiIgpH/yVlBe1mIb/l91w/hJs75E/XwVGxmH7Wn4jn9iu2V6Ie1zHCWuBBHUEQQuTYvAOw1Z9F/L2T8TT7Lv1zBXH5Me7bxv0pGBxmNe406VQuLdzDTAHOSFnweZ4mk5xqNNU+y7nIF5EWtcK0VezwtBzmtAdVcBYXM/gSfmsWS4VpHaAEACwJnnHXcvDif5WLHstU2hmH7M15FGo2o4aQdDrNBMTbx+dky/EjTLnAk+6d9MgmfMgforpOGwoIInvkTJB57G4G0i3KVScXlTw+Ksgi0Fpdr3lzXQZkx0O4Vl2y3cFXLWPqNjVBiTYvI8bWFhsL8lDnHVP+4/VvbXv0i4jy6K0ZZkpFLvM0ue7uA91wbaSR62N1r5tggxriIkGGy6XEAw5w59efTrCkvUsY6VV3ZMDhD3CXwGj7AcpUJjcaP2hjnucGhwtIAECwbIOnYXUhlWXVaznu16QBElvMkwN/D7dVixXA1dzw4VaTgOTgWz6A/oq/ayPOrEOMYbD0gwbOLw8xzJc4ytzC5IXHViqjajuVGhzPRz4kDyWfDcIVAL6Pk77SFbMuybS0Ava0x3tFy7p3j9tukK6i9QWalrKQLwD7tGgyNBceQAsY5k2F1p5Hw5UbD2sFTEloBqutSogCNNKRLjHvRCvNHLaLXatIc+I1OuY6AnYeAW80nkIU1V01uH8BUoU9NWp2jpJBiNOr2mjnE3UkIF+fVYGzzX0FaGR71oVQXvawe8QPXcrZrPgLLwxhtVR1U7N7o8zv6D/wBlZ0WZrYAA2Fl9RF1YEREBERAREQEREBV7jTKBWomoB+8pAuBHNou5p62v5jzVhXwiVLNwcfY1jmhtRgeBtO48jyWbDYRoaWUqvdP+XVGpt9wJv9SvuPw3ZVqtP4HEDy936QsDwvP6dNbSTMQ6mTrpETu5nfbz5bt3PJb2ExbHiWOB8iq/SxVRnsuMdDcfXZZf2ljzNSn3vjYS13qL/VE0l8Y0yXAaiGw0cpcSDfy3+SqGdxrDPgDWHex6g7xcA7Tp5qw6Kmk9lUL/AAqC/wD5NEj0KgauT4iriA+oxjQfaLCdulwCZFvnKs0mknl9DRSYBu6Xnr3vZB8mwt5jeqysok39VuUaGozyUaYaVJb1OgvLmwvYctDap0gFnprQNVZG1VRsVFga/deTVWAu3QesS4mALk2A6k2CtuXYQUqbWDkLnqTufVQPDWG11C83DLD+Y/gfcKzreE+2chERbZEREBERAREQEREBERBz3jvC6MS142qt/qZY/wBJaq/U6hX/AI7wHaYYvHtUjr+Wzh6Gf9KoLTI81wznXTG8YmvBtsV9hY307rJTWVb+AxMGFK9r4KusJBUrReTCDdqQBbms7K2kALUfUFpKzFjj7p+dvuqjYa6br0XBYBSIG4C89nO5KoyF4QVZ2k+Qn7Lx2F1J4SnAVGlDvhI8/wBSsIpl72UwfacBbkOZ9JW9inJwxS14gu5MafV1h9NSsiLZSphoAaAANgBAXtEXVgREQEREBERAREQEREBERBH8QNnDV/8A63/RpK5bhxaF2B7QQQbgiD5Fcsx2C7Ko9nwOI8xyPpBXL5I3i03LzC9PKwvMLnpplY6x8LrPiM6pUgAGaqnQmw8/wtEVVVf2gufc3cfuVZEtWPFZ2+rp1BjQ0yNLYupZvFLrdo0Ecy2x9Jg/RV7H4NlPsoJJc8NMn1joveb020i3TJa4HfcEb/cIi90MS17Q5pkHYr3qVV4SxJLajeQII+YM/YKw6lYrdpLdfWACjKdReqlVaHjF1rKf4Pw8US87vcfRth9dXqq12ZeQ1tyTAHmr7gsOKdNjBs0AecblaxjOTMiItsiIiAiIgIiICIiAiIgIiIPjiqLxhQisHjZ7YPm232hXmpsqZxdVkBoNx3v7flYz9Lj7VOoIKwvCzufqHluOiwErk2wkKqYukadQjaDIPhyKtb1r18OyoIcAY9R+FUqLxWah/ZyILXgnp4wrJhuzqgHuVI22MfLkq1jcra0s0uPecG35T4hYq2GdRcATDtwQfqFRfqAAgAADoBAW4wKLyeualNjjuRfzBg/ZTFJioBq8PlZnFfCLINrh6pGIaPB0+hV0aVRcrZ2dSRvB+qtmBxYeLHzHRaxqZRvovgX1bZEREBERAREQEREBERAQovjkGhmeOFNpJ/RVCzXG63meY5K55vhtbSDsVRs5yx7YgEgcx+FzzlrWOkU4EX5j6hed7j06LJSqXh1j914fTgyFz9NvBd1Cr+c4B2svYCQd43B/CsT73WMtWoyr7821dnqbdjg433j7LYFGriqgIbAsJOwHnzN+SlDh9TmOPuyR8xF1KUXKo3ssohjWsGzQB/upA1QBZR1GosgJKK2Q7msoesW2yzU6BIiE1arXZWLXEjd1h5Lewdd+tujf9b+Cz4PJiTJVgwWXNZyWphpm5N6kbL2vgC+rbIiIgIiICIiAiIgIiICIiDHUpStKvl4KkUQVPH8NtdyUNX4aeNifv910QtXk0gg5jUySoOQPy/3WI5S/4QunOwo6LG7At6Kai7c0/wCmP+H6r23LqnwhdFOXt6IMvb0TUNqHRy6p0AUlhsrdzVtbgR0WVmHA5JqG0BhsoUth8uAW8Gr0qjwymAva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MUEhMWFBQXGBcYGBgWFRwXFxYaFhcWGBUXFx0YHCggGBonGxgVITEhJyksLi4uFx8zODQsNygtLisBCgoKDg0OGhAQGywkICQsLCwsLCwsLCwsLCwsLCwsLCwsLCwsLCwsLCwsLCwsLCwsLCwsLCwsLCwsLCwsLCwsLP/AABEIAO4A1AMBIgACEQEDEQH/xAAcAAEAAgMBAQEAAAAAAAAAAAAABQYDBAcCAQj/xAA/EAABAwIEAwUHAQYFBAMAAAABAAIRAyEEBRIxBkFREyJhcZEyQlKBobHR8BQjYnKiwTNDguHxFVOSsgdz0v/EABgBAQEBAQEAAAAAAAAAAAAAAAABAgME/8QAHxEBAQADAAIDAQEAAAAAAAAAAAECESESMQNBUYET/9oADAMBAAIRAxEAPwDuKIiAiIgIiICIiAiIgIiICIiAiIgIiICIiAiIgIiICIiAiIgIiICIiAiIgIiICIiD4SufcXcUucXUqLtLQO84CTBm5AIMW2Hmeicc8bMptcym6WixIPtu+Fv8I5nnt58rr5vUq6Wjvuc6WjT3r33/AFt0ELjnlvkbk17X7I+OatEfvXCowEgkkkiCYJG7ZF/nsr/lPE2HxDNbHwLTPKfHYjx+y4zwph8O8vFQ9pUa4dweyZBJJ+LY+CsRzUEPaAGtDRAb/ENvA7LnPksvGvGV1WjjqbzDajHHoHAn0lbC/N3/AFB0917wRG9xtN4cfsVMYbi3FPaKT67mwe5UbDp5wZE/jwW/9b9xnwd5RcTp8Z4/De0/tGdXd4X2uRI8rLqHBmdHGYVtVwh0ua60XB/BC6Y5zJmzScREW0EREBERAREQEREBERAREQEREGLE1wxrnmYAkxuos8SUvhf6D/8ASkMxZqpVB1Y71gwuPZnj9NbT2xaCAQ0e8ZMwRty67rl8mVl4sdPdxLT+B/8AT+VCcS51Ur0+zoO7JrvbcT3iPhbGwPMrnr3Yh0aDXda8hzAD4GRPO/gtfEsqsE1O00yN6nhtYrnc8rPa/wAZ8bwk+o6XV2Bo2boMAch7S84ThM0y5wxTQ5zXNnsrgOEd3v2soqpVEgkzfbUZPzha2JzBg2aBtzuIcem9uqklPJtZhkLsK5hovc8mSSBpIIiLTffbwWc16pYXvYWwA0nTDSTtHofp1Ufmuba3th0QDt8llwmIfVa6nrkOEXMCQbE25FLjftqZRXqmNOs2FieUbeIUtgnl0Oad435Hoeo5So6pldVx/wAI/T8qQwGWV27UyB5j8q5a0Tadw2MJZAEkQNJEBwOqWjxGk/ZWPg7ikYbVSptDdR1FjpsYg6b22CqWNZUZSqPLdJaGOBt7pJOx6ErZwuLbUbTeIJDhfnsbLju43caruOR5r+0Nc4s0wQN5mRPRMRnVJlVlLVLnHSY2aeWo9ZgR4qhUM9NKk5gdoDjJI9o2AieXyUQ3HzVDTAkSL3B3BPRd58t052OzItDI8d21Fj/e2d/MN/Xf5rfXeXbIiIqCIiAiIgIiICIiDzUqBokkAdTZRuMzylTG8+Z0j6/2C2szpaqbvC/p/tK5rkNMU6lY1Xa6gAGp0ucIc4ECZPNm28hc88rPSyLRieJKj7UmGOsaR6v3+QVdbhnNuBTpcu43U7/yd+FLPrSA4EEEAg+ahswxwAJXnuVt63pXeI8Y3vsLqupokOLyGkiCRAhpt4KsHHNdRfRG/al0kzYCLnnyXniHEl9VxHdBbDiQZv8A32sorC0Q8mmxp1HnMmfHouk9MM+PBDdTSHAFodHuTME+hErXZhjUm++35VmyjhOps6q0hw01Kenulp3EzMixDosQCoxmHGFxPY1HtfzBbO0kCbWdY28E8/xfFEYrI8SAXCk5zRzaJPoLqcwFRlPB1Oyraqzi0lsQQ1gdqF9nbqeGcEj2tLWgEhu/QDxJPyESq5mOIq1nioaVI6byC4vgci6QHenyUmVvtdIFuY1NRmofUmFYMrzaoaVR7u8ynokhxB7xjl6/IquZm0Emo0aQ4mW9Hcx5cwrpmGHp4fBCgwh5eNT3/GTEkeGwA6BXPVi47faWYsqsLNRIdvJk+V+S1MFlmjXUo1NVJoJ0uPfa5oPdIAg+dt1A5FQq1KzaNJpfUJs3na8noI3J2XR8p4AqU3GpUxIpkkktpt12JkAkwPOxWLhrhbtDPx4sSAQ1wBnbTz8ObVuYsGSWNMHvzIhpBabcxbUI5yvvG+FpUXUW0574frO8kFgaSBEbz/pWDBF7wxrAS8gQA0uvHQAqa0y6BwFm0VOzdYVBYG0PaPpIn0C6AuNftlXBtAraH1idUNMaABIkj3yY2Fo8VNZbx8YGvtGze41giCZn2ogFd8LZOpXS0UFkvEAxEaQHAmJEjxNip1dJdoIiKgiIgIiICIhKCC4uxxZR0MBLnzMEDS0e0STYTYfM9FR8Y8trtdAAqAB5G8kaDtvDhTPgFYc8zAEvefZAt5D8/wB1S81x4q03gjv0iHwLRMhwEXMWnqvNllutM9DGlpc1xs0QJJPskmNh1I2907qsZxxASXNA0gb6jf0C1sbmzi7UY1GJ/uB6EW+JYsp4fFeoDVcQx7jYTqebmCR7LQOe/wB1nUnavtoZblFXGv7oLGA3cfZE7x8Tv1ZXfDZbQwlJxBDGi76rjHr18l6zPMqWEa1mmTsylT59NR5Dw8eapXGv7S+oBiBDBdjW/wCH8v4htJv8k7n75F5GfiHjMuDqeFljTY1T/iOHRvwD6+Sqjap0jqwlzD53c3yO/nPVZG0Wj2r+HIflXDhbg41wK2JllGxa32XVPH+FnjueUC56TWM4lYMpy2ricK+qxpLAQT1qaAQQ3rEn0jde8qIcwxsrliOIqdMsp02gUQNILRDREAaAB7I2nz6KqYlzadd5ZAbUOojkD70eB39VixN7Y+N3024XCNa1oLiZdF4Ddp3iXA/JV3DYhz6RYTJpCR/LsPvCkOLxqw1Mj/KqQf5XCx/9V8ybL3NwpqlsvqQGjnoHM+cz5AdVvnjsi28J8Q0qbqhqmHEM0FrZdpIlzZ23H0UtieI8K8huis6bzqI5cw13T7qkZcexHepscTpjUA6Imwk7zHJXHCB1Msa7DtrVXxqpgACn3ZDRazuZJsLDxWZor7WOBqFurDEkSRNQje3J11OYetUIa2jTbhqRnYBrj0jm487D/UvtGjTDmxqo1BMMqEgSZmCDpdvylbrBpJLh3oIBN7nmD1ifVXaKnnlFrKjCNiYDzcu5OJ6He/Q+C1uwDaVE31OLiSSY0s7veEwSfqVPZxhf3Ly+7hsRO0wBAnluYVXNR9QsY4kmzBYWBIBkt6OMc1qIuuTZoMHQoOdGqpJuCfavy8CArXgeJ6VQXlviO831F/ouf8QYmnqawtP7to0uAnSSLgiegb43C16bgQHt/eXDZBcHTEBtzIvBJBWfOz01p1zDY2nU9h7XeAN/TcLYUBwllDqNIOqkuqOFydwN4+3op9d8bbOsiIioIiIChuKMzbRpQT3nyAOZtf8AHzUyqDneX4zF1nVGDRSFmciWjZ203ubHms53ixBYvOJEPYI/F5JE2nT6+aq+LxDNRqMcROrU12ztVjcbbGx6KVzfAV5h516dQdcEg87G8yBzVbxWCfUv/hi0lx5bnx6WM87rhqK9ZPhcPLu3r6Xg92e61swQZdZzojyW1ieIhJZhGucdjVLbx0YIho8beXNaxZhwdu0dAG2uY/pWQ43pTDW9XRbyCzZ+t+jJaRFbtXt7Vw9lsyAerjtPmVLZxSNak/tQ0kAuDJuSLgSD3TysoWvxAWjuNAFoLrk+sAfJfcNj8RVPdpF/j2duXMmOZ9FbtNxG5IxlatSFPCte/UC1sucPN/LSN5NlZeLs4eKj6R7oaYgH2vE+ER63W7lr8VT3NCiJvJE+cNXzH4GhVc19So57gL9m2ZO8kkQT+ukPKM2KriMyc5kd9xDYaQzruBHkPFZeG8iqYnUazuypU4lx9ozMBoJttufDdTuLq4WhANCoTE953jF4MD0UTnNY0a5gN7F4Y5oN2ua8AxE9UtuuEkbeZY/B0AWsaKhMCXd/VpuN7T5BQmPzCu4SW9kzkX92f5RYn0VgGaOp09VOgyk6D3qdJo5/E4k9eXNVjC4R+NrOdVeeyZeq6STE+yDzcdgBz8lJj+tbS/CjAAcU8F0EigCJ1OFnVdI91psOrvJXvJB2dQg3qOlzy4yWzcNaeZkXidj0BNVGZsY7U1pbpaG0mCA1jRIBAO5Hjzva0/KOftozJJe6/MgeXIf8C8SdaZdFrV2EQ6COhuFDY7G0qOkNrGkXGzZ1NMb90zA8RCqNbParzDBJO1/7b/RY6eUveS+u50nkDpbbYAO75+TR5rO10n8LxIarKmqmBpmHNMB0bd0zHqtfIMHWfUa9zdDAS46hE82gA3ib7cgtWhTrUxpw1AgDZzoaz56yXET5LYwFDFOfM032775dDeoaTy8ld36ON7FUWPquf0IvMTp2nwVn4MyjtXdu8dxp/dtjc83n9f3UNlGRDEVezpuPZtg1TyHRrTsZXTsPRaxoa0Q0CAFr48d9qWsiIi9DIiIgIiIMWKpa2lswDY+XvD0kLKAiIOT8d4So7EV9DtLrFvMEFo9CqI1w1d4aiN9Z1OEbzaANvULpX/yHiNOLpAf9sA26ud68lz/iyjph7B3jYxz6fP8AK895bHWenzD12uJaBBBiIj08FvYzLWimx1TU4EucBTgSNMiXO2hocbDmVr5RSFGk51ZpbWLCB3TtfS1pEgnZbGHe6pg6jYc19OXNkQY9oR/U1TTNrSfVpU/YFNhnTIHaOJgGznbiCDsFJdu6nQLnOLqj7Mnl4gfX0Vcyal+0ltNx9l0nn3I2/t6KWzaq2rV0zDGy2QDYbvcI2gAx5BPHqbbmVl7hqq1Bf2ZpskiwkmJ3Mf8AKlX0HFpadDmkERpc2QbEGHKIgueAwRpgMBBjo3pHMqYdiGthpeLW7xifmpYbarctDRpFMREWquMjpD27eErSzLhxlbs9QrNNNjWCNDgQ2YmDM3U329pm3WbKNz3Mx2Ya2dTrxtLefvA38Egh83y06BTdidDbx2lJ7RHMarj/AJXvMMOzD4ZnZVGHDtn2T36tTZ73bbERANhZfMRTLnNoMdO7AZsC4zWcJJIAHduo3iJr6rxMU8PT7rA8xq0216dyTc3AmRutSaN7RnbmoNZdpE22k+UkAeZI+amcLlzaZZ2tJ1Nrr6nHW109NHtD18lH5XlT67n1XdzD0t3mdMxs3m5ykcFn4wtWlRqNNXC1wC9kanN1GGvpgcx0G/nC1e8RdcBlTHN7pEWjszDDO0hkEiPiJ+akmYVlFplobHTYk9OvmvNWl2VSm0BzxphjWjulszMbFpkS3dpaItCkxhNP7yr36nusF48p+6x4xdourQBaald3Z0ReNiek879BcqK7WtjXBmFb2VBu5NtXQOI6b6R4Sp+pklXEOccRUikYikywgGQC7c+MQpZ+mmwMYA1oEAAQE8dqk+EcI2lhwxsSDDiBueZ+qmlo5NS00W9Xd712+kLeXox5GaIiKoIiICIiAiIgpH/yVlBe1mIb/l91w/hJs75E/XwVGxmH7Wn4jn9iu2V6Ie1zHCWuBBHUEQQuTYvAOw1Z9F/L2T8TT7Lv1zBXH5Me7bxv0pGBxmNe406VQuLdzDTAHOSFnweZ4mk5xqNNU+y7nIF5EWtcK0VezwtBzmtAdVcBYXM/gSfmsWS4VpHaAEACwJnnHXcvDif5WLHstU2hmH7M15FGo2o4aQdDrNBMTbx+dky/EjTLnAk+6d9MgmfMgforpOGwoIInvkTJB57G4G0i3KVScXlTw+Ksgi0Fpdr3lzXQZkx0O4Vl2y3cFXLWPqNjVBiTYvI8bWFhsL8lDnHVP+4/VvbXv0i4jy6K0ZZkpFLvM0ue7uA91wbaSR62N1r5tggxriIkGGy6XEAw5w59efTrCkvUsY6VV3ZMDhD3CXwGj7AcpUJjcaP2hjnucGhwtIAECwbIOnYXUhlWXVaznu16QBElvMkwN/D7dVixXA1dzw4VaTgOTgWz6A/oq/ayPOrEOMYbD0gwbOLw8xzJc4ytzC5IXHViqjajuVGhzPRz4kDyWfDcIVAL6Pk77SFbMuybS0Ava0x3tFy7p3j9tukK6i9QWalrKQLwD7tGgyNBceQAsY5k2F1p5Hw5UbD2sFTEloBqutSogCNNKRLjHvRCvNHLaLXatIc+I1OuY6AnYeAW80nkIU1V01uH8BUoU9NWp2jpJBiNOr2mjnE3UkIF+fVYGzzX0FaGR71oVQXvawe8QPXcrZrPgLLwxhtVR1U7N7o8zv6D/wBlZ0WZrYAA2Fl9RF1YEREBERAREQEREBV7jTKBWomoB+8pAuBHNou5p62v5jzVhXwiVLNwcfY1jmhtRgeBtO48jyWbDYRoaWUqvdP+XVGpt9wJv9SvuPw3ZVqtP4HEDy936QsDwvP6dNbSTMQ6mTrpETu5nfbz5bt3PJb2ExbHiWOB8iq/SxVRnsuMdDcfXZZf2ljzNSn3vjYS13qL/VE0l8Y0yXAaiGw0cpcSDfy3+SqGdxrDPgDWHex6g7xcA7Tp5qw6Kmk9lUL/AAqC/wD5NEj0KgauT4iriA+oxjQfaLCdulwCZFvnKs0mknl9DRSYBu6Xnr3vZB8mwt5jeqysok39VuUaGozyUaYaVJb1OgvLmwvYctDap0gFnprQNVZG1VRsVFga/deTVWAu3QesS4mALk2A6k2CtuXYQUqbWDkLnqTufVQPDWG11C83DLD+Y/gfcKzreE+2chERbZEREBERAREQEREBERBz3jvC6MS142qt/qZY/wBJaq/U6hX/AI7wHaYYvHtUjr+Wzh6Gf9KoLTI81wznXTG8YmvBtsV9hY307rJTWVb+AxMGFK9r4KusJBUrReTCDdqQBbms7K2kALUfUFpKzFjj7p+dvuqjYa6br0XBYBSIG4C89nO5KoyF4QVZ2k+Qn7Lx2F1J4SnAVGlDvhI8/wBSsIpl72UwfacBbkOZ9JW9inJwxS14gu5MafV1h9NSsiLZSphoAaAANgBAXtEXVgREQEREBERAREQEREBERBH8QNnDV/8A63/RpK5bhxaF2B7QQQbgiD5Fcsx2C7Ko9nwOI8xyPpBXL5I3i03LzC9PKwvMLnpplY6x8LrPiM6pUgAGaqnQmw8/wtEVVVf2gufc3cfuVZEtWPFZ2+rp1BjQ0yNLYupZvFLrdo0Ecy2x9Jg/RV7H4NlPsoJJc8NMn1joveb020i3TJa4HfcEb/cIi90MS17Q5pkHYr3qVV4SxJLajeQII+YM/YKw6lYrdpLdfWACjKdReqlVaHjF1rKf4Pw8US87vcfRth9dXqq12ZeQ1tyTAHmr7gsOKdNjBs0AecblaxjOTMiItsiIiAiIgIiICIiAiIgIiIPjiqLxhQisHjZ7YPm232hXmpsqZxdVkBoNx3v7flYz9Lj7VOoIKwvCzufqHluOiwErk2wkKqYukadQjaDIPhyKtb1r18OyoIcAY9R+FUqLxWah/ZyILXgnp4wrJhuzqgHuVI22MfLkq1jcra0s0uPecG35T4hYq2GdRcATDtwQfqFRfqAAgAADoBAW4wKLyeualNjjuRfzBg/ZTFJioBq8PlZnFfCLINrh6pGIaPB0+hV0aVRcrZ2dSRvB+qtmBxYeLHzHRaxqZRvovgX1bZEREBERAREQEREBERAQovjkGhmeOFNpJ/RVCzXG63meY5K55vhtbSDsVRs5yx7YgEgcx+FzzlrWOkU4EX5j6hed7j06LJSqXh1j914fTgyFz9NvBd1Cr+c4B2svYCQd43B/CsT73WMtWoyr7821dnqbdjg433j7LYFGriqgIbAsJOwHnzN+SlDh9TmOPuyR8xF1KUXKo3ssohjWsGzQB/upA1QBZR1GosgJKK2Q7msoesW2yzU6BIiE1arXZWLXEjd1h5Lewdd+tujf9b+Cz4PJiTJVgwWXNZyWphpm5N6kbL2vgC+rbIiIgIiICIiAiIgIiICIiDHUpStKvl4KkUQVPH8NtdyUNX4aeNifv910QtXk0gg5jUySoOQPy/3WI5S/4QunOwo6LG7At6Kai7c0/wCmP+H6r23LqnwhdFOXt6IMvb0TUNqHRy6p0AUlhsrdzVtbgR0WVmHA5JqG0BhsoUth8uAW8Gr0qjwymAva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SEhMUEhMWFBQXGBcYGBgWFRwXFxYaFhcWGBUXFx0YHCggGBonGxgVITEhJyksLi4uFx8zODQsNygtLisBCgoKDg0OGhAQGywkICQsLCwsLCwsLCwsLCwsLCwsLCwsLCwsLCwsLCwsLCwsLCwsLCwsLCwsLCwsLCwsLCwsLP/AABEIAO4A1AMBIgACEQEDEQH/xAAcAAEAAgMBAQEAAAAAAAAAAAAABQYDBAcCAQj/xAA/EAABAwIEAwUHAQYFBAMAAAABAAIRAyEEBRIxBkFREyJhcZEyQlKBobHR8BQjYnKiwTNDguHxFVOSsgdz0v/EABgBAQEBAQEAAAAAAAAAAAAAAAABAgME/8QAHxEBAQADAAIDAQEAAAAAAAAAAAECESESMQNBUYET/9oADAMBAAIRAxEAPwDuKIiAiIgIiICIiAiIgIiICIiAiIgIiICIiAiIgIiICIiAiIgIiICIiAiIgIiICIiD4SufcXcUucXUqLtLQO84CTBm5AIMW2Hmeicc8bMptcym6WixIPtu+Fv8I5nnt58rr5vUq6Wjvuc6WjT3r33/AFt0ELjnlvkbk17X7I+OatEfvXCowEgkkkiCYJG7ZF/nsr/lPE2HxDNbHwLTPKfHYjx+y4zwph8O8vFQ9pUa4dweyZBJJ+LY+CsRzUEPaAGtDRAb/ENvA7LnPksvGvGV1WjjqbzDajHHoHAn0lbC/N3/AFB0917wRG9xtN4cfsVMYbi3FPaKT67mwe5UbDp5wZE/jwW/9b9xnwd5RcTp8Z4/De0/tGdXd4X2uRI8rLqHBmdHGYVtVwh0ua60XB/BC6Y5zJmzScREW0EREBERAREQEREBERAREQEREGLE1wxrnmYAkxuos8SUvhf6D/8ASkMxZqpVB1Y71gwuPZnj9NbT2xaCAQ0e8ZMwRty67rl8mVl4sdPdxLT+B/8AT+VCcS51Ur0+zoO7JrvbcT3iPhbGwPMrnr3Yh0aDXda8hzAD4GRPO/gtfEsqsE1O00yN6nhtYrnc8rPa/wAZ8bwk+o6XV2Bo2boMAch7S84ThM0y5wxTQ5zXNnsrgOEd3v2soqpVEgkzfbUZPzha2JzBg2aBtzuIcem9uqklPJtZhkLsK5hovc8mSSBpIIiLTffbwWc16pYXvYWwA0nTDSTtHofp1Ufmuba3th0QDt8llwmIfVa6nrkOEXMCQbE25FLjftqZRXqmNOs2FieUbeIUtgnl0Oad435Hoeo5So6pldVx/wAI/T8qQwGWV27UyB5j8q5a0Tadw2MJZAEkQNJEBwOqWjxGk/ZWPg7ikYbVSptDdR1FjpsYg6b22CqWNZUZSqPLdJaGOBt7pJOx6ErZwuLbUbTeIJDhfnsbLju43caruOR5r+0Nc4s0wQN5mRPRMRnVJlVlLVLnHSY2aeWo9ZgR4qhUM9NKk5gdoDjJI9o2AieXyUQ3HzVDTAkSL3B3BPRd58t052OzItDI8d21Fj/e2d/MN/Xf5rfXeXbIiIqCIiAiIgIiICIiDzUqBokkAdTZRuMzylTG8+Z0j6/2C2szpaqbvC/p/tK5rkNMU6lY1Xa6gAGp0ucIc4ECZPNm28hc88rPSyLRieJKj7UmGOsaR6v3+QVdbhnNuBTpcu43U7/yd+FLPrSA4EEEAg+ahswxwAJXnuVt63pXeI8Y3vsLqupokOLyGkiCRAhpt4KsHHNdRfRG/al0kzYCLnnyXniHEl9VxHdBbDiQZv8A32sorC0Q8mmxp1HnMmfHouk9MM+PBDdTSHAFodHuTME+hErXZhjUm++35VmyjhOps6q0hw01Kenulp3EzMixDosQCoxmHGFxPY1HtfzBbO0kCbWdY28E8/xfFEYrI8SAXCk5zRzaJPoLqcwFRlPB1Oyraqzi0lsQQ1gdqF9nbqeGcEj2tLWgEhu/QDxJPyESq5mOIq1nioaVI6byC4vgci6QHenyUmVvtdIFuY1NRmofUmFYMrzaoaVR7u8ynokhxB7xjl6/IquZm0Emo0aQ4mW9Hcx5cwrpmGHp4fBCgwh5eNT3/GTEkeGwA6BXPVi47faWYsqsLNRIdvJk+V+S1MFlmjXUo1NVJoJ0uPfa5oPdIAg+dt1A5FQq1KzaNJpfUJs3na8noI3J2XR8p4AqU3GpUxIpkkktpt12JkAkwPOxWLhrhbtDPx4sSAQ1wBnbTz8ObVuYsGSWNMHvzIhpBabcxbUI5yvvG+FpUXUW0574frO8kFgaSBEbz/pWDBF7wxrAS8gQA0uvHQAqa0y6BwFm0VOzdYVBYG0PaPpIn0C6AuNftlXBtAraH1idUNMaABIkj3yY2Fo8VNZbx8YGvtGze41giCZn2ogFd8LZOpXS0UFkvEAxEaQHAmJEjxNip1dJdoIiKgiIgIiICIhKCC4uxxZR0MBLnzMEDS0e0STYTYfM9FR8Y8trtdAAqAB5G8kaDtvDhTPgFYc8zAEvefZAt5D8/wB1S81x4q03gjv0iHwLRMhwEXMWnqvNllutM9DGlpc1xs0QJJPskmNh1I2907qsZxxASXNA0gb6jf0C1sbmzi7UY1GJ/uB6EW+JYsp4fFeoDVcQx7jYTqebmCR7LQOe/wB1nUnavtoZblFXGv7oLGA3cfZE7x8Tv1ZXfDZbQwlJxBDGi76rjHr18l6zPMqWEa1mmTsylT59NR5Dw8eapXGv7S+oBiBDBdjW/wCH8v4htJv8k7n75F5GfiHjMuDqeFljTY1T/iOHRvwD6+Sqjap0jqwlzD53c3yO/nPVZG0Wj2r+HIflXDhbg41wK2JllGxa32XVPH+FnjueUC56TWM4lYMpy2ricK+qxpLAQT1qaAQQ3rEn0jde8qIcwxsrliOIqdMsp02gUQNILRDREAaAB7I2nz6KqYlzadd5ZAbUOojkD70eB39VixN7Y+N3024XCNa1oLiZdF4Ddp3iXA/JV3DYhz6RYTJpCR/LsPvCkOLxqw1Mj/KqQf5XCx/9V8ybL3NwpqlsvqQGjnoHM+cz5AdVvnjsi28J8Q0qbqhqmHEM0FrZdpIlzZ23H0UtieI8K8huis6bzqI5cw13T7qkZcexHepscTpjUA6Imwk7zHJXHCB1Msa7DtrVXxqpgACn3ZDRazuZJsLDxWZor7WOBqFurDEkSRNQje3J11OYetUIa2jTbhqRnYBrj0jm487D/UvtGjTDmxqo1BMMqEgSZmCDpdvylbrBpJLh3oIBN7nmD1ifVXaKnnlFrKjCNiYDzcu5OJ6He/Q+C1uwDaVE31OLiSSY0s7veEwSfqVPZxhf3Ly+7hsRO0wBAnluYVXNR9QsY4kmzBYWBIBkt6OMc1qIuuTZoMHQoOdGqpJuCfavy8CArXgeJ6VQXlviO831F/ouf8QYmnqawtP7to0uAnSSLgiegb43C16bgQHt/eXDZBcHTEBtzIvBJBWfOz01p1zDY2nU9h7XeAN/TcLYUBwllDqNIOqkuqOFydwN4+3op9d8bbOsiIioIiIChuKMzbRpQT3nyAOZtf8AHzUyqDneX4zF1nVGDRSFmciWjZ203ubHms53ixBYvOJEPYI/F5JE2nT6+aq+LxDNRqMcROrU12ztVjcbbGx6KVzfAV5h516dQdcEg87G8yBzVbxWCfUv/hi0lx5bnx6WM87rhqK9ZPhcPLu3r6Xg92e61swQZdZzojyW1ieIhJZhGucdjVLbx0YIho8beXNaxZhwdu0dAG2uY/pWQ43pTDW9XRbyCzZ+t+jJaRFbtXt7Vw9lsyAerjtPmVLZxSNak/tQ0kAuDJuSLgSD3TysoWvxAWjuNAFoLrk+sAfJfcNj8RVPdpF/j2duXMmOZ9FbtNxG5IxlatSFPCte/UC1sucPN/LSN5NlZeLs4eKj6R7oaYgH2vE+ER63W7lr8VT3NCiJvJE+cNXzH4GhVc19So57gL9m2ZO8kkQT+ukPKM2KriMyc5kd9xDYaQzruBHkPFZeG8iqYnUazuypU4lx9ozMBoJttufDdTuLq4WhANCoTE953jF4MD0UTnNY0a5gN7F4Y5oN2ua8AxE9UtuuEkbeZY/B0AWsaKhMCXd/VpuN7T5BQmPzCu4SW9kzkX92f5RYn0VgGaOp09VOgyk6D3qdJo5/E4k9eXNVjC4R+NrOdVeeyZeq6STE+yDzcdgBz8lJj+tbS/CjAAcU8F0EigCJ1OFnVdI91psOrvJXvJB2dQg3qOlzy4yWzcNaeZkXidj0BNVGZsY7U1pbpaG0mCA1jRIBAO5Hjzva0/KOftozJJe6/MgeXIf8C8SdaZdFrV2EQ6COhuFDY7G0qOkNrGkXGzZ1NMb90zA8RCqNbParzDBJO1/7b/RY6eUveS+u50nkDpbbYAO75+TR5rO10n8LxIarKmqmBpmHNMB0bd0zHqtfIMHWfUa9zdDAS46hE82gA3ib7cgtWhTrUxpw1AgDZzoaz56yXET5LYwFDFOfM032775dDeoaTy8ld36ON7FUWPquf0IvMTp2nwVn4MyjtXdu8dxp/dtjc83n9f3UNlGRDEVezpuPZtg1TyHRrTsZXTsPRaxoa0Q0CAFr48d9qWsiIi9DIiIgIiIMWKpa2lswDY+XvD0kLKAiIOT8d4So7EV9DtLrFvMEFo9CqI1w1d4aiN9Z1OEbzaANvULpX/yHiNOLpAf9sA26ud68lz/iyjph7B3jYxz6fP8AK895bHWenzD12uJaBBBiIj08FvYzLWimx1TU4EucBTgSNMiXO2hocbDmVr5RSFGk51ZpbWLCB3TtfS1pEgnZbGHe6pg6jYc19OXNkQY9oR/U1TTNrSfVpU/YFNhnTIHaOJgGznbiCDsFJdu6nQLnOLqj7Mnl4gfX0Vcyal+0ltNx9l0nn3I2/t6KWzaq2rV0zDGy2QDYbvcI2gAx5BPHqbbmVl7hqq1Bf2ZpskiwkmJ3Mf8AKlX0HFpadDmkERpc2QbEGHKIgueAwRpgMBBjo3pHMqYdiGthpeLW7xifmpYbarctDRpFMREWquMjpD27eErSzLhxlbs9QrNNNjWCNDgQ2YmDM3U329pm3WbKNz3Mx2Ya2dTrxtLefvA38Egh83y06BTdidDbx2lJ7RHMarj/AJXvMMOzD4ZnZVGHDtn2T36tTZ73bbERANhZfMRTLnNoMdO7AZsC4zWcJJIAHduo3iJr6rxMU8PT7rA8xq0216dyTc3AmRutSaN7RnbmoNZdpE22k+UkAeZI+amcLlzaZZ2tJ1Nrr6nHW109NHtD18lH5XlT67n1XdzD0t3mdMxs3m5ykcFn4wtWlRqNNXC1wC9kanN1GGvpgcx0G/nC1e8RdcBlTHN7pEWjszDDO0hkEiPiJ+akmYVlFplobHTYk9OvmvNWl2VSm0BzxphjWjulszMbFpkS3dpaItCkxhNP7yr36nusF48p+6x4xdourQBaald3Z0ReNiek879BcqK7WtjXBmFb2VBu5NtXQOI6b6R4Sp+pklXEOccRUikYikywgGQC7c+MQpZ+mmwMYA1oEAAQE8dqk+EcI2lhwxsSDDiBueZ+qmlo5NS00W9Xd712+kLeXox5GaIiKoIiICIiAiIgpH/yVlBe1mIb/l91w/hJs75E/XwVGxmH7Wn4jn9iu2V6Ie1zHCWuBBHUEQQuTYvAOw1Z9F/L2T8TT7Lv1zBXH5Me7bxv0pGBxmNe406VQuLdzDTAHOSFnweZ4mk5xqNNU+y7nIF5EWtcK0VezwtBzmtAdVcBYXM/gSfmsWS4VpHaAEACwJnnHXcvDif5WLHstU2hmH7M15FGo2o4aQdDrNBMTbx+dky/EjTLnAk+6d9MgmfMgforpOGwoIInvkTJB57G4G0i3KVScXlTw+Ksgi0Fpdr3lzXQZkx0O4Vl2y3cFXLWPqNjVBiTYvI8bWFhsL8lDnHVP+4/VvbXv0i4jy6K0ZZkpFLvM0ue7uA91wbaSR62N1r5tggxriIkGGy6XEAw5w59efTrCkvUsY6VV3ZMDhD3CXwGj7AcpUJjcaP2hjnucGhwtIAECwbIOnYXUhlWXVaznu16QBElvMkwN/D7dVixXA1dzw4VaTgOTgWz6A/oq/ayPOrEOMYbD0gwbOLw8xzJc4ytzC5IXHViqjajuVGhzPRz4kDyWfDcIVAL6Pk77SFbMuybS0Ava0x3tFy7p3j9tukK6i9QWalrKQLwD7tGgyNBceQAsY5k2F1p5Hw5UbD2sFTEloBqutSogCNNKRLjHvRCvNHLaLXatIc+I1OuY6AnYeAW80nkIU1V01uH8BUoU9NWp2jpJBiNOr2mjnE3UkIF+fVYGzzX0FaGR71oVQXvawe8QPXcrZrPgLLwxhtVR1U7N7o8zv6D/wBlZ0WZrYAA2Fl9RF1YEREBERAREQEREBV7jTKBWomoB+8pAuBHNou5p62v5jzVhXwiVLNwcfY1jmhtRgeBtO48jyWbDYRoaWUqvdP+XVGpt9wJv9SvuPw3ZVqtP4HEDy936QsDwvP6dNbSTMQ6mTrpETu5nfbz5bt3PJb2ExbHiWOB8iq/SxVRnsuMdDcfXZZf2ljzNSn3vjYS13qL/VE0l8Y0yXAaiGw0cpcSDfy3+SqGdxrDPgDWHex6g7xcA7Tp5qw6Kmk9lUL/AAqC/wD5NEj0KgauT4iriA+oxjQfaLCdulwCZFvnKs0mknl9DRSYBu6Xnr3vZB8mwt5jeqysok39VuUaGozyUaYaVJb1OgvLmwvYctDap0gFnprQNVZG1VRsVFga/deTVWAu3QesS4mALk2A6k2CtuXYQUqbWDkLnqTufVQPDWG11C83DLD+Y/gfcKzreE+2chERbZEREBERAREQEREBERBz3jvC6MS142qt/qZY/wBJaq/U6hX/AI7wHaYYvHtUjr+Wzh6Gf9KoLTI81wznXTG8YmvBtsV9hY307rJTWVb+AxMGFK9r4KusJBUrReTCDdqQBbms7K2kALUfUFpKzFjj7p+dvuqjYa6br0XBYBSIG4C89nO5KoyF4QVZ2k+Qn7Lx2F1J4SnAVGlDvhI8/wBSsIpl72UwfacBbkOZ9JW9inJwxS14gu5MafV1h9NSsiLZSphoAaAANgBAXtEXVgREQEREBERAREQEREBERBH8QNnDV/8A63/RpK5bhxaF2B7QQQbgiD5Fcsx2C7Ko9nwOI8xyPpBXL5I3i03LzC9PKwvMLnpplY6x8LrPiM6pUgAGaqnQmw8/wtEVVVf2gufc3cfuVZEtWPFZ2+rp1BjQ0yNLYupZvFLrdo0Ecy2x9Jg/RV7H4NlPsoJJc8NMn1joveb020i3TJa4HfcEb/cIi90MS17Q5pkHYr3qVV4SxJLajeQII+YM/YKw6lYrdpLdfWACjKdReqlVaHjF1rKf4Pw8US87vcfRth9dXqq12ZeQ1tyTAHmr7gsOKdNjBs0AecblaxjOTMiItsiIiAiIgIiICIiAiIgIiIPjiqLxhQisHjZ7YPm232hXmpsqZxdVkBoNx3v7flYz9Lj7VOoIKwvCzufqHluOiwErk2wkKqYukadQjaDIPhyKtb1r18OyoIcAY9R+FUqLxWah/ZyILXgnp4wrJhuzqgHuVI22MfLkq1jcra0s0uPecG35T4hYq2GdRcATDtwQfqFRfqAAgAADoBAW4wKLyeualNjjuRfzBg/ZTFJioBq8PlZnFfCLINrh6pGIaPB0+hV0aVRcrZ2dSRvB+qtmBxYeLHzHRaxqZRvovgX1bZEREBERAREQEREBERAQovjkGhmeOFNpJ/RVCzXG63meY5K55vhtbSDsVRs5yx7YgEgcx+FzzlrWOkU4EX5j6hed7j06LJSqXh1j914fTgyFz9NvBd1Cr+c4B2svYCQd43B/CsT73WMtWoyr7821dnqbdjg433j7LYFGriqgIbAsJOwHnzN+SlDh9TmOPuyR8xF1KUXKo3ssohjWsGzQB/upA1QBZR1GosgJKK2Q7msoesW2yzU6BIiE1arXZWLXEjd1h5Lewdd+tujf9b+Cz4PJiTJVgwWXNZyWphpm5N6kbL2vgC+rbIiIgIiICIiAiIgIiICIiDHUpStKvl4KkUQVPH8NtdyUNX4aeNifv910QtXk0gg5jUySoOQPy/3WI5S/4QunOwo6LG7At6Kai7c0/wCmP+H6r23LqnwhdFOXt6IMvb0TUNqHRy6p0AUlhsrdzVtbgR0WVmHA5JqG0BhsoUth8uAW8Gr0qjwymAva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www.lifeofthelaw.org/wp-content/uploads/2013/07/94-istock_000004415349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94140"/>
            <a:ext cx="1876778" cy="20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data:image/jpeg;base64,/9j/4AAQSkZJRgABAQAAAQABAAD/2wBDAAkGBwgHBgkIBwgKCgkLDRYPDQwMDRsUFRAWIB0iIiAdHx8kKDQsJCYxJx8fLT0tMTU3Ojo6Iys/RD84QzQ5Ojf/2wBDAQoKCg0MDRoPDxo3JR8lNzc3Nzc3Nzc3Nzc3Nzc3Nzc3Nzc3Nzc3Nzc3Nzc3Nzc3Nzc3Nzc3Nzc3Nzc3Nzc3Nzf/wAARCAELAL0DASIAAhEBAxEB/8QAGwABAAMBAQEBAAAAAAAAAAAAAAUHCAQGAQL/xAA7EAEAAQMDAAMOBAQHAAAAAAAAAQIDBAUGEQgxUQcSEyE2QVZhcXWBkZSzFheT0iIjsdEyUqGiwcLx/8QAFAEBAAAAAAAAAAAAAAAAAAAAAP/EABQRAQAAAAAAAAAAAAAAAAAAAAD/2gAMAwEAAhEDEQA/ALxAAAAAAAAAAAAAAAAAAAAAAAAAAAAAAAAAAAAAAAAAAAAAAAAAAAAAAAAAAAAAAAAAAAAAAAAAAAAAAAAAAAAAAAAAAAAAAAAAAAAAAAAAAAAAAAAAAAAAAAAAAAAAAAAAAAAAAAAAAAAAAAAAAAAAAAAAAAAAAAAAAAAAAAAAAAAAAAAed3zu7B2bodeo5tM3blU95j49M8VXa+znzR55nzR2zxE+iZ86SWTXVuLScWap7y3h1XIp80TVXMTP+yPkDzOsd1veGpZVV21qc4Vrn+Czi0RTTTHtmJmfjKR2l3ZdxaTm0RrV6dUwaqv5lNyIi7RHnmiqOPH6p8Xs61aANtabn42qYGPn4N2LuNkW4uW6489MxzH/AI6VadH3MuZOwfBV1cxi5l21RHZExTX/AFrlZYAAAAAAAAAAAAAAAAAADOXSOnneuDHZptH3LrRrOHSM8uMT3bb+5dBVYANG9HHyLz/eVf2rS1lU9HHyLz/eVf2rS1gAAAAAAAAAAAAAAAAAAGcOkZ5cYnu239y60ezh0jPLjE922/uXQVWADRvRx8i8/wB5V/atLWVR0cfIvP8AeVf2rS1wAOQA5jtAAAAAAAAAHm9+7wwtmaJVqGXTN69XV4PHx6auJu18c9fmiOuZ/wCZiHpGfeklfvVbg0ixVz4CjEqro7O+qrmKv9KaQeP3B3Tt263kzdq1a/hW4nmizg1zZpp+NM8z8ZlFfjHdHpHrH1939yDATn4x3R6R6x9fd/cfjHdHpHrH1939yDATn4x3R6R6x9fd/cjtR1LP1S/F/U83JzL1NPeRcyLtVyqKeZnjmqZ8Xjn5uQAABI6dr+s6VZqsaZq2fh2qqu/qt4+TXbpmriI5mKZjx8RHydf4x3R6R6x9fd/cgwE5+Md0ekesfX3f3Psb03VEcRuTWPrrv7kEAn43tuuOrcur/W3P7vT7T7sG5dGyrdOp5NWqYPPFy3f4m5EdtNfXz7eY/qrkBtfSNSxdY0zG1HAuRcxsm3Fy3V6p7eyfNMeaXYrTo+37t7YEUXZmabOZdot8+an+GrxfGqpZYAAAAAACue7TsrI3XoljK0yjv9RwJqqotR13aKuO+pj1+KJj2THnWMAxBfs3ce9XZv267d2iZprorpmKqZjzTE9T8cT2Nn6nt7RdWuRd1TScHMuRHEV38eiuqI9sxy4J2LtKevbelfDFo/sDH/E9hxPY17OwNoz17c034Y9MH5f7Q9HNN/QgGQuJ7Hxr78v9oejmm/oQofu66Pp2i7uxcbScKxh2KsCiuq3Zo72Jqm5ciZ9vER8gVyAA+8T2L17hG19C1vamZkatpOJmXqM+qim5etxVMU+Dtzx7OZn5rI/L/aHo5pv6EAyFxPYcT2Ne/l/tD0c039CD8v8AaHo5pv6EAyFxPYkdB0LUtwahRg6RiXMi/VPjimPFRHbVPVTHrlq2nYO0aerbmmfHHplM6bpmBpVjwGmYWNiWeefB49qmimZ7eIgEbsjbtvau2cLSKK4uV2aZm7ciP8dyqeap9nM8R6ohOgAAAAAAAAAAAAAzh0jPLjE922/uXWj2cOkZ5cYnu239y6CqwAaN6OPkXn+8q/tWlrKp6OPkXn+8q/tWlrAAAAAAAAAAAAAAAAAAAM49I2ON7YU9um2/uXWjmdukhbmN26bc48VWnxT8rlf9wVKADR3RyjjZObPbqVf27S1VZdHuzNrYVVcx4ruddrj5UU/9VmgAAAAAAAAAAAAAAAAAAK47s+xr+7NIsZel099qWB300Wurw1E8c0x6/FEx8Y86xwGIMixexr9djItV2r1uZprt3KZpqpnsmJ8cO7QND1LcOo28DScWvIv1z1Ux4qI7ap6oj1y1/qmgaPq9VNWq6VhZlVPVVkY9Ncx7JmOXRp2m4OmWPAabhY+JZ558Hj2qbdPyiAR2zNv29r7ZwdHtV+EnHo/mXP8APXMzVVPs5mePVwmw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http://upload.wikimedia.org/wikipedia/commons/3/30/OCR-A_char_Plus_Sign.svg"/>
          <p:cNvSpPr>
            <a:spLocks noChangeAspect="1" noChangeArrowheads="1"/>
          </p:cNvSpPr>
          <p:nvPr/>
        </p:nvSpPr>
        <p:spPr bwMode="auto">
          <a:xfrm>
            <a:off x="155575" y="-1851025"/>
            <a:ext cx="27336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File:OCR-A char Plus Sig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12108"/>
            <a:ext cx="591325" cy="8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File:OCR-A char Equals Sig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12108"/>
            <a:ext cx="603355" cy="8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Porozumění problematice 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1. fáze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809" y="1478734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přímý marketing – prodej finančního produktu (termínovaný vklad)</a:t>
            </a:r>
          </a:p>
          <a:p>
            <a:r>
              <a:rPr lang="cs-CZ" dirty="0" smtClean="0"/>
              <a:t>jsou k dispozici data o předchozí marketingové kampani</a:t>
            </a:r>
          </a:p>
          <a:p>
            <a:r>
              <a:rPr lang="cs-CZ" dirty="0" smtClean="0"/>
              <a:t>analýza dat pomocí metod DM a zvýšení efektivity prodeje v nové kampani</a:t>
            </a:r>
          </a:p>
        </p:txBody>
      </p:sp>
      <p:pic>
        <p:nvPicPr>
          <p:cNvPr id="5" name="Obrázek 4" descr="mineiro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5173" y="4530044"/>
            <a:ext cx="1622872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encrypted-tbn2.gstatic.com/images?q=tbn:ANd9GcRjpqSoKTSIGuOC_jWEq223aOStI7G9X114hAV3_P8cOl-bbSzl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02" y="4954381"/>
            <a:ext cx="166357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lifeofthelaw.org/wp-content/uploads/2013/07/94-istock_000004415349me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53" y="4732924"/>
            <a:ext cx="1876778" cy="20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File:OCR-A char Plus Sig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77" y="5150892"/>
            <a:ext cx="591325" cy="8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File:OCR-A char Equals Sig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73" y="5150892"/>
            <a:ext cx="603355" cy="8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Přímý marketing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přesné</a:t>
            </a:r>
            <a:r>
              <a:rPr lang="en-US" dirty="0" smtClean="0"/>
              <a:t> </a:t>
            </a:r>
            <a:r>
              <a:rPr lang="en-US" dirty="0" err="1"/>
              <a:t>zacílení</a:t>
            </a:r>
            <a:r>
              <a:rPr lang="en-US" dirty="0"/>
              <a:t>, </a:t>
            </a:r>
            <a:endParaRPr lang="cs-CZ" dirty="0" smtClean="0"/>
          </a:p>
          <a:p>
            <a:r>
              <a:rPr lang="en-US" dirty="0" err="1" smtClean="0"/>
              <a:t>vysoká</a:t>
            </a:r>
            <a:r>
              <a:rPr lang="en-US" dirty="0" smtClean="0"/>
              <a:t> </a:t>
            </a:r>
            <a:r>
              <a:rPr lang="en-US" dirty="0" err="1"/>
              <a:t>efektivita</a:t>
            </a:r>
            <a:r>
              <a:rPr lang="en-US" dirty="0"/>
              <a:t>, </a:t>
            </a:r>
            <a:endParaRPr lang="cs-CZ" dirty="0" smtClean="0"/>
          </a:p>
          <a:p>
            <a:r>
              <a:rPr lang="en-US" dirty="0" err="1" smtClean="0"/>
              <a:t>okamžité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jednoznačné</a:t>
            </a:r>
            <a:r>
              <a:rPr lang="en-US" dirty="0"/>
              <a:t> </a:t>
            </a:r>
            <a:r>
              <a:rPr lang="en-US" dirty="0" err="1"/>
              <a:t>výsledky</a:t>
            </a:r>
            <a:r>
              <a:rPr lang="en-US" dirty="0"/>
              <a:t>, </a:t>
            </a:r>
            <a:endParaRPr lang="cs-CZ" dirty="0" smtClean="0"/>
          </a:p>
          <a:p>
            <a:r>
              <a:rPr lang="en-US" dirty="0" err="1" smtClean="0"/>
              <a:t>možnost</a:t>
            </a:r>
            <a:r>
              <a:rPr lang="en-US" dirty="0" smtClean="0"/>
              <a:t> </a:t>
            </a:r>
            <a:r>
              <a:rPr lang="en-US" dirty="0" err="1"/>
              <a:t>testování</a:t>
            </a:r>
            <a:r>
              <a:rPr lang="en-US" dirty="0"/>
              <a:t> </a:t>
            </a:r>
            <a:r>
              <a:rPr lang="en-US" dirty="0" err="1"/>
              <a:t>nejlepších</a:t>
            </a:r>
            <a:r>
              <a:rPr lang="en-US" dirty="0"/>
              <a:t> </a:t>
            </a:r>
            <a:r>
              <a:rPr lang="en-US" dirty="0" err="1" smtClean="0"/>
              <a:t>řešení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en-US" dirty="0" err="1" smtClean="0"/>
              <a:t>prognózování</a:t>
            </a:r>
            <a:r>
              <a:rPr lang="en-US" dirty="0" smtClean="0"/>
              <a:t> </a:t>
            </a:r>
            <a:r>
              <a:rPr lang="en-US" dirty="0" err="1"/>
              <a:t>výsledků</a:t>
            </a:r>
            <a:r>
              <a:rPr lang="en-US" dirty="0"/>
              <a:t> </a:t>
            </a:r>
            <a:r>
              <a:rPr lang="en-US" dirty="0" err="1"/>
              <a:t>kampaně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nevýhody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vysoké náklady</a:t>
            </a:r>
            <a:endParaRPr lang="en-US" dirty="0"/>
          </a:p>
          <a:p>
            <a:pPr lvl="1"/>
            <a:r>
              <a:rPr lang="en-US" dirty="0" err="1" smtClean="0"/>
              <a:t>poštovné</a:t>
            </a:r>
            <a:r>
              <a:rPr lang="en-US" dirty="0"/>
              <a:t>, </a:t>
            </a:r>
            <a:endParaRPr lang="cs-CZ" dirty="0" smtClean="0"/>
          </a:p>
          <a:p>
            <a:pPr lvl="1"/>
            <a:r>
              <a:rPr lang="en-US" dirty="0" err="1" smtClean="0"/>
              <a:t>výroba</a:t>
            </a:r>
            <a:r>
              <a:rPr lang="en-US" dirty="0" smtClean="0"/>
              <a:t> </a:t>
            </a:r>
            <a:r>
              <a:rPr lang="en-US" dirty="0" err="1"/>
              <a:t>zásilek</a:t>
            </a:r>
            <a:r>
              <a:rPr lang="en-US" dirty="0"/>
              <a:t>, </a:t>
            </a:r>
            <a:endParaRPr lang="cs-CZ" dirty="0" smtClean="0"/>
          </a:p>
          <a:p>
            <a:pPr lvl="1"/>
            <a:r>
              <a:rPr lang="en-US" dirty="0" err="1" smtClean="0"/>
              <a:t>cena</a:t>
            </a:r>
            <a:r>
              <a:rPr lang="en-US" dirty="0" smtClean="0"/>
              <a:t> </a:t>
            </a:r>
            <a:r>
              <a:rPr lang="en-US" dirty="0" err="1"/>
              <a:t>telefonních</a:t>
            </a:r>
            <a:r>
              <a:rPr lang="en-US" dirty="0"/>
              <a:t> </a:t>
            </a:r>
            <a:r>
              <a:rPr lang="en-US" dirty="0" err="1"/>
              <a:t>hovorů</a:t>
            </a:r>
            <a:r>
              <a:rPr lang="en-US" dirty="0"/>
              <a:t>, </a:t>
            </a:r>
            <a:endParaRPr lang="cs-CZ" dirty="0" smtClean="0"/>
          </a:p>
          <a:p>
            <a:pPr lvl="1"/>
            <a:r>
              <a:rPr lang="en-US" dirty="0" err="1" smtClean="0"/>
              <a:t>náklady</a:t>
            </a:r>
            <a:r>
              <a:rPr lang="en-US" dirty="0" smtClean="0"/>
              <a:t> </a:t>
            </a:r>
            <a:r>
              <a:rPr lang="en-US" dirty="0" err="1"/>
              <a:t>spojené</a:t>
            </a:r>
            <a:r>
              <a:rPr lang="en-US" dirty="0"/>
              <a:t> s </a:t>
            </a:r>
            <a:r>
              <a:rPr lang="en-US" dirty="0" err="1"/>
              <a:t>využitím</a:t>
            </a:r>
            <a:r>
              <a:rPr lang="en-US" dirty="0"/>
              <a:t> call </a:t>
            </a:r>
            <a:r>
              <a:rPr lang="en-US" dirty="0" err="1"/>
              <a:t>centra</a:t>
            </a:r>
            <a:r>
              <a:rPr lang="en-US" dirty="0"/>
              <a:t> </a:t>
            </a:r>
          </a:p>
        </p:txBody>
      </p:sp>
      <p:pic>
        <p:nvPicPr>
          <p:cNvPr id="7" name="Picture 2" descr="https://encrypted-tbn2.gstatic.com/images?q=tbn:ANd9GcRjpqSoKTSIGuOC_jWEq223aOStI7G9X114hAV3_P8cOl-bbSzl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166357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 a příklad kampaně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response </a:t>
            </a:r>
            <a:r>
              <a:rPr lang="cs-CZ" b="1" dirty="0" err="1" smtClean="0"/>
              <a:t>rate</a:t>
            </a:r>
            <a:r>
              <a:rPr lang="cs-CZ" b="1" dirty="0" smtClean="0"/>
              <a:t> -</a:t>
            </a:r>
            <a:r>
              <a:rPr lang="cs-CZ" dirty="0" smtClean="0"/>
              <a:t> 1 až 10</a:t>
            </a:r>
            <a:r>
              <a:rPr lang="en-US" dirty="0" smtClean="0"/>
              <a:t>%</a:t>
            </a:r>
            <a:endParaRPr lang="cs-CZ" dirty="0" smtClean="0"/>
          </a:p>
          <a:p>
            <a:r>
              <a:rPr lang="cs-CZ" b="1" dirty="0" err="1" smtClean="0"/>
              <a:t>converse</a:t>
            </a:r>
            <a:r>
              <a:rPr lang="cs-CZ" b="1" dirty="0" smtClean="0"/>
              <a:t> </a:t>
            </a:r>
            <a:r>
              <a:rPr lang="cs-CZ" b="1" dirty="0" err="1" smtClean="0"/>
              <a:t>rate</a:t>
            </a:r>
            <a:r>
              <a:rPr lang="cs-CZ" b="1" dirty="0" smtClean="0"/>
              <a:t> -  </a:t>
            </a:r>
            <a:r>
              <a:rPr lang="cs-CZ" dirty="0" smtClean="0"/>
              <a:t>menší než </a:t>
            </a:r>
            <a:r>
              <a:rPr lang="cs-CZ" dirty="0"/>
              <a:t>response </a:t>
            </a:r>
            <a:r>
              <a:rPr lang="cs-CZ" dirty="0" err="1" smtClean="0"/>
              <a:t>rate</a:t>
            </a:r>
            <a:endParaRPr lang="cs-CZ" dirty="0" smtClean="0"/>
          </a:p>
          <a:p>
            <a:r>
              <a:rPr lang="cs-CZ" b="1" dirty="0" smtClean="0"/>
              <a:t>return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investment</a:t>
            </a:r>
            <a:r>
              <a:rPr lang="cs-CZ" b="1" dirty="0" smtClean="0"/>
              <a:t> (ROI) = </a:t>
            </a:r>
            <a:r>
              <a:rPr lang="en-US" b="1" dirty="0" err="1"/>
              <a:t>výnosy</a:t>
            </a:r>
            <a:r>
              <a:rPr lang="en-US" b="1" dirty="0"/>
              <a:t> / </a:t>
            </a:r>
            <a:r>
              <a:rPr lang="en-US" b="1" dirty="0" err="1"/>
              <a:t>investice</a:t>
            </a:r>
            <a:r>
              <a:rPr lang="en-US" b="1" dirty="0"/>
              <a:t> * </a:t>
            </a:r>
            <a:r>
              <a:rPr lang="en-US" b="1" dirty="0" smtClean="0"/>
              <a:t>100</a:t>
            </a:r>
            <a:r>
              <a:rPr lang="cs-CZ" b="1" dirty="0" smtClean="0"/>
              <a:t> -</a:t>
            </a:r>
            <a:r>
              <a:rPr lang="cs-CZ" dirty="0" smtClean="0"/>
              <a:t> návratnost investice (chceme maximalizovat)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Příklad:</a:t>
            </a:r>
          </a:p>
          <a:p>
            <a:pPr marL="0" indent="0">
              <a:buNone/>
            </a:pP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osloven</a:t>
            </a:r>
            <a:r>
              <a:rPr lang="cs-CZ" dirty="0" smtClean="0"/>
              <a:t>í potencionálního klienta = </a:t>
            </a:r>
            <a:r>
              <a:rPr lang="cs-CZ" dirty="0"/>
              <a:t>100Kč</a:t>
            </a:r>
          </a:p>
          <a:p>
            <a:pPr marL="0" indent="0">
              <a:buNone/>
            </a:pPr>
            <a:r>
              <a:rPr lang="cs-CZ" dirty="0"/>
              <a:t>výnos </a:t>
            </a:r>
            <a:r>
              <a:rPr lang="cs-CZ" dirty="0" smtClean="0"/>
              <a:t>z klienta = 1 000Kč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Oslovím </a:t>
            </a:r>
            <a:r>
              <a:rPr lang="cs-CZ" b="1" dirty="0" smtClean="0"/>
              <a:t>10 000 </a:t>
            </a:r>
            <a:r>
              <a:rPr lang="cs-CZ" dirty="0" smtClean="0"/>
              <a:t>klientů</a:t>
            </a:r>
          </a:p>
          <a:p>
            <a:pPr marL="0" indent="0">
              <a:buNone/>
            </a:pPr>
            <a:r>
              <a:rPr lang="cs-CZ" dirty="0"/>
              <a:t>výdaje = </a:t>
            </a:r>
            <a:r>
              <a:rPr lang="cs-CZ" b="1" dirty="0"/>
              <a:t>1 000 </a:t>
            </a:r>
            <a:r>
              <a:rPr lang="cs-CZ" b="1" dirty="0" smtClean="0"/>
              <a:t>000 </a:t>
            </a:r>
            <a:r>
              <a:rPr lang="cs-CZ" dirty="0" smtClean="0"/>
              <a:t>Kč</a:t>
            </a:r>
            <a:r>
              <a:rPr lang="cs-CZ" dirty="0"/>
              <a:t>,  </a:t>
            </a:r>
          </a:p>
          <a:p>
            <a:pPr marL="0" indent="0">
              <a:buNone/>
            </a:pPr>
            <a:r>
              <a:rPr lang="cs-CZ" dirty="0" smtClean="0"/>
              <a:t>při </a:t>
            </a:r>
            <a:r>
              <a:rPr lang="en-US" dirty="0" smtClean="0"/>
              <a:t>converse </a:t>
            </a:r>
            <a:r>
              <a:rPr lang="cs-CZ" dirty="0" err="1" smtClean="0"/>
              <a:t>rate</a:t>
            </a:r>
            <a:r>
              <a:rPr lang="cs-CZ" dirty="0" smtClean="0"/>
              <a:t> = </a:t>
            </a:r>
            <a:r>
              <a:rPr lang="en-US" b="1" dirty="0" smtClean="0"/>
              <a:t>5%</a:t>
            </a:r>
            <a:r>
              <a:rPr lang="cs-CZ" b="1" dirty="0" smtClean="0"/>
              <a:t> </a:t>
            </a:r>
            <a:r>
              <a:rPr lang="cs-CZ" dirty="0" smtClean="0"/>
              <a:t>mám</a:t>
            </a:r>
          </a:p>
          <a:p>
            <a:pPr marL="0" indent="0">
              <a:buNone/>
            </a:pPr>
            <a:r>
              <a:rPr lang="cs-CZ" dirty="0" smtClean="0"/>
              <a:t>příjmy = 0.05 * 10 000 * 1 000 = </a:t>
            </a:r>
            <a:r>
              <a:rPr lang="cs-CZ" b="1" dirty="0" smtClean="0"/>
              <a:t>500 000</a:t>
            </a:r>
          </a:p>
          <a:p>
            <a:pPr marL="0" indent="0">
              <a:buNone/>
            </a:pPr>
            <a:r>
              <a:rPr lang="cs-CZ" dirty="0" smtClean="0"/>
              <a:t>výsledek kampaně = ROI = </a:t>
            </a:r>
            <a:r>
              <a:rPr lang="cs-CZ" dirty="0" smtClean="0">
                <a:solidFill>
                  <a:srgbClr val="FF0000"/>
                </a:solidFill>
              </a:rPr>
              <a:t>50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04114" y="2636912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Je potřeba kampaň lépe připravit!!</a:t>
            </a:r>
          </a:p>
          <a:p>
            <a:pPr algn="ctr"/>
            <a:r>
              <a:rPr lang="cs-CZ" sz="3600" dirty="0" smtClean="0"/>
              <a:t>=</a:t>
            </a:r>
            <a:r>
              <a:rPr lang="en-US" sz="3600" dirty="0" smtClean="0"/>
              <a:t>&gt;</a:t>
            </a:r>
            <a:endParaRPr lang="cs-CZ" sz="3600" dirty="0" smtClean="0"/>
          </a:p>
          <a:p>
            <a:pPr algn="ctr"/>
            <a:endParaRPr lang="cs-CZ" sz="3600" dirty="0" smtClean="0"/>
          </a:p>
          <a:p>
            <a:pPr algn="ctr"/>
            <a:endParaRPr lang="en-US" sz="3600" dirty="0" smtClean="0"/>
          </a:p>
        </p:txBody>
      </p:sp>
      <p:pic>
        <p:nvPicPr>
          <p:cNvPr id="6" name="Obrázek 5" descr="mineiro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4208" y="4709073"/>
            <a:ext cx="1622872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smile-day.net/wp-content/uploads/2012/04/Smileys-Sa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59" y="4107651"/>
            <a:ext cx="1241359" cy="120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Porozumění datům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2. fáze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Seznámení s daty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k dispozici reálná data z portugalské banky (získáno z </a:t>
            </a:r>
            <a:r>
              <a:rPr lang="cs-CZ" dirty="0"/>
              <a:t>UC </a:t>
            </a:r>
            <a:r>
              <a:rPr lang="cs-CZ" dirty="0" err="1"/>
              <a:t>Irvine</a:t>
            </a:r>
            <a:r>
              <a:rPr lang="cs-CZ" dirty="0"/>
              <a:t> </a:t>
            </a:r>
            <a:r>
              <a:rPr lang="cs-CZ" dirty="0" err="1"/>
              <a:t>Machine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 smtClean="0"/>
              <a:t>Repository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u="sng" dirty="0" smtClean="0">
                <a:hlinkClick r:id="rId2"/>
              </a:rPr>
              <a:t>http</a:t>
            </a:r>
            <a:r>
              <a:rPr lang="cs-CZ" u="sng" dirty="0">
                <a:hlinkClick r:id="rId2"/>
              </a:rPr>
              <a:t>://archive.ics.uci.edu/ml/</a:t>
            </a:r>
            <a:r>
              <a:rPr lang="cs-CZ" u="sng" dirty="0" err="1">
                <a:hlinkClick r:id="rId2"/>
              </a:rPr>
              <a:t>datasets</a:t>
            </a:r>
            <a:r>
              <a:rPr lang="cs-CZ" u="sng" dirty="0">
                <a:hlinkClick r:id="rId2"/>
              </a:rPr>
              <a:t>/</a:t>
            </a:r>
            <a:r>
              <a:rPr lang="cs-CZ" u="sng" dirty="0" err="1">
                <a:hlinkClick r:id="rId2"/>
              </a:rPr>
              <a:t>Bank+Marketing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zhruba 45000 záznamů z marketingové </a:t>
            </a:r>
            <a:r>
              <a:rPr lang="cs-CZ" dirty="0" smtClean="0"/>
              <a:t>kampaně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 záznam obsahuje:</a:t>
            </a:r>
          </a:p>
          <a:p>
            <a:r>
              <a:rPr lang="cs-CZ" dirty="0" smtClean="0"/>
              <a:t>16 vstupních atributů – informace o klientovi - viz další </a:t>
            </a:r>
            <a:r>
              <a:rPr lang="cs-CZ" dirty="0" err="1" smtClean="0"/>
              <a:t>slide</a:t>
            </a:r>
            <a:endParaRPr lang="cs-CZ" dirty="0" smtClean="0"/>
          </a:p>
          <a:p>
            <a:r>
              <a:rPr lang="cs-CZ" dirty="0" smtClean="0"/>
              <a:t>1 výstupní (klasifikační) atribut – údaj o tom, zda si klient koupil finanční produkt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 ukázce pracujeme s 10</a:t>
            </a:r>
            <a:r>
              <a:rPr lang="en-US" dirty="0" smtClean="0"/>
              <a:t>%n</a:t>
            </a:r>
            <a:r>
              <a:rPr lang="cs-CZ" dirty="0" err="1" smtClean="0"/>
              <a:t>ím</a:t>
            </a:r>
            <a:r>
              <a:rPr lang="cs-CZ" dirty="0" smtClean="0"/>
              <a:t> vzorkem dat</a:t>
            </a:r>
            <a:endParaRPr lang="en-US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44929"/>
              </p:ext>
            </p:extLst>
          </p:nvPr>
        </p:nvGraphicFramePr>
        <p:xfrm>
          <a:off x="11022" y="5838140"/>
          <a:ext cx="9132978" cy="941169"/>
        </p:xfrm>
        <a:graphic>
          <a:graphicData uri="http://schemas.openxmlformats.org/drawingml/2006/table">
            <a:tbl>
              <a:tblPr/>
              <a:tblGrid>
                <a:gridCol w="312507">
                  <a:extLst>
                    <a:ext uri="{9D8B030D-6E8A-4147-A177-3AD203B41FA5}">
                      <a16:colId xmlns:a16="http://schemas.microsoft.com/office/drawing/2014/main" val="743422644"/>
                    </a:ext>
                  </a:extLst>
                </a:gridCol>
                <a:gridCol w="761961">
                  <a:extLst>
                    <a:ext uri="{9D8B030D-6E8A-4147-A177-3AD203B41FA5}">
                      <a16:colId xmlns:a16="http://schemas.microsoft.com/office/drawing/2014/main" val="1842736075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1549242689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744611315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4217410910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3527070320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1014859144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2255226297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4245608433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800660698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2955065851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3910674694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2252446192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289221263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3958015894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3858876370"/>
                    </a:ext>
                  </a:extLst>
                </a:gridCol>
                <a:gridCol w="537234">
                  <a:extLst>
                    <a:ext uri="{9D8B030D-6E8A-4147-A177-3AD203B41FA5}">
                      <a16:colId xmlns:a16="http://schemas.microsoft.com/office/drawing/2014/main" val="1812844409"/>
                    </a:ext>
                  </a:extLst>
                </a:gridCol>
              </a:tblGrid>
              <a:tr h="1462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marital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housing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loan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campaign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pdays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previous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poutcome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260938"/>
                  </a:ext>
                </a:extLst>
              </a:tr>
              <a:tr h="271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unemployed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married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1787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cellular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002795"/>
                  </a:ext>
                </a:extLst>
              </a:tr>
              <a:tr h="2523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married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secondary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4789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cellular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476883"/>
                  </a:ext>
                </a:extLst>
              </a:tr>
              <a:tr h="2712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tertiary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1350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cellular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043" marR="5043" marT="50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43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8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1112</Words>
  <Application>Microsoft Office PowerPoint</Application>
  <PresentationFormat>Předvádění na obrazovce (4:3)</PresentationFormat>
  <Paragraphs>373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Motiv systému Office</vt:lpstr>
      <vt:lpstr>Dobývání z dat (data mining)</vt:lpstr>
      <vt:lpstr>Metodologie CRISP-DM (CRoss-Industry Standard Process for Data Mining)</vt:lpstr>
      <vt:lpstr>Prezentace aplikace PowerPoint</vt:lpstr>
      <vt:lpstr>Porozumění problematice </vt:lpstr>
      <vt:lpstr>Úloha</vt:lpstr>
      <vt:lpstr>Přímý marketing</vt:lpstr>
      <vt:lpstr>Základní pojmy a příklad kampaně</vt:lpstr>
      <vt:lpstr>Porozumění datům</vt:lpstr>
      <vt:lpstr>Seznámení s daty</vt:lpstr>
      <vt:lpstr>Atributy – obecné informace  o klientovi</vt:lpstr>
      <vt:lpstr>Atributy – informace o kontaktu v aktuální kampani + ostatní atributy</vt:lpstr>
      <vt:lpstr>Příprava dat</vt:lpstr>
      <vt:lpstr>Software a metody pro analýzu dat</vt:lpstr>
      <vt:lpstr>Import dat</vt:lpstr>
      <vt:lpstr>modelování</vt:lpstr>
      <vt:lpstr>Modelování pomocí rozhodovacích stromů</vt:lpstr>
      <vt:lpstr>vyhodnocení výsledků</vt:lpstr>
      <vt:lpstr>Rozhodovací strom</vt:lpstr>
      <vt:lpstr>Strom – levá část</vt:lpstr>
      <vt:lpstr>Strom – pravá část</vt:lpstr>
      <vt:lpstr>využití výsledků - implementace vytvořeného modelu</vt:lpstr>
      <vt:lpstr>předpokládaný ROI</vt:lpstr>
      <vt:lpstr>Pravidla</vt:lpstr>
      <vt:lpstr>předpokládaný ROI</vt:lpstr>
      <vt:lpstr>Nejvíce relevantní atributy  (dle SVM)</vt:lpstr>
      <vt:lpstr>Vliv měsíce na úspěšnost kampaně  (dle SVM)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NKEXS</dc:title>
  <dc:creator>gorecki</dc:creator>
  <cp:lastModifiedBy>HP</cp:lastModifiedBy>
  <cp:revision>87</cp:revision>
  <dcterms:created xsi:type="dcterms:W3CDTF">2013-11-12T09:31:05Z</dcterms:created>
  <dcterms:modified xsi:type="dcterms:W3CDTF">2019-10-17T08:55:39Z</dcterms:modified>
</cp:coreProperties>
</file>