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256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92" r:id="rId23"/>
    <p:sldId id="282" r:id="rId24"/>
    <p:sldId id="283" r:id="rId25"/>
    <p:sldId id="291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3" r:id="rId34"/>
    <p:sldId id="294" r:id="rId35"/>
    <p:sldId id="297" r:id="rId36"/>
    <p:sldId id="295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1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0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2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2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60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1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4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72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82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22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72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518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4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354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64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157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0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557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63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39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6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838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48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6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2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1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8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stra.cz/ict-reseni/od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i.fme.vutbr.cz/~jdvorak/Opory/ExpertniSystemy.pdf" TargetMode="External"/><Relationship Id="rId5" Type="http://schemas.openxmlformats.org/officeDocument/2006/relationships/hyperlink" Target="https://is.mendelu.cz/eknihovna/opory/zobraz_cast.pl?cast=21856" TargetMode="External"/><Relationship Id="rId4" Type="http://schemas.openxmlformats.org/officeDocument/2006/relationships/hyperlink" Target="http://www.statsoft.cz/file1/PDF/newsletter/2014_02_26_StatSoft_Uvod_do_data_miningu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EAI - </a:t>
            </a:r>
            <a:r>
              <a:rPr lang="fr-FR" sz="2000" dirty="0" smtClean="0">
                <a:solidFill>
                  <a:srgbClr val="000000"/>
                </a:solidFill>
              </a:rPr>
              <a:t>Enterprise Application Integration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Koncept s cílem jedinečné integrace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úrovni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úrovni aplikací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EAI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umožňuje přenos </a:t>
            </a:r>
            <a:r>
              <a:rPr lang="cs-CZ" sz="1800" dirty="0">
                <a:solidFill>
                  <a:srgbClr val="000000"/>
                </a:solidFill>
              </a:rPr>
              <a:t>dat do různých typů datových úložišť v reálném </a:t>
            </a:r>
            <a:r>
              <a:rPr lang="cs-CZ" sz="1800" dirty="0" smtClean="0">
                <a:solidFill>
                  <a:srgbClr val="000000"/>
                </a:solidFill>
              </a:rPr>
              <a:t>čase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podpora rozvoje nové </a:t>
            </a:r>
            <a:r>
              <a:rPr lang="cs-CZ" sz="1800" dirty="0">
                <a:solidFill>
                  <a:srgbClr val="000000"/>
                </a:solidFill>
              </a:rPr>
              <a:t>generace datových skladů označovaných jako Real-</a:t>
            </a:r>
            <a:r>
              <a:rPr lang="cs-CZ" sz="1800" dirty="0" err="1">
                <a:solidFill>
                  <a:srgbClr val="000000"/>
                </a:solidFill>
              </a:rPr>
              <a:t>time</a:t>
            </a:r>
            <a:r>
              <a:rPr lang="cs-CZ" sz="1800" dirty="0">
                <a:solidFill>
                  <a:srgbClr val="000000"/>
                </a:solidFill>
              </a:rPr>
              <a:t> Data </a:t>
            </a:r>
            <a:r>
              <a:rPr lang="cs-CZ" sz="1800" dirty="0" err="1" smtClean="0">
                <a:solidFill>
                  <a:srgbClr val="000000"/>
                </a:solidFill>
              </a:rPr>
              <a:t>Warehouse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umožňuje vyšší </a:t>
            </a:r>
            <a:r>
              <a:rPr lang="cs-CZ" sz="1800" dirty="0">
                <a:solidFill>
                  <a:srgbClr val="000000"/>
                </a:solidFill>
              </a:rPr>
              <a:t>nezávislost na nižších vrstvách informačního </a:t>
            </a:r>
            <a:r>
              <a:rPr lang="cs-CZ" sz="1800" dirty="0" smtClean="0">
                <a:solidFill>
                  <a:srgbClr val="000000"/>
                </a:solidFill>
              </a:rPr>
              <a:t>systému (operační systémy, databáze, SW jiných dodavatelů)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Využívání universálních </a:t>
            </a:r>
            <a:r>
              <a:rPr lang="cs-CZ" sz="1800" dirty="0">
                <a:solidFill>
                  <a:srgbClr val="000000"/>
                </a:solidFill>
              </a:rPr>
              <a:t>technických standardů, jazyků a protokolů (XML, BPEL, SOAP, WSDL, JDBS, JMS, CORBA a </a:t>
            </a:r>
            <a:r>
              <a:rPr lang="cs-CZ" sz="1800" dirty="0" smtClean="0">
                <a:solidFill>
                  <a:srgbClr val="000000"/>
                </a:solidFill>
              </a:rPr>
              <a:t>další)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využívání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universálních </a:t>
            </a:r>
            <a:r>
              <a:rPr lang="cs-CZ" sz="1800" dirty="0">
                <a:solidFill>
                  <a:srgbClr val="000000"/>
                </a:solidFill>
              </a:rPr>
              <a:t>integračních technologií a řešení (J2EE, </a:t>
            </a:r>
            <a:r>
              <a:rPr lang="cs-CZ" sz="1800" dirty="0" err="1">
                <a:solidFill>
                  <a:srgbClr val="000000"/>
                </a:solidFill>
              </a:rPr>
              <a:t>Bi-zTalk</a:t>
            </a:r>
            <a:r>
              <a:rPr lang="cs-CZ" sz="1800" dirty="0">
                <a:solidFill>
                  <a:srgbClr val="000000"/>
                </a:solidFill>
              </a:rPr>
              <a:t> a další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fr-FR" b="1" dirty="0" smtClean="0">
                <a:solidFill>
                  <a:srgbClr val="000000"/>
                </a:solidFill>
              </a:rPr>
              <a:t>EAI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fr-FR" b="1" dirty="0" smtClean="0">
                <a:solidFill>
                  <a:srgbClr val="000000"/>
                </a:solidFill>
              </a:rPr>
              <a:t>EAI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91629"/>
            <a:ext cx="11212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15008"/>
              </p:ext>
            </p:extLst>
          </p:nvPr>
        </p:nvGraphicFramePr>
        <p:xfrm>
          <a:off x="323528" y="1419622"/>
          <a:ext cx="8367087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Visio" r:id="rId4" imgW="5324653" imgH="1685718" progId="Visio.Drawing.15">
                  <p:embed/>
                </p:oleObj>
              </mc:Choice>
              <mc:Fallback>
                <p:oleObj name="Visio" r:id="rId4" imgW="5324653" imgH="168571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9622"/>
                        <a:ext cx="8367087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3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pl-PL" b="1" dirty="0">
                <a:solidFill>
                  <a:srgbClr val="000000"/>
                </a:solidFill>
              </a:rPr>
              <a:t>Koncepce integrace IS/ICT v podniku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91629"/>
            <a:ext cx="11212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1679" y="730061"/>
            <a:ext cx="10659876" cy="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94809"/>
              </p:ext>
            </p:extLst>
          </p:nvPr>
        </p:nvGraphicFramePr>
        <p:xfrm>
          <a:off x="1691680" y="730062"/>
          <a:ext cx="4752528" cy="39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Visio" r:id="rId4" imgW="4515018" imgH="3724125" progId="Visio.Drawing.15">
                  <p:embed/>
                </p:oleObj>
              </mc:Choice>
              <mc:Fallback>
                <p:oleObj name="Visio" r:id="rId4" imgW="4515018" imgH="37241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730062"/>
                        <a:ext cx="4752528" cy="391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Datový </a:t>
            </a:r>
            <a:r>
              <a:rPr lang="cs-CZ" sz="2000" dirty="0">
                <a:solidFill>
                  <a:srgbClr val="000000"/>
                </a:solidFill>
              </a:rPr>
              <a:t>sklad (Data </a:t>
            </a:r>
            <a:r>
              <a:rPr lang="cs-CZ" sz="2000" dirty="0" err="1" smtClean="0">
                <a:solidFill>
                  <a:srgbClr val="000000"/>
                </a:solidFill>
              </a:rPr>
              <a:t>Warehouse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integrovaný</a:t>
            </a:r>
            <a:r>
              <a:rPr lang="cs-CZ" sz="1800" dirty="0">
                <a:solidFill>
                  <a:srgbClr val="000000"/>
                </a:solidFill>
              </a:rPr>
              <a:t>, subjektově orientovaný, stálý a časově rozlišený souhrn dat uspořádaný pro účely efektivního zpracování dat a jejich přeměny na informace pro podporu rozhodování.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Data jsou uložena podle </a:t>
            </a:r>
            <a:r>
              <a:rPr lang="cs-CZ" sz="2000" dirty="0">
                <a:solidFill>
                  <a:srgbClr val="000000"/>
                </a:solidFill>
              </a:rPr>
              <a:t>typu bez vazby na aplikace, ve kterých byla </a:t>
            </a:r>
            <a:r>
              <a:rPr lang="cs-CZ" sz="2000" dirty="0" smtClean="0">
                <a:solidFill>
                  <a:srgbClr val="000000"/>
                </a:solidFill>
              </a:rPr>
              <a:t>pořízena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Centrální </a:t>
            </a:r>
            <a:r>
              <a:rPr lang="cs-CZ" sz="2000" dirty="0">
                <a:solidFill>
                  <a:srgbClr val="000000"/>
                </a:solidFill>
              </a:rPr>
              <a:t>úložiště dat z celého podniku, která se nemění a která jsou časově </a:t>
            </a:r>
            <a:r>
              <a:rPr lang="cs-CZ" sz="2000" dirty="0" smtClean="0">
                <a:solidFill>
                  <a:srgbClr val="000000"/>
                </a:solidFill>
              </a:rPr>
              <a:t>označena.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Ve </a:t>
            </a:r>
            <a:r>
              <a:rPr lang="cs-CZ" sz="2000" dirty="0">
                <a:solidFill>
                  <a:srgbClr val="000000"/>
                </a:solidFill>
              </a:rPr>
              <a:t>vztahu k datovým tržištím je mnohdy datový sklad </a:t>
            </a:r>
            <a:r>
              <a:rPr lang="cs-CZ" sz="2000" dirty="0" smtClean="0">
                <a:solidFill>
                  <a:srgbClr val="000000"/>
                </a:solidFill>
              </a:rPr>
              <a:t>pojímán </a:t>
            </a:r>
            <a:r>
              <a:rPr lang="cs-CZ" sz="2000" dirty="0">
                <a:solidFill>
                  <a:srgbClr val="000000"/>
                </a:solidFill>
              </a:rPr>
              <a:t>jako množina datových tržišť.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datový sklad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OLAP </a:t>
            </a:r>
            <a:r>
              <a:rPr lang="cs-CZ" sz="2000" dirty="0" smtClean="0">
                <a:solidFill>
                  <a:srgbClr val="000000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</a:rPr>
              <a:t>Online </a:t>
            </a:r>
            <a:r>
              <a:rPr lang="cs-CZ" sz="2000" dirty="0" err="1">
                <a:solidFill>
                  <a:srgbClr val="000000"/>
                </a:solidFill>
              </a:rPr>
              <a:t>Analytical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Processing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technologie </a:t>
            </a:r>
            <a:r>
              <a:rPr lang="cs-CZ" sz="1800" dirty="0">
                <a:solidFill>
                  <a:srgbClr val="000000"/>
                </a:solidFill>
              </a:rPr>
              <a:t>uspořádání rozsáhlých dat formou krychlí tak, aby k nim byl zajištěn co </a:t>
            </a:r>
            <a:r>
              <a:rPr lang="cs-CZ" sz="1800" dirty="0" smtClean="0">
                <a:solidFill>
                  <a:srgbClr val="000000"/>
                </a:solidFill>
              </a:rPr>
              <a:t>nejrychlejší </a:t>
            </a:r>
            <a:r>
              <a:rPr lang="cs-CZ" sz="1800" dirty="0">
                <a:solidFill>
                  <a:srgbClr val="000000"/>
                </a:solidFill>
              </a:rPr>
              <a:t>přístup za účelem tvorby datových analýz a kontingenčních objektů (tabulky, grafy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součástí OLAP </a:t>
            </a:r>
            <a:r>
              <a:rPr lang="cs-CZ" sz="1800" dirty="0" smtClean="0">
                <a:solidFill>
                  <a:srgbClr val="000000"/>
                </a:solidFill>
              </a:rPr>
              <a:t>je i </a:t>
            </a:r>
            <a:r>
              <a:rPr lang="cs-CZ" sz="1800" dirty="0">
                <a:solidFill>
                  <a:srgbClr val="000000"/>
                </a:solidFill>
              </a:rPr>
              <a:t>podpora analytických </a:t>
            </a:r>
            <a:r>
              <a:rPr lang="cs-CZ" sz="1800" dirty="0" smtClean="0">
                <a:solidFill>
                  <a:srgbClr val="000000"/>
                </a:solidFill>
              </a:rPr>
              <a:t>nástrojů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zdrojovými </a:t>
            </a:r>
            <a:r>
              <a:rPr lang="cs-CZ" sz="1800" dirty="0">
                <a:solidFill>
                  <a:srgbClr val="000000"/>
                </a:solidFill>
              </a:rPr>
              <a:t>daty technologie OLAP jsou databáze OLTP (Online </a:t>
            </a:r>
            <a:r>
              <a:rPr lang="cs-CZ" sz="1800" dirty="0" err="1">
                <a:solidFill>
                  <a:srgbClr val="000000"/>
                </a:solidFill>
              </a:rPr>
              <a:t>Transactional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Processing</a:t>
            </a:r>
            <a:r>
              <a:rPr lang="cs-CZ" sz="1800" dirty="0" smtClean="0">
                <a:solidFill>
                  <a:srgbClr val="000000"/>
                </a:solidFill>
              </a:rPr>
              <a:t>) (běžně </a:t>
            </a:r>
            <a:r>
              <a:rPr lang="cs-CZ" sz="1800" dirty="0">
                <a:solidFill>
                  <a:srgbClr val="000000"/>
                </a:solidFill>
              </a:rPr>
              <a:t>ukládány v datových </a:t>
            </a:r>
            <a:r>
              <a:rPr lang="cs-CZ" sz="1800" dirty="0" smtClean="0">
                <a:solidFill>
                  <a:srgbClr val="000000"/>
                </a:solidFill>
              </a:rPr>
              <a:t>úložištích)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R</a:t>
            </a:r>
            <a:r>
              <a:rPr lang="cs-CZ" sz="2000" dirty="0" smtClean="0">
                <a:solidFill>
                  <a:srgbClr val="000000"/>
                </a:solidFill>
              </a:rPr>
              <a:t>OLAP (</a:t>
            </a:r>
            <a:r>
              <a:rPr lang="en-GB" sz="2000" dirty="0" err="1" smtClean="0">
                <a:solidFill>
                  <a:srgbClr val="000000"/>
                </a:solidFill>
              </a:rPr>
              <a:t>Rel</a:t>
            </a:r>
            <a:r>
              <a:rPr lang="cs-CZ" sz="2000" dirty="0" err="1" smtClean="0">
                <a:solidFill>
                  <a:srgbClr val="000000"/>
                </a:solidFill>
              </a:rPr>
              <a:t>ační</a:t>
            </a:r>
            <a:r>
              <a:rPr lang="cs-CZ" sz="2000" dirty="0" smtClean="0">
                <a:solidFill>
                  <a:srgbClr val="000000"/>
                </a:solidFill>
              </a:rPr>
              <a:t> OLAP)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Agregovaná data jsou uložena ve speciálních tabulkách v rámci relační databáze. Analýza je náročná, protože požadované struktury se vytvářejí pomocí SQL dotazů, které vybírají příslušná data z relacemi propojených tabulek. Pracuje nad relačními databázemi.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Výhoda: flexibilita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Nevýhoda: nároky na výkon databáze, pomalejší analýza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 (Multidimenzionální OLAP)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Vícerozměrný </a:t>
            </a:r>
            <a:r>
              <a:rPr lang="cs-CZ" sz="1800" dirty="0" err="1">
                <a:solidFill>
                  <a:srgbClr val="000000"/>
                </a:solidFill>
              </a:rPr>
              <a:t>spreadsheet</a:t>
            </a:r>
            <a:r>
              <a:rPr lang="cs-CZ" sz="1800" dirty="0">
                <a:solidFill>
                  <a:srgbClr val="000000"/>
                </a:solidFill>
              </a:rPr>
              <a:t>, datová krychle, hierarchické dimenze, schéma STAR, SNOWFLAKE, FACT </a:t>
            </a:r>
            <a:r>
              <a:rPr lang="cs-CZ" sz="1800" dirty="0" smtClean="0">
                <a:solidFill>
                  <a:srgbClr val="000000"/>
                </a:solidFill>
              </a:rPr>
              <a:t>CONSTELLATION. Významně </a:t>
            </a:r>
            <a:r>
              <a:rPr lang="cs-CZ" sz="1800" dirty="0">
                <a:solidFill>
                  <a:srgbClr val="000000"/>
                </a:solidFill>
              </a:rPr>
              <a:t>rychlejší než ROLAP. Pracuje nad datovými sklady nebo tržišti.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Výhoda: rychlost analýzy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Nevýhoda: nároky na diskový prostor, malá flexibilita (data se musí trans-formovat do datového skladu).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HOLAP (Hybridní OLAP)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Analýza </a:t>
            </a:r>
            <a:r>
              <a:rPr lang="cs-CZ" sz="1800" dirty="0">
                <a:solidFill>
                  <a:srgbClr val="000000"/>
                </a:solidFill>
              </a:rPr>
              <a:t>probíhá nad relačními databázemi, ale tabulky s agregovanými daty se ukládají do datových skladů.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Výhody: přístup k rozsáhlým datům při současně rychlé agregaci.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Nevýhody: nutnost udržovat data na dvou místech.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DOLAP (Dynamický OLAP)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Multidimenzionální kostka je během zpracování vytvořena v paměti RAM.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Výhoda: </a:t>
            </a:r>
            <a:r>
              <a:rPr lang="cs-CZ" sz="1600" dirty="0" err="1">
                <a:solidFill>
                  <a:srgbClr val="000000"/>
                </a:solidFill>
              </a:rPr>
              <a:t>felixibilita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Nevýhoda: RAM paměť dostatečně velká a rychlá (vysoké nároky); </a:t>
            </a:r>
            <a:r>
              <a:rPr lang="cs-CZ" sz="1600" dirty="0" err="1">
                <a:solidFill>
                  <a:srgbClr val="000000"/>
                </a:solidFill>
              </a:rPr>
              <a:t>nut-nost</a:t>
            </a:r>
            <a:r>
              <a:rPr lang="cs-CZ" sz="1600" dirty="0">
                <a:solidFill>
                  <a:srgbClr val="000000"/>
                </a:solidFill>
              </a:rPr>
              <a:t> opětovného vytváření kostky pro každou analýzu </a:t>
            </a:r>
            <a:r>
              <a:rPr lang="cs-CZ" sz="1600" dirty="0" smtClean="0">
                <a:solidFill>
                  <a:srgbClr val="000000"/>
                </a:solidFill>
              </a:rPr>
              <a:t>znovu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Reporty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ákladní výstupy BI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vytvářejí se na </a:t>
            </a:r>
            <a:r>
              <a:rPr lang="cs-CZ" sz="1800" dirty="0">
                <a:solidFill>
                  <a:srgbClr val="000000"/>
                </a:solidFill>
              </a:rPr>
              <a:t>základě dotazů prostřednictvím analytických </a:t>
            </a:r>
            <a:r>
              <a:rPr lang="cs-CZ" sz="1800" dirty="0" smtClean="0">
                <a:solidFill>
                  <a:srgbClr val="000000"/>
                </a:solidFill>
              </a:rPr>
              <a:t>aplikací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</a:t>
            </a:r>
            <a:r>
              <a:rPr lang="cs-CZ" sz="1800" dirty="0">
                <a:solidFill>
                  <a:srgbClr val="000000"/>
                </a:solidFill>
              </a:rPr>
              <a:t>mohou </a:t>
            </a:r>
            <a:r>
              <a:rPr lang="cs-CZ" sz="1800" dirty="0" smtClean="0">
                <a:solidFill>
                  <a:srgbClr val="000000"/>
                </a:solidFill>
              </a:rPr>
              <a:t>být: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standardní - většinou </a:t>
            </a:r>
            <a:r>
              <a:rPr lang="cs-CZ" sz="1600" dirty="0">
                <a:solidFill>
                  <a:srgbClr val="000000"/>
                </a:solidFill>
              </a:rPr>
              <a:t>předem definované, které se v daných časových intervalech </a:t>
            </a:r>
            <a:r>
              <a:rPr lang="cs-CZ" sz="1600" dirty="0" smtClean="0">
                <a:solidFill>
                  <a:srgbClr val="000000"/>
                </a:solidFill>
              </a:rPr>
              <a:t>opakují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ad-hoc reporty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- </a:t>
            </a:r>
            <a:r>
              <a:rPr lang="cs-CZ" sz="1600" dirty="0">
                <a:solidFill>
                  <a:srgbClr val="000000"/>
                </a:solidFill>
              </a:rPr>
              <a:t>které představují jednorázové </a:t>
            </a:r>
            <a:r>
              <a:rPr lang="cs-CZ" sz="1600" dirty="0" smtClean="0">
                <a:solidFill>
                  <a:srgbClr val="000000"/>
                </a:solidFill>
              </a:rPr>
              <a:t>požadavky.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mohou být určeny: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pro vnitřní prostředí (zaměstnanci)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</a:t>
            </a:r>
            <a:r>
              <a:rPr lang="en-GB" sz="1600" dirty="0" err="1" smtClean="0">
                <a:solidFill>
                  <a:srgbClr val="000000"/>
                </a:solidFill>
              </a:rPr>
              <a:t>ro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vnější prostředí (externí subjekty nebo cílové skupiny - spolupracující podniky, dodavatelé, odběratelé, banky jako </a:t>
            </a:r>
            <a:r>
              <a:rPr lang="cs-CZ" sz="1600" dirty="0" smtClean="0">
                <a:solidFill>
                  <a:srgbClr val="000000"/>
                </a:solidFill>
              </a:rPr>
              <a:t>věřitelé, státní orgány, apod.).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- vesměs grafy, tabulky, číselné seznamy, souhrny,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reporting*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784887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251520" y="4731990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*</a:t>
            </a:r>
            <a:r>
              <a:rPr lang="cs-CZ" sz="1200" dirty="0">
                <a:solidFill>
                  <a:srgbClr val="000000"/>
                </a:solidFill>
              </a:rPr>
              <a:t>https://www.stormware.cz/pohoda/business-intelligence/</a:t>
            </a:r>
          </a:p>
        </p:txBody>
      </p:sp>
    </p:spTree>
    <p:extLst>
      <p:ext uri="{BB962C8B-B14F-4D97-AF65-F5344CB8AC3E}">
        <p14:creationId xmlns:p14="http://schemas.microsoft.com/office/powerpoint/2010/main" val="7138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reporting*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06421"/>
            <a:ext cx="7272808" cy="38785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731990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*http://www.bi-metrix.com/isvabak.php</a:t>
            </a:r>
          </a:p>
        </p:txBody>
      </p:sp>
    </p:spTree>
    <p:extLst>
      <p:ext uri="{BB962C8B-B14F-4D97-AF65-F5344CB8AC3E}">
        <p14:creationId xmlns:p14="http://schemas.microsoft.com/office/powerpoint/2010/main" val="3638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2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EIS </a:t>
            </a:r>
            <a:r>
              <a:rPr lang="cs-CZ" sz="2000" dirty="0" smtClean="0">
                <a:solidFill>
                  <a:srgbClr val="000000"/>
                </a:solidFill>
              </a:rPr>
              <a:t>- </a:t>
            </a:r>
            <a:r>
              <a:rPr lang="cs-CZ" sz="2000" dirty="0" err="1" smtClean="0">
                <a:solidFill>
                  <a:srgbClr val="000000"/>
                </a:solidFill>
              </a:rPr>
              <a:t>Executive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Information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System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>
                <a:solidFill>
                  <a:srgbClr val="000000"/>
                </a:solidFill>
              </a:rPr>
              <a:t>analytické </a:t>
            </a:r>
            <a:r>
              <a:rPr lang="cs-CZ" sz="1800" dirty="0" smtClean="0">
                <a:solidFill>
                  <a:srgbClr val="000000"/>
                </a:solidFill>
              </a:rPr>
              <a:t>aplikace - cílem </a:t>
            </a:r>
            <a:r>
              <a:rPr lang="cs-CZ" sz="1800" dirty="0">
                <a:solidFill>
                  <a:srgbClr val="000000"/>
                </a:solidFill>
              </a:rPr>
              <a:t>je poskytování informací pro podporu </a:t>
            </a:r>
            <a:r>
              <a:rPr lang="cs-CZ" sz="1800" dirty="0" smtClean="0">
                <a:solidFill>
                  <a:srgbClr val="000000"/>
                </a:solidFill>
              </a:rPr>
              <a:t>rozhodování</a:t>
            </a:r>
            <a:r>
              <a:rPr lang="cs-CZ" sz="1800" dirty="0">
                <a:solidFill>
                  <a:srgbClr val="000000"/>
                </a:solidFill>
              </a:rPr>
              <a:t>, vesměs v podobě reportů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obsahují </a:t>
            </a:r>
            <a:r>
              <a:rPr lang="cs-CZ" sz="1800" dirty="0">
                <a:solidFill>
                  <a:srgbClr val="000000"/>
                </a:solidFill>
              </a:rPr>
              <a:t>nástroje pro monitorování podnikových procesů a měření jejich efektivity i </a:t>
            </a:r>
            <a:r>
              <a:rPr lang="cs-CZ" sz="1800" dirty="0" smtClean="0">
                <a:solidFill>
                  <a:srgbClr val="000000"/>
                </a:solidFill>
              </a:rPr>
              <a:t>efektivity </a:t>
            </a:r>
            <a:r>
              <a:rPr lang="cs-CZ" sz="1800" dirty="0">
                <a:solidFill>
                  <a:srgbClr val="000000"/>
                </a:solidFill>
              </a:rPr>
              <a:t>výkonnosti celého podniku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vstupem jsou data z datového skladu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požadavek na:</a:t>
            </a:r>
          </a:p>
          <a:p>
            <a:pPr lvl="2" algn="just">
              <a:spcBef>
                <a:spcPts val="3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uživatelskou přívětivost těchto aplikací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600" dirty="0">
                <a:solidFill>
                  <a:srgbClr val="000000"/>
                </a:solidFill>
              </a:rPr>
              <a:t>snadnou editaci vstupních parametrů jednotlivých </a:t>
            </a:r>
            <a:r>
              <a:rPr lang="cs-CZ" sz="1600" dirty="0" smtClean="0">
                <a:solidFill>
                  <a:srgbClr val="000000"/>
                </a:solidFill>
              </a:rPr>
              <a:t>dotazů.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standardem je grafické uživatelské rozhraní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postupem </a:t>
            </a:r>
            <a:r>
              <a:rPr lang="cs-CZ" sz="1800" dirty="0">
                <a:solidFill>
                  <a:srgbClr val="000000"/>
                </a:solidFill>
              </a:rPr>
              <a:t>času se tyto aplikace přesouvají z nejvyšších úrovní řízení na úroveň operativ-ní s primárním využitím pro specialisty v jednotlivých oborech (marketing, poradenství, apod.).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EIS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Dolování data – Data </a:t>
            </a:r>
            <a:r>
              <a:rPr lang="cs-CZ" sz="2000" dirty="0" err="1" smtClean="0">
                <a:solidFill>
                  <a:srgbClr val="000000"/>
                </a:solidFill>
              </a:rPr>
              <a:t>mining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procesy získávání předem neznámých nebo uživatelem nedefinovaných informací z </a:t>
            </a:r>
            <a:r>
              <a:rPr lang="cs-CZ" sz="1800" dirty="0" smtClean="0">
                <a:solidFill>
                  <a:srgbClr val="000000"/>
                </a:solidFill>
              </a:rPr>
              <a:t>datových </a:t>
            </a:r>
            <a:r>
              <a:rPr lang="cs-CZ" sz="1800" dirty="0">
                <a:solidFill>
                  <a:srgbClr val="000000"/>
                </a:solidFill>
              </a:rPr>
              <a:t>skladů nebo rozsáhlých </a:t>
            </a:r>
            <a:r>
              <a:rPr lang="cs-CZ" sz="1800" dirty="0" smtClean="0">
                <a:solidFill>
                  <a:srgbClr val="000000"/>
                </a:solidFill>
              </a:rPr>
              <a:t>databází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orientuje na obsah dat a jeho výstupy jsou zcela nové dosud neznámé informace a </a:t>
            </a:r>
            <a:r>
              <a:rPr lang="cs-CZ" sz="1800" dirty="0" smtClean="0">
                <a:solidFill>
                  <a:srgbClr val="000000"/>
                </a:solidFill>
              </a:rPr>
              <a:t>závislosti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využitelný jak pro získání nových deskriptivních informací, tak i pro prediktivní </a:t>
            </a:r>
            <a:r>
              <a:rPr lang="cs-CZ" sz="1800" dirty="0" smtClean="0">
                <a:solidFill>
                  <a:srgbClr val="000000"/>
                </a:solidFill>
              </a:rPr>
              <a:t>informace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slouží </a:t>
            </a:r>
            <a:r>
              <a:rPr lang="cs-CZ" sz="1800" dirty="0" smtClean="0">
                <a:solidFill>
                  <a:srgbClr val="000000"/>
                </a:solidFill>
              </a:rPr>
              <a:t>pro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podporu </a:t>
            </a:r>
            <a:r>
              <a:rPr lang="cs-CZ" sz="1600" dirty="0">
                <a:solidFill>
                  <a:srgbClr val="000000"/>
                </a:solidFill>
              </a:rPr>
              <a:t>identifikace klíčových faktorů </a:t>
            </a:r>
            <a:r>
              <a:rPr lang="cs-CZ" sz="1600" dirty="0" smtClean="0">
                <a:solidFill>
                  <a:srgbClr val="000000"/>
                </a:solidFill>
              </a:rPr>
              <a:t>podnikání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ověřování </a:t>
            </a:r>
            <a:r>
              <a:rPr lang="cs-CZ" sz="1600" dirty="0">
                <a:solidFill>
                  <a:srgbClr val="000000"/>
                </a:solidFill>
              </a:rPr>
              <a:t>resp. testování </a:t>
            </a:r>
            <a:r>
              <a:rPr lang="cs-CZ" sz="1600" dirty="0" smtClean="0">
                <a:solidFill>
                  <a:srgbClr val="000000"/>
                </a:solidFill>
              </a:rPr>
              <a:t>hypotéz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objevování </a:t>
            </a:r>
            <a:r>
              <a:rPr lang="cs-CZ" sz="1600" dirty="0">
                <a:solidFill>
                  <a:srgbClr val="000000"/>
                </a:solidFill>
              </a:rPr>
              <a:t>korelací mezi různými typy </a:t>
            </a:r>
            <a:r>
              <a:rPr lang="cs-CZ" sz="1600" dirty="0" smtClean="0">
                <a:solidFill>
                  <a:srgbClr val="000000"/>
                </a:solidFill>
              </a:rPr>
              <a:t>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0"/>
              </a:spcBef>
            </a:pPr>
            <a:r>
              <a:rPr lang="en-GB" sz="1600" dirty="0" smtClean="0">
                <a:solidFill>
                  <a:srgbClr val="000000"/>
                </a:solidFill>
              </a:rPr>
              <a:t>a</a:t>
            </a:r>
            <a:r>
              <a:rPr lang="cs-CZ" sz="1600" dirty="0" smtClean="0">
                <a:solidFill>
                  <a:srgbClr val="000000"/>
                </a:solidFill>
              </a:rPr>
              <a:t>pod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využívá celou řadu technik matematických a statistických metod (neuronové sítě, </a:t>
            </a:r>
            <a:r>
              <a:rPr lang="cs-CZ" sz="1800" dirty="0" smtClean="0">
                <a:solidFill>
                  <a:srgbClr val="000000"/>
                </a:solidFill>
              </a:rPr>
              <a:t>genetické </a:t>
            </a:r>
            <a:r>
              <a:rPr lang="cs-CZ" sz="1800" dirty="0">
                <a:solidFill>
                  <a:srgbClr val="000000"/>
                </a:solidFill>
              </a:rPr>
              <a:t>algoritmy, rozhodovací stromy, </a:t>
            </a:r>
            <a:r>
              <a:rPr lang="cs-CZ" sz="1800" dirty="0" err="1">
                <a:solidFill>
                  <a:srgbClr val="000000"/>
                </a:solidFill>
              </a:rPr>
              <a:t>clustering</a:t>
            </a:r>
            <a:r>
              <a:rPr lang="cs-CZ" sz="1800" dirty="0">
                <a:solidFill>
                  <a:srgbClr val="000000"/>
                </a:solidFill>
              </a:rPr>
              <a:t>, klasifikace apod.).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dolování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488832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Data </a:t>
            </a:r>
            <a:r>
              <a:rPr lang="cs-CZ" sz="2000" dirty="0" err="1">
                <a:solidFill>
                  <a:srgbClr val="000000"/>
                </a:solidFill>
              </a:rPr>
              <a:t>mining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(DM) se </a:t>
            </a:r>
            <a:r>
              <a:rPr lang="cs-CZ" sz="2000" dirty="0">
                <a:solidFill>
                  <a:srgbClr val="000000"/>
                </a:solidFill>
              </a:rPr>
              <a:t>používá </a:t>
            </a:r>
            <a:r>
              <a:rPr lang="cs-CZ" sz="2000" dirty="0" smtClean="0">
                <a:solidFill>
                  <a:srgbClr val="000000"/>
                </a:solidFill>
              </a:rPr>
              <a:t>především v oblastech</a:t>
            </a:r>
            <a:r>
              <a:rPr lang="cs-CZ" sz="2000" dirty="0">
                <a:solidFill>
                  <a:srgbClr val="000000"/>
                </a:solidFill>
              </a:rPr>
              <a:t>,  kde </a:t>
            </a:r>
            <a:r>
              <a:rPr lang="cs-CZ" sz="2000" dirty="0" smtClean="0">
                <a:solidFill>
                  <a:srgbClr val="000000"/>
                </a:solidFill>
              </a:rPr>
              <a:t>se sbírá  </a:t>
            </a:r>
            <a:r>
              <a:rPr lang="cs-CZ" sz="2000" dirty="0">
                <a:solidFill>
                  <a:srgbClr val="000000"/>
                </a:solidFill>
              </a:rPr>
              <a:t>velké  množství  dat.  Typickými  příklady  obrovských  </a:t>
            </a:r>
            <a:r>
              <a:rPr lang="cs-CZ" sz="2000" dirty="0" smtClean="0">
                <a:solidFill>
                  <a:srgbClr val="000000"/>
                </a:solidFill>
              </a:rPr>
              <a:t>datových souborů jsou například: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údaje o </a:t>
            </a:r>
            <a:r>
              <a:rPr lang="cs-CZ" sz="1800" dirty="0" smtClean="0">
                <a:solidFill>
                  <a:srgbClr val="000000"/>
                </a:solidFill>
              </a:rPr>
              <a:t>klientech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pohyby </a:t>
            </a:r>
            <a:r>
              <a:rPr lang="cs-CZ" sz="1800" dirty="0">
                <a:solidFill>
                  <a:srgbClr val="000000"/>
                </a:solidFill>
              </a:rPr>
              <a:t>na účtech (</a:t>
            </a:r>
            <a:r>
              <a:rPr lang="cs-CZ" sz="1800" dirty="0" smtClean="0">
                <a:solidFill>
                  <a:srgbClr val="000000"/>
                </a:solidFill>
              </a:rPr>
              <a:t>bankovnictví)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údaje </a:t>
            </a:r>
            <a:r>
              <a:rPr lang="cs-CZ" sz="1800" dirty="0">
                <a:solidFill>
                  <a:srgbClr val="000000"/>
                </a:solidFill>
              </a:rPr>
              <a:t>o volání (telefonní </a:t>
            </a:r>
            <a:r>
              <a:rPr lang="cs-CZ" sz="1800" dirty="0" smtClean="0">
                <a:solidFill>
                  <a:srgbClr val="000000"/>
                </a:solidFill>
              </a:rPr>
              <a:t>operátoři)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informace  o  tom,  jak  lidé  nakupují  (obchodní  řetězce  a </a:t>
            </a:r>
            <a:r>
              <a:rPr lang="cs-CZ" sz="1800" dirty="0" smtClean="0">
                <a:solidFill>
                  <a:srgbClr val="000000"/>
                </a:solidFill>
              </a:rPr>
              <a:t>internetové </a:t>
            </a:r>
            <a:r>
              <a:rPr lang="cs-CZ" sz="1800" dirty="0">
                <a:solidFill>
                  <a:srgbClr val="000000"/>
                </a:solidFill>
              </a:rPr>
              <a:t>obchody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pohyb </a:t>
            </a:r>
            <a:r>
              <a:rPr lang="cs-CZ" sz="1800" dirty="0">
                <a:solidFill>
                  <a:srgbClr val="000000"/>
                </a:solidFill>
              </a:rPr>
              <a:t>uživatelů na internetu, datové informace o expresi </a:t>
            </a:r>
            <a:r>
              <a:rPr lang="cs-CZ" sz="1800" dirty="0" smtClean="0">
                <a:solidFill>
                  <a:srgbClr val="000000"/>
                </a:solidFill>
              </a:rPr>
              <a:t>genů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(genetika)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provozy zaznamenávají </a:t>
            </a:r>
            <a:r>
              <a:rPr lang="cs-CZ" sz="1800" dirty="0">
                <a:solidFill>
                  <a:srgbClr val="000000"/>
                </a:solidFill>
              </a:rPr>
              <a:t>průběh provozních parametrů (průmysl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DM není </a:t>
            </a:r>
            <a:r>
              <a:rPr lang="cs-CZ" sz="2000" dirty="0">
                <a:solidFill>
                  <a:srgbClr val="000000"/>
                </a:solidFill>
              </a:rPr>
              <a:t>výsadou pouze velkých společností, ale </a:t>
            </a:r>
            <a:r>
              <a:rPr lang="cs-CZ" sz="2000" dirty="0" smtClean="0">
                <a:solidFill>
                  <a:srgbClr val="000000"/>
                </a:solidFill>
              </a:rPr>
              <a:t>tyto </a:t>
            </a:r>
            <a:r>
              <a:rPr lang="cs-CZ" sz="2000" dirty="0">
                <a:solidFill>
                  <a:srgbClr val="000000"/>
                </a:solidFill>
              </a:rPr>
              <a:t>postupy </a:t>
            </a:r>
            <a:r>
              <a:rPr lang="cs-CZ" sz="2000" dirty="0" smtClean="0">
                <a:solidFill>
                  <a:srgbClr val="000000"/>
                </a:solidFill>
              </a:rPr>
              <a:t>mají nemalý </a:t>
            </a:r>
            <a:r>
              <a:rPr lang="cs-CZ" sz="2000" dirty="0">
                <a:solidFill>
                  <a:srgbClr val="000000"/>
                </a:solidFill>
              </a:rPr>
              <a:t>potenciál i v </a:t>
            </a:r>
            <a:r>
              <a:rPr lang="cs-CZ" sz="2000" dirty="0" smtClean="0">
                <a:solidFill>
                  <a:srgbClr val="000000"/>
                </a:solidFill>
              </a:rPr>
              <a:t>malých a středních podnicích.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dolování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16824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BI systémy jsou implementovány správně, pokud se přesně ví, co se od nich </a:t>
            </a:r>
            <a:r>
              <a:rPr lang="cs-CZ" sz="2000" dirty="0" smtClean="0">
                <a:solidFill>
                  <a:srgbClr val="000000"/>
                </a:solidFill>
              </a:rPr>
              <a:t>očekává.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Očekávání </a:t>
            </a:r>
            <a:r>
              <a:rPr lang="cs-CZ" sz="2000" dirty="0">
                <a:solidFill>
                  <a:srgbClr val="000000"/>
                </a:solidFill>
              </a:rPr>
              <a:t>přitom mohou být různá v různých oborech lidské </a:t>
            </a:r>
            <a:r>
              <a:rPr lang="cs-CZ" sz="2000" dirty="0" smtClean="0">
                <a:solidFill>
                  <a:srgbClr val="000000"/>
                </a:solidFill>
              </a:rPr>
              <a:t>činnosti.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Je </a:t>
            </a:r>
            <a:r>
              <a:rPr lang="cs-CZ" sz="2000" dirty="0">
                <a:solidFill>
                  <a:srgbClr val="000000"/>
                </a:solidFill>
              </a:rPr>
              <a:t>proto zcela </a:t>
            </a:r>
            <a:r>
              <a:rPr lang="cs-CZ" sz="2000" dirty="0" smtClean="0">
                <a:solidFill>
                  <a:srgbClr val="000000"/>
                </a:solidFill>
              </a:rPr>
              <a:t>nezbytné</a:t>
            </a:r>
            <a:r>
              <a:rPr lang="cs-CZ" sz="2000" dirty="0">
                <a:solidFill>
                  <a:srgbClr val="000000"/>
                </a:solidFill>
              </a:rPr>
              <a:t>, aby systém BI byl vždy implementován na míru výsledným </a:t>
            </a:r>
            <a:r>
              <a:rPr lang="cs-CZ" sz="2000" dirty="0" smtClean="0">
                <a:solidFill>
                  <a:srgbClr val="000000"/>
                </a:solidFill>
              </a:rPr>
              <a:t>potřebám.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S </a:t>
            </a:r>
            <a:r>
              <a:rPr lang="cs-CZ" sz="2000" dirty="0">
                <a:solidFill>
                  <a:srgbClr val="000000"/>
                </a:solidFill>
              </a:rPr>
              <a:t>rozvojem v této i jiných oblastech samozřejmě existuje a neustále vzniká celá řada použitelných </a:t>
            </a:r>
            <a:r>
              <a:rPr lang="cs-CZ" sz="2000" dirty="0" smtClean="0">
                <a:solidFill>
                  <a:srgbClr val="000000"/>
                </a:solidFill>
              </a:rPr>
              <a:t>vzorů </a:t>
            </a:r>
            <a:r>
              <a:rPr lang="cs-CZ" sz="2000" dirty="0">
                <a:solidFill>
                  <a:srgbClr val="000000"/>
                </a:solidFill>
              </a:rPr>
              <a:t>vyžadujících stále menší úpravy.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oborová znalost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16824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Předpokladem kvalitních datových výstupů je kvalita vstupních dat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Nutné vlastnosti dat pro tvorbu analýz: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kvalita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15726"/>
              </p:ext>
            </p:extLst>
          </p:nvPr>
        </p:nvGraphicFramePr>
        <p:xfrm>
          <a:off x="827584" y="1995686"/>
          <a:ext cx="6768752" cy="267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043">
                  <a:extLst>
                    <a:ext uri="{9D8B030D-6E8A-4147-A177-3AD203B41FA5}">
                      <a16:colId xmlns:a16="http://schemas.microsoft.com/office/drawing/2014/main" val="2484411751"/>
                    </a:ext>
                  </a:extLst>
                </a:gridCol>
                <a:gridCol w="5165709">
                  <a:extLst>
                    <a:ext uri="{9D8B030D-6E8A-4147-A177-3AD203B41FA5}">
                      <a16:colId xmlns:a16="http://schemas.microsoft.com/office/drawing/2014/main" val="717726961"/>
                    </a:ext>
                  </a:extLst>
                </a:gridCol>
              </a:tblGrid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Vlastnost dat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Úkol nástrojů připravujících data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3980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Úplnost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Nalézt chybějící data a vyřadit data nepoužitelná.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59343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Soulad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Zajistit jednotný formát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169068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Konzistence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Zpracovat data, která jsou v rozporu (konfliktu).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53498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Přesnost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Data musí být aktuální.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96862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Unikátnost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Zajištění minimální nebo lépe nulové duplicity (neredundantní).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94861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Integrita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Zpracování dat postrádajících důležité vztahy s ostatními daty.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84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416824" cy="3312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Kvalita dat v datových skladech a BI je dána: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dat z nichž se data čerpají (transakční systémy)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dat v externích souborech a číselnících převzatých z jiných organizací a institucí (ČSÚ, ČNB, aj.)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přenosových a transformačních procesů (ETL), včetně jejich procesního zabezpečení.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</a:rPr>
              <a:t>Permanentními potenciálními narušovateli jsou změnová řízení ať již formou projektů nebo jen formou dílčích uživatelských požadavků (i například jen opravy v transakčních systémech nebo číselnících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Typy chyb: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kvalita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051720" y="3651870"/>
            <a:ext cx="331236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nestejná </a:t>
            </a:r>
            <a:r>
              <a:rPr lang="cs-CZ" sz="1400" dirty="0" err="1" smtClean="0">
                <a:solidFill>
                  <a:srgbClr val="000000"/>
                </a:solidFill>
              </a:rPr>
              <a:t>granularita</a:t>
            </a:r>
            <a:r>
              <a:rPr lang="cs-CZ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překlepy při pořizování dat;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chybná </a:t>
            </a:r>
            <a:r>
              <a:rPr lang="cs-CZ" sz="1400" dirty="0" err="1" smtClean="0">
                <a:solidFill>
                  <a:srgbClr val="000000"/>
                </a:solidFill>
              </a:rPr>
              <a:t>metadata</a:t>
            </a:r>
            <a:r>
              <a:rPr lang="cs-CZ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implicitní a explicitní hodnoty „</a:t>
            </a:r>
            <a:r>
              <a:rPr lang="cs-CZ" sz="1400" dirty="0" err="1" smtClean="0">
                <a:solidFill>
                  <a:srgbClr val="000000"/>
                </a:solidFill>
              </a:rPr>
              <a:t>Null</a:t>
            </a:r>
            <a:r>
              <a:rPr lang="cs-CZ" sz="1400" dirty="0" smtClean="0">
                <a:solidFill>
                  <a:srgbClr val="000000"/>
                </a:solidFill>
              </a:rPr>
              <a:t>“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36096" y="3651870"/>
            <a:ext cx="30963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smíšení formátu struktur;</a:t>
            </a:r>
          </a:p>
          <a:p>
            <a:pPr algn="just">
              <a:spcBef>
                <a:spcPts val="200"/>
              </a:spcBef>
            </a:pPr>
            <a:r>
              <a:rPr lang="cs-CZ" sz="1400" dirty="0">
                <a:solidFill>
                  <a:srgbClr val="000000"/>
                </a:solidFill>
              </a:rPr>
              <a:t>t</a:t>
            </a:r>
            <a:r>
              <a:rPr lang="cs-CZ" sz="1400" dirty="0" smtClean="0">
                <a:solidFill>
                  <a:srgbClr val="000000"/>
                </a:solidFill>
              </a:rPr>
              <a:t>ransformační chyby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překrývání (</a:t>
            </a:r>
            <a:r>
              <a:rPr lang="cs-CZ" sz="1400" dirty="0" err="1" smtClean="0">
                <a:solidFill>
                  <a:srgbClr val="000000"/>
                </a:solidFill>
              </a:rPr>
              <a:t>overloaded</a:t>
            </a:r>
            <a:r>
              <a:rPr lang="cs-CZ" sz="1400" dirty="0" smtClean="0">
                <a:solidFill>
                  <a:srgbClr val="000000"/>
                </a:solidFill>
              </a:rPr>
              <a:t>) atributů.</a:t>
            </a:r>
          </a:p>
        </p:txBody>
      </p:sp>
    </p:spTree>
    <p:extLst>
      <p:ext uri="{BB962C8B-B14F-4D97-AF65-F5344CB8AC3E}">
        <p14:creationId xmlns:p14="http://schemas.microsoft.com/office/powerpoint/2010/main" val="2331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správa metadat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Metadata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informace o jiných datech (katalogový lístek v knihovně);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jsou přímo vázaná na principy, funkce a obsah.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rámci systémů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err="1" smtClean="0">
                <a:solidFill>
                  <a:srgbClr val="000000"/>
                </a:solidFill>
              </a:rPr>
              <a:t>metadata</a:t>
            </a:r>
            <a:r>
              <a:rPr lang="cs-CZ" sz="1800" dirty="0" smtClean="0">
                <a:solidFill>
                  <a:srgbClr val="000000"/>
                </a:solidFill>
              </a:rPr>
              <a:t> popisující veškeré části integrovaných systémů a jejich obsahu;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rámci BI představují popis: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datových modelů;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funkcí;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transformačních pravidel;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reportů;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dalších.</a:t>
            </a:r>
          </a:p>
          <a:p>
            <a:pPr lvl="1" algn="just">
              <a:spcBef>
                <a:spcPts val="200"/>
              </a:spcBef>
            </a:pPr>
            <a:endParaRPr lang="cs-CZ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správa metadat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Typy metadat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32763"/>
              </p:ext>
            </p:extLst>
          </p:nvPr>
        </p:nvGraphicFramePr>
        <p:xfrm>
          <a:off x="539552" y="1131590"/>
          <a:ext cx="8064896" cy="3560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735">
                  <a:extLst>
                    <a:ext uri="{9D8B030D-6E8A-4147-A177-3AD203B41FA5}">
                      <a16:colId xmlns:a16="http://schemas.microsoft.com/office/drawing/2014/main" val="4098481465"/>
                    </a:ext>
                  </a:extLst>
                </a:gridCol>
                <a:gridCol w="5155161">
                  <a:extLst>
                    <a:ext uri="{9D8B030D-6E8A-4147-A177-3AD203B41FA5}">
                      <a16:colId xmlns:a16="http://schemas.microsoft.com/office/drawing/2014/main" val="828147823"/>
                    </a:ext>
                  </a:extLst>
                </a:gridCol>
              </a:tblGrid>
              <a:tr h="22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Typ metadat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Charakteristika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529424"/>
                  </a:ext>
                </a:extLst>
              </a:tr>
              <a:tr h="93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Metadata zdrojových systémů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Data vázaná ke zdrojovým datům (význam vstupních dat, využití vstupních dat v rámci BI systémů, pochopení a využití procedur pro zpracování dat a funkcionalitu zdrojových systémů.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798910"/>
                  </a:ext>
                </a:extLst>
              </a:tr>
              <a:tr h="117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zdrojových komponent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BI nástroje jsou orientované na obsah. Na druhé straně ale existují možnosti jejich dalšího rozšíření a rozvoje, které by vždy mělo vykazovat charakteristiku komplexního, integrovaného a adekvátním způsobem funkčního celku.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849687"/>
                  </a:ext>
                </a:extLst>
              </a:tr>
              <a:tr h="22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datové pumpy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Jsou vázaná a popisují původ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013170"/>
                  </a:ext>
                </a:extLst>
              </a:tr>
              <a:tr h="699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uživatelské vrstvy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Definice reportů a příslušných komponent uživatelského interface a agregace původu jednotlivých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72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cs-CZ" b="1" dirty="0" err="1" smtClean="0">
                <a:solidFill>
                  <a:srgbClr val="000000"/>
                </a:solidFill>
              </a:rPr>
              <a:t>decision</a:t>
            </a:r>
            <a:r>
              <a:rPr lang="cs-CZ" b="1" dirty="0" smtClean="0">
                <a:solidFill>
                  <a:srgbClr val="000000"/>
                </a:solidFill>
              </a:rPr>
              <a:t> support </a:t>
            </a:r>
            <a:r>
              <a:rPr lang="cs-CZ" b="1" dirty="0" err="1" smtClean="0">
                <a:solidFill>
                  <a:srgbClr val="000000"/>
                </a:solidFill>
              </a:rPr>
              <a:t>system</a:t>
            </a:r>
            <a:r>
              <a:rPr lang="cs-CZ" b="1" dirty="0" smtClean="0">
                <a:solidFill>
                  <a:srgbClr val="000000"/>
                </a:solidFill>
              </a:rPr>
              <a:t> (DSS)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DSS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systémy používané na středních nebo nižších úrovních řízení pro rozhodování při běžných </a:t>
            </a:r>
            <a:r>
              <a:rPr lang="cs-CZ" sz="1600" dirty="0" smtClean="0">
                <a:solidFill>
                  <a:srgbClr val="000000"/>
                </a:solidFill>
              </a:rPr>
              <a:t>činnostech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vývoj DSS započal na počátku 70. let;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nabízejí </a:t>
            </a:r>
            <a:r>
              <a:rPr lang="cs-CZ" sz="1600" dirty="0">
                <a:solidFill>
                  <a:srgbClr val="000000"/>
                </a:solidFill>
              </a:rPr>
              <a:t>uživatelům rozhodnutí na základě vytvořených </a:t>
            </a:r>
            <a:r>
              <a:rPr lang="cs-CZ" sz="1600" dirty="0" smtClean="0">
                <a:solidFill>
                  <a:srgbClr val="000000"/>
                </a:solidFill>
              </a:rPr>
              <a:t>modelů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nepracují pouze s daty, které načtou z datových skladů, ale umožňují uživatelům vytvářet i vlastní rozhodovací </a:t>
            </a:r>
            <a:r>
              <a:rPr lang="cs-CZ" sz="1600" dirty="0" smtClean="0">
                <a:solidFill>
                  <a:srgbClr val="000000"/>
                </a:solidFill>
              </a:rPr>
              <a:t>modely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poskytují uživateli nabídky řešení a případně kladením dotazů usměrňují jeho </a:t>
            </a:r>
            <a:r>
              <a:rPr lang="cs-CZ" sz="1600" dirty="0" smtClean="0">
                <a:solidFill>
                  <a:srgbClr val="000000"/>
                </a:solidFill>
              </a:rPr>
              <a:t>postup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výstupem </a:t>
            </a:r>
            <a:r>
              <a:rPr lang="cs-CZ" sz="1600" dirty="0">
                <a:solidFill>
                  <a:srgbClr val="000000"/>
                </a:solidFill>
              </a:rPr>
              <a:t>jsou </a:t>
            </a:r>
            <a:r>
              <a:rPr lang="cs-CZ" sz="1600" dirty="0" smtClean="0">
                <a:solidFill>
                  <a:srgbClr val="000000"/>
                </a:solidFill>
              </a:rPr>
              <a:t>obvykle periodické </a:t>
            </a:r>
            <a:r>
              <a:rPr lang="cs-CZ" sz="1600" dirty="0">
                <a:solidFill>
                  <a:srgbClr val="000000"/>
                </a:solidFill>
              </a:rPr>
              <a:t>a speciální zprávy či výsledky matematických </a:t>
            </a:r>
            <a:r>
              <a:rPr lang="cs-CZ" sz="1600" dirty="0" smtClean="0">
                <a:solidFill>
                  <a:srgbClr val="000000"/>
                </a:solidFill>
              </a:rPr>
              <a:t>simulací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DSS systémy prošly vývojem, ve kterém lze identifikovat 5 </a:t>
            </a:r>
            <a:r>
              <a:rPr lang="cs-CZ" sz="1600" dirty="0" smtClean="0">
                <a:solidFill>
                  <a:srgbClr val="000000"/>
                </a:solidFill>
              </a:rPr>
              <a:t>generací.</a:t>
            </a:r>
          </a:p>
        </p:txBody>
      </p:sp>
    </p:spTree>
    <p:extLst>
      <p:ext uri="{BB962C8B-B14F-4D97-AF65-F5344CB8AC3E}">
        <p14:creationId xmlns:p14="http://schemas.microsoft.com/office/powerpoint/2010/main" val="8835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cs-CZ" b="1" dirty="0" err="1" smtClean="0">
                <a:solidFill>
                  <a:srgbClr val="000000"/>
                </a:solidFill>
              </a:rPr>
              <a:t>decision</a:t>
            </a:r>
            <a:r>
              <a:rPr lang="cs-CZ" b="1" dirty="0" smtClean="0">
                <a:solidFill>
                  <a:srgbClr val="000000"/>
                </a:solidFill>
              </a:rPr>
              <a:t> support </a:t>
            </a:r>
            <a:r>
              <a:rPr lang="cs-CZ" b="1" dirty="0" err="1" smtClean="0">
                <a:solidFill>
                  <a:srgbClr val="000000"/>
                </a:solidFill>
              </a:rPr>
              <a:t>system</a:t>
            </a:r>
            <a:r>
              <a:rPr lang="cs-CZ" b="1" dirty="0" smtClean="0">
                <a:solidFill>
                  <a:srgbClr val="000000"/>
                </a:solidFill>
              </a:rPr>
              <a:t> (DSS)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sv-SE" sz="2000" dirty="0">
                <a:solidFill>
                  <a:srgbClr val="000000"/>
                </a:solidFill>
              </a:rPr>
              <a:t>Charakteristika jednotlivých generací vývoje DSS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11761"/>
              </p:ext>
            </p:extLst>
          </p:nvPr>
        </p:nvGraphicFramePr>
        <p:xfrm>
          <a:off x="539552" y="1203599"/>
          <a:ext cx="7776864" cy="347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748">
                  <a:extLst>
                    <a:ext uri="{9D8B030D-6E8A-4147-A177-3AD203B41FA5}">
                      <a16:colId xmlns:a16="http://schemas.microsoft.com/office/drawing/2014/main" val="2951712189"/>
                    </a:ext>
                  </a:extLst>
                </a:gridCol>
                <a:gridCol w="5669116">
                  <a:extLst>
                    <a:ext uri="{9D8B030D-6E8A-4147-A177-3AD203B41FA5}">
                      <a16:colId xmlns:a16="http://schemas.microsoft.com/office/drawing/2014/main" val="1251227565"/>
                    </a:ext>
                  </a:extLst>
                </a:gridCol>
              </a:tblGrid>
              <a:tr h="34972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Generace DSS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Charakteristika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50426"/>
                  </a:ext>
                </a:extLst>
              </a:tr>
              <a:tr h="96195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První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využívající jednoduché multikriteriální metody, jednoduchá uživatelská rozhraní, jednoduché struktury databází a vesměs šlo o systémy orientované na jeden konkrétní problém.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184609"/>
                  </a:ext>
                </a:extLst>
              </a:tr>
              <a:tr h="80426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Druhá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obsahující zdokonalený návrh databází a jejich řízení (SŘBD – Systém řízení báze dat, anglicky DBMS – Database Management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effectLst/>
                        </a:rPr>
                        <a:t>System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855027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Třetí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s podporou komunikačního rozhraní mezi systémem a uživateli.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28643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Čtvrtá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Modulární systémy s novými přístupy k jejich řízení.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973323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Pátá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využívající prvky umělé inteligence pro zlepšení komunikace a konzultací.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01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produkční a zdrojové systémy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Produkční </a:t>
            </a:r>
            <a:r>
              <a:rPr lang="cs-CZ" sz="2000" dirty="0">
                <a:solidFill>
                  <a:srgbClr val="000000"/>
                </a:solidFill>
              </a:rPr>
              <a:t>zdrojové </a:t>
            </a:r>
            <a:r>
              <a:rPr lang="cs-CZ" sz="2000" dirty="0" smtClean="0">
                <a:solidFill>
                  <a:srgbClr val="000000"/>
                </a:solidFill>
              </a:rPr>
              <a:t>systémy = produkční </a:t>
            </a:r>
            <a:r>
              <a:rPr lang="cs-CZ" sz="2000" dirty="0">
                <a:solidFill>
                  <a:srgbClr val="000000"/>
                </a:solidFill>
              </a:rPr>
              <a:t>zdrojové </a:t>
            </a:r>
            <a:r>
              <a:rPr lang="cs-CZ" sz="2000" dirty="0" smtClean="0">
                <a:solidFill>
                  <a:srgbClr val="000000"/>
                </a:solidFill>
              </a:rPr>
              <a:t>databáze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základní vrstva </a:t>
            </a:r>
            <a:r>
              <a:rPr lang="cs-CZ" sz="1800" dirty="0">
                <a:solidFill>
                  <a:srgbClr val="000000"/>
                </a:solidFill>
              </a:rPr>
              <a:t>vstupu pro </a:t>
            </a:r>
            <a:r>
              <a:rPr lang="cs-CZ" sz="1800" dirty="0" smtClean="0">
                <a:solidFill>
                  <a:srgbClr val="000000"/>
                </a:solidFill>
              </a:rPr>
              <a:t>BI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pl-PL" sz="1800" dirty="0" smtClean="0">
                <a:solidFill>
                  <a:srgbClr val="000000"/>
                </a:solidFill>
              </a:rPr>
              <a:t>různorodé </a:t>
            </a:r>
            <a:r>
              <a:rPr lang="pl-PL" sz="1800" dirty="0">
                <a:solidFill>
                  <a:srgbClr val="000000"/>
                </a:solidFill>
              </a:rPr>
              <a:t>zdroje jak z hlediska struktury dat, tak i </a:t>
            </a:r>
            <a:r>
              <a:rPr lang="pl-PL" sz="1800" dirty="0" smtClean="0">
                <a:solidFill>
                  <a:srgbClr val="000000"/>
                </a:solidFill>
              </a:rPr>
              <a:t>technologií</a:t>
            </a:r>
            <a:r>
              <a:rPr lang="en-GB" sz="1800" dirty="0">
                <a:solidFill>
                  <a:srgbClr val="000000"/>
                </a:solidFill>
              </a:rPr>
              <a:t>;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mají obvykle transakční charakter a nepatří do skupiny BI aplikací.  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Vnitřní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interní zdroje dat (ERP </a:t>
            </a:r>
            <a:r>
              <a:rPr lang="cs-CZ" sz="1800" dirty="0">
                <a:solidFill>
                  <a:srgbClr val="000000"/>
                </a:solidFill>
              </a:rPr>
              <a:t>(</a:t>
            </a:r>
            <a:r>
              <a:rPr lang="cs-CZ" sz="1800" dirty="0" err="1">
                <a:solidFill>
                  <a:srgbClr val="000000"/>
                </a:solidFill>
              </a:rPr>
              <a:t>Enterprise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Resource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Planning</a:t>
            </a:r>
            <a:r>
              <a:rPr lang="cs-CZ" sz="1800" dirty="0">
                <a:solidFill>
                  <a:srgbClr val="000000"/>
                </a:solidFill>
              </a:rPr>
              <a:t>), CRM (</a:t>
            </a:r>
            <a:r>
              <a:rPr lang="cs-CZ" sz="1800" dirty="0" err="1">
                <a:solidFill>
                  <a:srgbClr val="000000"/>
                </a:solidFill>
              </a:rPr>
              <a:t>Customer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Relationship</a:t>
            </a:r>
            <a:r>
              <a:rPr lang="cs-CZ" sz="1800" dirty="0">
                <a:solidFill>
                  <a:srgbClr val="000000"/>
                </a:solidFill>
              </a:rPr>
              <a:t> Management), SCM (Supply Chain Management), soubory v tabulkových kalkulátorech (například MS Excel) apod</a:t>
            </a:r>
            <a:r>
              <a:rPr lang="cs-CZ" sz="1800" dirty="0" smtClean="0">
                <a:solidFill>
                  <a:srgbClr val="000000"/>
                </a:solidFill>
              </a:rPr>
              <a:t>.).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Vnější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například statistické údaje statistického úřadu, výstupy vládních institucí, seznamy podnikatelských subjektů, telefonní seznamy, on-line přístupné internetové </a:t>
            </a:r>
            <a:r>
              <a:rPr lang="cs-CZ" sz="1800" dirty="0" smtClean="0">
                <a:solidFill>
                  <a:srgbClr val="000000"/>
                </a:solidFill>
              </a:rPr>
              <a:t>databáze </a:t>
            </a:r>
            <a:r>
              <a:rPr lang="cs-CZ" sz="1800" dirty="0">
                <a:solidFill>
                  <a:srgbClr val="000000"/>
                </a:solidFill>
              </a:rPr>
              <a:t>a zdroje apod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ES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expertní systémy jsou počítačové programy, simulující rozhodovací činnost experta při řešení složitých úloh a využívající vhodně zakódovaných, explicitně vyjádřených znalostí, převzatých od experta, s cílem dosáhnout ve zvolené problémové oblasti kvality rozhodování na úrovni </a:t>
            </a:r>
            <a:r>
              <a:rPr lang="cs-CZ" sz="1800" dirty="0" smtClean="0">
                <a:solidFill>
                  <a:srgbClr val="000000"/>
                </a:solidFill>
              </a:rPr>
              <a:t>expert</a:t>
            </a:r>
            <a:r>
              <a:rPr lang="en-GB" sz="1800" dirty="0" smtClean="0">
                <a:solidFill>
                  <a:srgbClr val="000000"/>
                </a:solidFill>
              </a:rPr>
              <a:t>;*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jejich základem </a:t>
            </a:r>
            <a:r>
              <a:rPr lang="cs-CZ" sz="1800" dirty="0">
                <a:solidFill>
                  <a:srgbClr val="000000"/>
                </a:solidFill>
              </a:rPr>
              <a:t>je báze </a:t>
            </a:r>
            <a:r>
              <a:rPr lang="cs-CZ" sz="1800" dirty="0" smtClean="0">
                <a:solidFill>
                  <a:srgbClr val="000000"/>
                </a:solidFill>
              </a:rPr>
              <a:t>znalostí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obecné rovině je cílem expertních systémů dosažení co nejlepší odezvy na vstupní, reálná </a:t>
            </a:r>
            <a:r>
              <a:rPr lang="cs-CZ" sz="1800" dirty="0" smtClean="0">
                <a:solidFill>
                  <a:srgbClr val="000000"/>
                </a:solidFill>
              </a:rPr>
              <a:t>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Základní charakteristiky: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oddělení </a:t>
            </a:r>
            <a:r>
              <a:rPr lang="cs-CZ" sz="1600" dirty="0">
                <a:solidFill>
                  <a:srgbClr val="000000"/>
                </a:solidFill>
              </a:rPr>
              <a:t>znalostí a mechanismu jejich </a:t>
            </a:r>
            <a:r>
              <a:rPr lang="cs-CZ" sz="1600" dirty="0" smtClean="0">
                <a:solidFill>
                  <a:srgbClr val="000000"/>
                </a:solidFill>
              </a:rPr>
              <a:t>využívání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rozhodování </a:t>
            </a:r>
            <a:r>
              <a:rPr lang="cs-CZ" sz="1600" dirty="0">
                <a:solidFill>
                  <a:srgbClr val="000000"/>
                </a:solidFill>
              </a:rPr>
              <a:t>za stavu </a:t>
            </a:r>
            <a:r>
              <a:rPr lang="cs-CZ" sz="1600" dirty="0" smtClean="0">
                <a:solidFill>
                  <a:srgbClr val="000000"/>
                </a:solidFill>
              </a:rPr>
              <a:t>neurčitosti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schopnost </a:t>
            </a:r>
            <a:r>
              <a:rPr lang="cs-CZ" sz="1600" dirty="0">
                <a:solidFill>
                  <a:srgbClr val="000000"/>
                </a:solidFill>
              </a:rPr>
              <a:t>vysvětlování.</a:t>
            </a:r>
          </a:p>
          <a:p>
            <a:pPr lvl="2" algn="just">
              <a:spcBef>
                <a:spcPts val="200"/>
              </a:spcBef>
            </a:pPr>
            <a:endParaRPr 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473199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*</a:t>
            </a:r>
            <a:r>
              <a:rPr lang="cs-CZ" sz="1200" dirty="0" smtClean="0">
                <a:solidFill>
                  <a:srgbClr val="000000"/>
                </a:solidFill>
              </a:rPr>
              <a:t>https</a:t>
            </a:r>
            <a:r>
              <a:rPr lang="cs-CZ" sz="1200" dirty="0">
                <a:solidFill>
                  <a:srgbClr val="000000"/>
                </a:solidFill>
              </a:rPr>
              <a:t>://is.mendelu.cz/eknihovna/opory/zobraz_cast.pl?cast=21856</a:t>
            </a:r>
          </a:p>
        </p:txBody>
      </p:sp>
    </p:spTree>
    <p:extLst>
      <p:ext uri="{BB962C8B-B14F-4D97-AF65-F5344CB8AC3E}">
        <p14:creationId xmlns:p14="http://schemas.microsoft.com/office/powerpoint/2010/main" val="703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Základní složky 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9632" y="1249099"/>
            <a:ext cx="105985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60221"/>
              </p:ext>
            </p:extLst>
          </p:nvPr>
        </p:nvGraphicFramePr>
        <p:xfrm>
          <a:off x="243136" y="1199951"/>
          <a:ext cx="4824536" cy="347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Visio" r:id="rId4" imgW="4162462" imgH="3000375" progId="Visio.Drawing.15">
                  <p:embed/>
                </p:oleObj>
              </mc:Choice>
              <mc:Fallback>
                <p:oleObj name="Visio" r:id="rId4" imgW="4162462" imgH="30003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36" y="1199951"/>
                        <a:ext cx="4824536" cy="347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4932040" y="1684614"/>
            <a:ext cx="3680792" cy="203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>
                <a:solidFill>
                  <a:srgbClr val="000000"/>
                </a:solidFill>
              </a:rPr>
              <a:t>Báze </a:t>
            </a:r>
            <a:r>
              <a:rPr lang="cs-CZ" sz="1400" dirty="0" smtClean="0">
                <a:solidFill>
                  <a:srgbClr val="000000"/>
                </a:solidFill>
              </a:rPr>
              <a:t>znalostí: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obsahuje </a:t>
            </a:r>
            <a:r>
              <a:rPr lang="cs-CZ" sz="1200" dirty="0">
                <a:solidFill>
                  <a:srgbClr val="000000"/>
                </a:solidFill>
              </a:rPr>
              <a:t>znalosti z určité domény a specifické znalosti o řešení problémů v této </a:t>
            </a:r>
            <a:r>
              <a:rPr lang="cs-CZ" sz="1200" dirty="0" smtClean="0">
                <a:solidFill>
                  <a:srgbClr val="000000"/>
                </a:solidFill>
              </a:rPr>
              <a:t>doméně.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Báze faktů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se </a:t>
            </a:r>
            <a:r>
              <a:rPr lang="cs-CZ" sz="1200" dirty="0">
                <a:solidFill>
                  <a:srgbClr val="000000"/>
                </a:solidFill>
              </a:rPr>
              <a:t>vytváří v průběhu řešení konkrétního problému a obsahuje data k řešenému </a:t>
            </a:r>
            <a:r>
              <a:rPr lang="cs-CZ" sz="1200" dirty="0" smtClean="0">
                <a:solidFill>
                  <a:srgbClr val="000000"/>
                </a:solidFill>
              </a:rPr>
              <a:t>problému.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Inferenční mechanismus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obsahuje </a:t>
            </a:r>
            <a:r>
              <a:rPr lang="cs-CZ" sz="1200" dirty="0">
                <a:solidFill>
                  <a:srgbClr val="000000"/>
                </a:solidFill>
              </a:rPr>
              <a:t>obecné (doménově nezávis-</a:t>
            </a:r>
            <a:r>
              <a:rPr lang="cs-CZ" sz="1200" dirty="0" err="1">
                <a:solidFill>
                  <a:srgbClr val="000000"/>
                </a:solidFill>
              </a:rPr>
              <a:t>lé</a:t>
            </a:r>
            <a:r>
              <a:rPr lang="cs-CZ" sz="1200" dirty="0">
                <a:solidFill>
                  <a:srgbClr val="000000"/>
                </a:solidFill>
              </a:rPr>
              <a:t>) algoritmy schopné řešit problémy na základě manipulace se znalostmi z báze znalostí.</a:t>
            </a:r>
            <a:endParaRPr lang="cs-CZ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Podle obsahu báze znalostí </a:t>
            </a:r>
            <a:r>
              <a:rPr lang="cs-CZ" sz="2000" dirty="0" smtClean="0">
                <a:solidFill>
                  <a:srgbClr val="000000"/>
                </a:solidFill>
              </a:rPr>
              <a:t>můžeme </a:t>
            </a:r>
            <a:r>
              <a:rPr lang="cs-CZ" sz="2000" dirty="0">
                <a:solidFill>
                  <a:srgbClr val="000000"/>
                </a:solidFill>
              </a:rPr>
              <a:t>expertní systémy </a:t>
            </a:r>
            <a:r>
              <a:rPr lang="cs-CZ" sz="2000" dirty="0" smtClean="0">
                <a:solidFill>
                  <a:srgbClr val="000000"/>
                </a:solidFill>
              </a:rPr>
              <a:t>rozdělit </a:t>
            </a:r>
            <a:r>
              <a:rPr lang="cs-CZ" sz="2000" dirty="0">
                <a:solidFill>
                  <a:srgbClr val="000000"/>
                </a:solidFill>
              </a:rPr>
              <a:t>na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  <a:endParaRPr lang="cs-CZ" sz="14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problémově orientované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jejichž </a:t>
            </a:r>
            <a:r>
              <a:rPr lang="cs-CZ" sz="1600" dirty="0">
                <a:solidFill>
                  <a:srgbClr val="000000"/>
                </a:solidFill>
              </a:rPr>
              <a:t>báze znalostí obsahuje znalosti z </a:t>
            </a:r>
            <a:r>
              <a:rPr lang="cs-CZ" sz="1600" dirty="0" smtClean="0">
                <a:solidFill>
                  <a:srgbClr val="000000"/>
                </a:solidFill>
              </a:rPr>
              <a:t>určité </a:t>
            </a:r>
            <a:r>
              <a:rPr lang="cs-CZ" sz="1600" dirty="0">
                <a:solidFill>
                  <a:srgbClr val="000000"/>
                </a:solidFill>
              </a:rPr>
              <a:t>domény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prázdné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err="1" smtClean="0">
                <a:solidFill>
                  <a:srgbClr val="000000"/>
                </a:solidFill>
              </a:rPr>
              <a:t>shells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jejichž </a:t>
            </a:r>
            <a:r>
              <a:rPr lang="cs-CZ" sz="1600" dirty="0">
                <a:solidFill>
                  <a:srgbClr val="000000"/>
                </a:solidFill>
              </a:rPr>
              <a:t>báze znalostí je prázdná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diagnostické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úkolem </a:t>
            </a:r>
            <a:r>
              <a:rPr lang="cs-CZ" sz="1600" dirty="0">
                <a:solidFill>
                  <a:srgbClr val="000000"/>
                </a:solidFill>
              </a:rPr>
              <a:t>je </a:t>
            </a:r>
            <a:r>
              <a:rPr lang="cs-CZ" sz="1600" dirty="0" smtClean="0">
                <a:solidFill>
                  <a:srgbClr val="000000"/>
                </a:solidFill>
              </a:rPr>
              <a:t>určit</a:t>
            </a:r>
            <a:r>
              <a:rPr lang="cs-CZ" sz="1600" dirty="0">
                <a:solidFill>
                  <a:srgbClr val="000000"/>
                </a:solidFill>
              </a:rPr>
              <a:t>, která z hypotéza z </a:t>
            </a:r>
            <a:r>
              <a:rPr lang="cs-CZ" sz="1600" dirty="0" smtClean="0">
                <a:solidFill>
                  <a:srgbClr val="000000"/>
                </a:solidFill>
              </a:rPr>
              <a:t>předem </a:t>
            </a:r>
            <a:r>
              <a:rPr lang="cs-CZ" sz="1600" dirty="0">
                <a:solidFill>
                  <a:srgbClr val="000000"/>
                </a:solidFill>
              </a:rPr>
              <a:t>definované </a:t>
            </a:r>
            <a:r>
              <a:rPr lang="cs-CZ" sz="1600" dirty="0" smtClean="0">
                <a:solidFill>
                  <a:srgbClr val="000000"/>
                </a:solidFill>
              </a:rPr>
              <a:t>konečné množiny cílových </a:t>
            </a:r>
            <a:r>
              <a:rPr lang="cs-CZ" sz="1600" dirty="0">
                <a:solidFill>
                  <a:srgbClr val="000000"/>
                </a:solidFill>
              </a:rPr>
              <a:t>hypotéz nejlépe koresponduje s </a:t>
            </a:r>
            <a:r>
              <a:rPr lang="cs-CZ" sz="1600" dirty="0" smtClean="0">
                <a:solidFill>
                  <a:srgbClr val="000000"/>
                </a:solidFill>
              </a:rPr>
              <a:t>daty </a:t>
            </a:r>
            <a:r>
              <a:rPr lang="cs-CZ" sz="1600" dirty="0">
                <a:solidFill>
                  <a:srgbClr val="000000"/>
                </a:solidFill>
              </a:rPr>
              <a:t>týkajícími se daného konkrétního </a:t>
            </a:r>
            <a:r>
              <a:rPr lang="cs-CZ" sz="1600" dirty="0" smtClean="0">
                <a:solidFill>
                  <a:srgbClr val="000000"/>
                </a:solidFill>
              </a:rPr>
              <a:t>případu.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plánovací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obvykle řeší </a:t>
            </a:r>
            <a:r>
              <a:rPr lang="cs-CZ" sz="1600" dirty="0">
                <a:solidFill>
                  <a:srgbClr val="000000"/>
                </a:solidFill>
              </a:rPr>
              <a:t>takové úlohy, kdy je znám </a:t>
            </a:r>
            <a:r>
              <a:rPr lang="cs-CZ" sz="1600" dirty="0" smtClean="0">
                <a:solidFill>
                  <a:srgbClr val="000000"/>
                </a:solidFill>
              </a:rPr>
              <a:t>cíl řešení </a:t>
            </a:r>
            <a:r>
              <a:rPr lang="cs-CZ" sz="1600" dirty="0">
                <a:solidFill>
                  <a:srgbClr val="000000"/>
                </a:solidFill>
              </a:rPr>
              <a:t>a </a:t>
            </a:r>
            <a:r>
              <a:rPr lang="cs-CZ" sz="1600" dirty="0" smtClean="0">
                <a:solidFill>
                  <a:srgbClr val="000000"/>
                </a:solidFill>
              </a:rPr>
              <a:t>počáteční </a:t>
            </a:r>
            <a:r>
              <a:rPr lang="cs-CZ" sz="1600" dirty="0">
                <a:solidFill>
                  <a:srgbClr val="000000"/>
                </a:solidFill>
              </a:rPr>
              <a:t>stav a je </a:t>
            </a:r>
            <a:r>
              <a:rPr lang="cs-CZ" sz="1600" dirty="0" smtClean="0">
                <a:solidFill>
                  <a:srgbClr val="000000"/>
                </a:solidFill>
              </a:rPr>
              <a:t>třeba s  </a:t>
            </a:r>
            <a:r>
              <a:rPr lang="cs-CZ" sz="1600" dirty="0">
                <a:solidFill>
                  <a:srgbClr val="000000"/>
                </a:solidFill>
              </a:rPr>
              <a:t>využitím  dat  o  </a:t>
            </a:r>
            <a:r>
              <a:rPr lang="cs-CZ" sz="1600" dirty="0" smtClean="0">
                <a:solidFill>
                  <a:srgbClr val="000000"/>
                </a:solidFill>
              </a:rPr>
              <a:t>konkrétním řešeném  případu  </a:t>
            </a:r>
            <a:r>
              <a:rPr lang="cs-CZ" sz="1600" dirty="0">
                <a:solidFill>
                  <a:srgbClr val="000000"/>
                </a:solidFill>
              </a:rPr>
              <a:t>nalézt  posloupnost  </a:t>
            </a:r>
            <a:r>
              <a:rPr lang="cs-CZ" sz="1600" dirty="0" smtClean="0">
                <a:solidFill>
                  <a:srgbClr val="000000"/>
                </a:solidFill>
              </a:rPr>
              <a:t>kroků,  </a:t>
            </a:r>
            <a:r>
              <a:rPr lang="cs-CZ" sz="1600" dirty="0">
                <a:solidFill>
                  <a:srgbClr val="000000"/>
                </a:solidFill>
              </a:rPr>
              <a:t>kterými  lze  </a:t>
            </a:r>
            <a:r>
              <a:rPr lang="cs-CZ" sz="1600" dirty="0" smtClean="0">
                <a:solidFill>
                  <a:srgbClr val="000000"/>
                </a:solidFill>
              </a:rPr>
              <a:t>cíle dosáhnout</a:t>
            </a:r>
            <a:r>
              <a:rPr lang="cs-CZ" sz="1600" dirty="0">
                <a:solidFill>
                  <a:srgbClr val="000000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801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Typické kategorie </a:t>
            </a:r>
            <a:r>
              <a:rPr lang="cs-CZ" sz="2000" dirty="0" smtClean="0">
                <a:solidFill>
                  <a:srgbClr val="000000"/>
                </a:solidFill>
              </a:rPr>
              <a:t>způsobů </a:t>
            </a:r>
            <a:r>
              <a:rPr lang="cs-CZ" sz="2000" dirty="0">
                <a:solidFill>
                  <a:srgbClr val="000000"/>
                </a:solidFill>
              </a:rPr>
              <a:t>použití expertních </a:t>
            </a:r>
            <a:r>
              <a:rPr lang="cs-CZ" sz="2000" dirty="0" smtClean="0">
                <a:solidFill>
                  <a:srgbClr val="000000"/>
                </a:solidFill>
              </a:rPr>
              <a:t>systémů: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Konfigurace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sestavení </a:t>
            </a:r>
            <a:r>
              <a:rPr lang="cs-CZ" sz="1600" dirty="0">
                <a:solidFill>
                  <a:srgbClr val="000000"/>
                </a:solidFill>
              </a:rPr>
              <a:t>vhodných </a:t>
            </a:r>
            <a:r>
              <a:rPr lang="cs-CZ" sz="1600" dirty="0" smtClean="0">
                <a:solidFill>
                  <a:srgbClr val="000000"/>
                </a:solidFill>
              </a:rPr>
              <a:t>komponent </a:t>
            </a:r>
            <a:r>
              <a:rPr lang="cs-CZ" sz="1600" dirty="0">
                <a:solidFill>
                  <a:srgbClr val="000000"/>
                </a:solidFill>
              </a:rPr>
              <a:t>systému vhodným </a:t>
            </a:r>
            <a:r>
              <a:rPr lang="cs-CZ" sz="1600" dirty="0" smtClean="0">
                <a:solidFill>
                  <a:srgbClr val="000000"/>
                </a:solidFill>
              </a:rPr>
              <a:t>způsobem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Diagnostika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zjištění příčin nesprávného fungování systému na základě výsledků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pozorování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Interpretace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vysvětlení </a:t>
            </a:r>
            <a:r>
              <a:rPr lang="cs-CZ" sz="1600" dirty="0">
                <a:solidFill>
                  <a:srgbClr val="000000"/>
                </a:solidFill>
              </a:rPr>
              <a:t>pozorovaných </a:t>
            </a:r>
            <a:r>
              <a:rPr lang="cs-CZ" sz="1600" dirty="0" smtClean="0">
                <a:solidFill>
                  <a:srgbClr val="000000"/>
                </a:solidFill>
              </a:rPr>
              <a:t>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Monitorování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posouzení chování systému na základě   </a:t>
            </a:r>
            <a:r>
              <a:rPr lang="cs-CZ" sz="1600" dirty="0">
                <a:solidFill>
                  <a:srgbClr val="000000"/>
                </a:solidFill>
              </a:rPr>
              <a:t>porovnání </a:t>
            </a:r>
            <a:r>
              <a:rPr lang="cs-CZ" sz="1600" dirty="0" smtClean="0">
                <a:solidFill>
                  <a:srgbClr val="000000"/>
                </a:solidFill>
              </a:rPr>
              <a:t>pozorovaných dat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 očekávanými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Plánování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stanovení posloupnosti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činností </a:t>
            </a:r>
            <a:r>
              <a:rPr lang="cs-CZ" sz="1600" dirty="0">
                <a:solidFill>
                  <a:srgbClr val="000000"/>
                </a:solidFill>
              </a:rPr>
              <a:t>pro dosažení požadovaného výsledku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Typické kategorie </a:t>
            </a:r>
            <a:r>
              <a:rPr lang="cs-CZ" sz="2000" dirty="0" smtClean="0">
                <a:solidFill>
                  <a:srgbClr val="000000"/>
                </a:solidFill>
              </a:rPr>
              <a:t>způsobů </a:t>
            </a:r>
            <a:r>
              <a:rPr lang="cs-CZ" sz="2000" dirty="0">
                <a:solidFill>
                  <a:srgbClr val="000000"/>
                </a:solidFill>
              </a:rPr>
              <a:t>použití expertních </a:t>
            </a:r>
            <a:r>
              <a:rPr lang="cs-CZ" sz="2000" dirty="0" smtClean="0">
                <a:solidFill>
                  <a:srgbClr val="000000"/>
                </a:solidFill>
              </a:rPr>
              <a:t>systémů: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Prognózování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předpovídání pravděpodobných důsledků </a:t>
            </a:r>
            <a:r>
              <a:rPr lang="cs-CZ" sz="1600" dirty="0">
                <a:solidFill>
                  <a:srgbClr val="000000"/>
                </a:solidFill>
              </a:rPr>
              <a:t>zadaných </a:t>
            </a:r>
            <a:r>
              <a:rPr lang="cs-CZ" sz="1600" dirty="0" smtClean="0">
                <a:solidFill>
                  <a:srgbClr val="000000"/>
                </a:solidFill>
              </a:rPr>
              <a:t>situací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Ladění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sestavení předpisu </a:t>
            </a:r>
            <a:r>
              <a:rPr lang="cs-CZ" sz="1600" dirty="0">
                <a:solidFill>
                  <a:srgbClr val="000000"/>
                </a:solidFill>
              </a:rPr>
              <a:t>pro </a:t>
            </a:r>
            <a:r>
              <a:rPr lang="cs-CZ" sz="1600" dirty="0" smtClean="0">
                <a:solidFill>
                  <a:srgbClr val="000000"/>
                </a:solidFill>
              </a:rPr>
              <a:t>odstranění </a:t>
            </a:r>
            <a:r>
              <a:rPr lang="cs-CZ" sz="1600" dirty="0">
                <a:solidFill>
                  <a:srgbClr val="000000"/>
                </a:solidFill>
              </a:rPr>
              <a:t>poruch </a:t>
            </a:r>
            <a:r>
              <a:rPr lang="cs-CZ" sz="1600" dirty="0" smtClean="0">
                <a:solidFill>
                  <a:srgbClr val="000000"/>
                </a:solidFill>
              </a:rPr>
              <a:t>systému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Řízení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regulace procesů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(může zahrnovat interpretaci,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diagnostiku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smtClean="0">
                <a:solidFill>
                  <a:srgbClr val="000000"/>
                </a:solidFill>
              </a:rPr>
              <a:t>monitorování,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plánování</a:t>
            </a:r>
            <a:r>
              <a:rPr lang="cs-CZ" sz="1600" dirty="0">
                <a:solidFill>
                  <a:srgbClr val="000000"/>
                </a:solidFill>
              </a:rPr>
              <a:t>, prognózování a </a:t>
            </a:r>
            <a:r>
              <a:rPr lang="cs-CZ" sz="1600" dirty="0" smtClean="0">
                <a:solidFill>
                  <a:srgbClr val="000000"/>
                </a:solidFill>
              </a:rPr>
              <a:t>ladění)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Učení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inteligentní </a:t>
            </a:r>
            <a:r>
              <a:rPr lang="cs-CZ" sz="1600" dirty="0">
                <a:solidFill>
                  <a:srgbClr val="000000"/>
                </a:solidFill>
              </a:rPr>
              <a:t>výuka </a:t>
            </a:r>
            <a:r>
              <a:rPr lang="cs-CZ" sz="1600" dirty="0" smtClean="0">
                <a:solidFill>
                  <a:srgbClr val="000000"/>
                </a:solidFill>
              </a:rPr>
              <a:t>při </a:t>
            </a:r>
            <a:r>
              <a:rPr lang="cs-CZ" sz="1600" dirty="0">
                <a:solidFill>
                  <a:srgbClr val="000000"/>
                </a:solidFill>
              </a:rPr>
              <a:t>níž studenti mohou klást otázky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</a:rPr>
              <a:t>typu </a:t>
            </a:r>
            <a:r>
              <a:rPr lang="cs-CZ" sz="1600" dirty="0" smtClean="0">
                <a:solidFill>
                  <a:srgbClr val="000000"/>
                </a:solidFill>
              </a:rPr>
              <a:t>proč, jak, co kdyby.    </a:t>
            </a:r>
          </a:p>
        </p:txBody>
      </p:sp>
    </p:spTree>
    <p:extLst>
      <p:ext uri="{BB962C8B-B14F-4D97-AF65-F5344CB8AC3E}">
        <p14:creationId xmlns:p14="http://schemas.microsoft.com/office/powerpoint/2010/main" val="2882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20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2000" dirty="0" smtClean="0">
                <a:solidFill>
                  <a:srgbClr val="000000"/>
                </a:solidFill>
              </a:rPr>
              <a:t>. Praha: </a:t>
            </a:r>
            <a:r>
              <a:rPr lang="cs-CZ" sz="2000" dirty="0" err="1" smtClean="0">
                <a:solidFill>
                  <a:srgbClr val="000000"/>
                </a:solidFill>
              </a:rPr>
              <a:t>Grada</a:t>
            </a:r>
            <a:r>
              <a:rPr lang="cs-CZ" sz="2000" dirty="0" smtClean="0">
                <a:solidFill>
                  <a:srgbClr val="000000"/>
                </a:solidFill>
              </a:rPr>
              <a:t>. ISBN 978-80-247-6685-0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LABERGE, R., 2012. Datové sklady – Agilní metody a business intelligence. Praha: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Press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  <a:r>
              <a:rPr lang="cs-CZ" sz="2000">
                <a:solidFill>
                  <a:srgbClr val="000000"/>
                </a:solidFill>
              </a:rPr>
              <a:t>ISBN 978-80-251-3729-1</a:t>
            </a:r>
            <a:r>
              <a:rPr lang="cs-CZ" sz="2000">
                <a:solidFill>
                  <a:srgbClr val="000000"/>
                </a:solidFill>
              </a:rPr>
              <a:t>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2000" dirty="0" smtClean="0">
                <a:solidFill>
                  <a:srgbClr val="000000"/>
                </a:solidFill>
                <a:hlinkClick r:id="rId3"/>
              </a:rPr>
              <a:t>www.adastra.cz/ict-reseni/ods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GB" sz="2000" dirty="0" smtClean="0">
                <a:solidFill>
                  <a:srgbClr val="000000"/>
                </a:solidFill>
                <a:hlinkClick r:id="rId4"/>
              </a:rPr>
              <a:t>www.statsoft.cz/file1/PDF/newsletter/2014_02_26_StatSoft_Uvod_do_data_miningu.pdf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  <a:hlinkClick r:id="rId5"/>
              </a:rPr>
              <a:t>is.mendelu.cz/eknihovna/opory/zobraz_cast.pl?cast=21856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6"/>
              </a:rPr>
              <a:t>http://www.uai.fme.vutbr.cz/~</a:t>
            </a:r>
            <a:r>
              <a:rPr lang="cs-CZ" sz="2000" dirty="0" smtClean="0">
                <a:solidFill>
                  <a:srgbClr val="000000"/>
                </a:solidFill>
                <a:hlinkClick r:id="rId6"/>
              </a:rPr>
              <a:t>jdvorak/Opory/ExpertniSystemy.pdf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6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en-GB" b="1" dirty="0" smtClean="0">
                <a:solidFill>
                  <a:srgbClr val="000000"/>
                </a:solidFill>
              </a:rPr>
              <a:t>do</a:t>
            </a:r>
            <a:r>
              <a:rPr lang="cs-CZ" b="1" dirty="0" smtClean="0">
                <a:solidFill>
                  <a:srgbClr val="000000"/>
                </a:solidFill>
              </a:rPr>
              <a:t>časná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Dočasné </a:t>
            </a:r>
            <a:r>
              <a:rPr lang="cs-CZ" sz="2000" dirty="0">
                <a:solidFill>
                  <a:srgbClr val="000000"/>
                </a:solidFill>
              </a:rPr>
              <a:t>úložiště dat (Data </a:t>
            </a:r>
            <a:r>
              <a:rPr lang="cs-CZ" sz="2000" dirty="0" err="1">
                <a:solidFill>
                  <a:srgbClr val="000000"/>
                </a:solidFill>
              </a:rPr>
              <a:t>Staging</a:t>
            </a:r>
            <a:r>
              <a:rPr lang="cs-CZ" sz="2000" dirty="0">
                <a:solidFill>
                  <a:srgbClr val="000000"/>
                </a:solidFill>
              </a:rPr>
              <a:t> Area, </a:t>
            </a:r>
            <a:r>
              <a:rPr lang="cs-CZ" sz="2000" dirty="0" smtClean="0">
                <a:solidFill>
                  <a:srgbClr val="000000"/>
                </a:solidFill>
              </a:rPr>
              <a:t>DSA)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dočasné </a:t>
            </a:r>
            <a:r>
              <a:rPr lang="cs-CZ" sz="1800" dirty="0">
                <a:solidFill>
                  <a:srgbClr val="000000"/>
                </a:solidFill>
              </a:rPr>
              <a:t>uložení extrahovaných dat z produkčních databází s cílem zajistit jejich přípravu a potřebnou kvalitu před vstupem do datového </a:t>
            </a:r>
            <a:r>
              <a:rPr lang="cs-CZ" sz="1800" dirty="0" smtClean="0">
                <a:solidFill>
                  <a:srgbClr val="000000"/>
                </a:solidFill>
              </a:rPr>
              <a:t>skladu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jsou: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detailní;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neagregovaná;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DSA </a:t>
            </a:r>
            <a:r>
              <a:rPr lang="cs-CZ" sz="1800" dirty="0">
                <a:solidFill>
                  <a:srgbClr val="000000"/>
                </a:solidFill>
              </a:rPr>
              <a:t>obsahuje pouze aktuální data, tj. po jejich zpracování v DSA a přenosu do datového skladu nebo tržiště se z DSA </a:t>
            </a:r>
            <a:r>
              <a:rPr lang="cs-CZ" sz="1800" dirty="0" smtClean="0">
                <a:solidFill>
                  <a:srgbClr val="000000"/>
                </a:solidFill>
              </a:rPr>
              <a:t>odstraní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transformaci dat provádějí </a:t>
            </a:r>
            <a:r>
              <a:rPr lang="cs-CZ" sz="1800" dirty="0">
                <a:solidFill>
                  <a:srgbClr val="000000"/>
                </a:solidFill>
              </a:rPr>
              <a:t>tzv. ETL (</a:t>
            </a:r>
            <a:r>
              <a:rPr lang="cs-CZ" sz="1800" dirty="0" err="1">
                <a:solidFill>
                  <a:srgbClr val="000000"/>
                </a:solidFill>
              </a:rPr>
              <a:t>Extraction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Transformation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Load</a:t>
            </a:r>
            <a:r>
              <a:rPr lang="cs-CZ" sz="1800" dirty="0">
                <a:solidFill>
                  <a:srgbClr val="000000"/>
                </a:solidFill>
              </a:rPr>
              <a:t>) mechanismy, které jsou velmi důležitou součástí celé řady systémů a využívají se v různých okamžicích při převodu dat mezi systémy nebo jejich částmi.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347864" y="2211710"/>
            <a:ext cx="30963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často nekonzistentní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bez časové dimenze.</a:t>
            </a:r>
          </a:p>
        </p:txBody>
      </p:sp>
    </p:spTree>
    <p:extLst>
      <p:ext uri="{BB962C8B-B14F-4D97-AF65-F5344CB8AC3E}">
        <p14:creationId xmlns:p14="http://schemas.microsoft.com/office/powerpoint/2010/main" val="898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en-GB" b="1" dirty="0" smtClean="0">
                <a:solidFill>
                  <a:srgbClr val="000000"/>
                </a:solidFill>
              </a:rPr>
              <a:t>do</a:t>
            </a:r>
            <a:r>
              <a:rPr lang="cs-CZ" b="1" dirty="0" smtClean="0">
                <a:solidFill>
                  <a:srgbClr val="000000"/>
                </a:solidFill>
              </a:rPr>
              <a:t>časná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3558"/>
            <a:ext cx="374441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Operativní </a:t>
            </a:r>
            <a:r>
              <a:rPr lang="cs-CZ" sz="2000" dirty="0">
                <a:solidFill>
                  <a:srgbClr val="000000"/>
                </a:solidFill>
              </a:rPr>
              <a:t>úložiště dat (ODS – </a:t>
            </a:r>
            <a:r>
              <a:rPr lang="cs-CZ" sz="2000" dirty="0" err="1">
                <a:solidFill>
                  <a:srgbClr val="000000"/>
                </a:solidFill>
              </a:rPr>
              <a:t>Operational</a:t>
            </a:r>
            <a:r>
              <a:rPr lang="cs-CZ" sz="2000" dirty="0">
                <a:solidFill>
                  <a:srgbClr val="000000"/>
                </a:solidFill>
              </a:rPr>
              <a:t> Data </a:t>
            </a:r>
            <a:r>
              <a:rPr lang="cs-CZ" sz="2000" dirty="0" err="1">
                <a:solidFill>
                  <a:srgbClr val="000000"/>
                </a:solidFill>
              </a:rPr>
              <a:t>Store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vrstva, která slouží jako zdroj pro dotazování z konsolidovaných agregovaných dat se snahou minimalizovat dobu odezvy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Například databáze </a:t>
            </a:r>
            <a:r>
              <a:rPr lang="cs-CZ" sz="1600" dirty="0">
                <a:solidFill>
                  <a:srgbClr val="000000"/>
                </a:solidFill>
              </a:rPr>
              <a:t>základních </a:t>
            </a:r>
            <a:r>
              <a:rPr lang="cs-CZ" sz="1600" dirty="0" smtClean="0">
                <a:solidFill>
                  <a:srgbClr val="000000"/>
                </a:solidFill>
              </a:rPr>
              <a:t>číselníků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rozhraní </a:t>
            </a:r>
            <a:r>
              <a:rPr lang="cs-CZ" sz="1600" dirty="0">
                <a:solidFill>
                  <a:srgbClr val="000000"/>
                </a:solidFill>
              </a:rPr>
              <a:t>pro komunikaci se </a:t>
            </a:r>
            <a:r>
              <a:rPr lang="cs-CZ" sz="1600" dirty="0" smtClean="0">
                <a:solidFill>
                  <a:srgbClr val="000000"/>
                </a:solidFill>
              </a:rPr>
              <a:t>zákazníky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databázi </a:t>
            </a:r>
            <a:r>
              <a:rPr lang="cs-CZ" sz="1600" dirty="0">
                <a:solidFill>
                  <a:srgbClr val="000000"/>
                </a:solidFill>
              </a:rPr>
              <a:t>s možností rychlých jednoduchých dotazů nad malým množstvím analytických dat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endParaRPr lang="en-GB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Rozdíl mezi </a:t>
            </a:r>
            <a:r>
              <a:rPr lang="cs-CZ" sz="2000" dirty="0">
                <a:solidFill>
                  <a:srgbClr val="000000"/>
                </a:solidFill>
              </a:rPr>
              <a:t>DSA a </a:t>
            </a:r>
            <a:r>
              <a:rPr lang="cs-CZ" sz="2000" dirty="0" smtClean="0">
                <a:solidFill>
                  <a:srgbClr val="000000"/>
                </a:solidFill>
              </a:rPr>
              <a:t>ODS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ODS </a:t>
            </a:r>
            <a:r>
              <a:rPr lang="cs-CZ" sz="1800" dirty="0">
                <a:solidFill>
                  <a:srgbClr val="000000"/>
                </a:solidFill>
              </a:rPr>
              <a:t>je přístupné uživatelům a obsahuje konsolidovaná, konzistentní nebo i agregovaná data a jsou součástí analytického procesu.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5" y="771549"/>
            <a:ext cx="10576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08089"/>
              </p:ext>
            </p:extLst>
          </p:nvPr>
        </p:nvGraphicFramePr>
        <p:xfrm>
          <a:off x="1475656" y="756746"/>
          <a:ext cx="4032448" cy="393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Visio" r:id="rId4" imgW="4010169" imgH="3933825" progId="Visio.Drawing.15">
                  <p:embed/>
                </p:oleObj>
              </mc:Choice>
              <mc:Fallback>
                <p:oleObj name="Visio" r:id="rId4" imgW="4010169" imgH="39338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56746"/>
                        <a:ext cx="4032448" cy="3933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 – příklad z praxe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06489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ODS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může plnit následující role:</a:t>
            </a: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pro operativní procesy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kmenových 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Sdílená </a:t>
            </a:r>
            <a:r>
              <a:rPr lang="cs-CZ" sz="1600" dirty="0" err="1" smtClean="0">
                <a:solidFill>
                  <a:srgbClr val="000000"/>
                </a:solidFill>
              </a:rPr>
              <a:t>cache</a:t>
            </a:r>
            <a:r>
              <a:rPr lang="cs-CZ" sz="1600" dirty="0" smtClean="0">
                <a:solidFill>
                  <a:srgbClr val="000000"/>
                </a:solidFill>
              </a:rPr>
              <a:t> více systémů (datově integrovaná nebo neintegrovaná)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Podpůrná vrstva datového skladu (</a:t>
            </a:r>
            <a:r>
              <a:rPr lang="cs-CZ" sz="1600" dirty="0" err="1" smtClean="0">
                <a:solidFill>
                  <a:srgbClr val="000000"/>
                </a:solidFill>
              </a:rPr>
              <a:t>stage</a:t>
            </a:r>
            <a:r>
              <a:rPr lang="cs-CZ" sz="1600" dirty="0" smtClean="0">
                <a:solidFill>
                  <a:srgbClr val="000000"/>
                </a:solidFill>
              </a:rPr>
              <a:t> vrstva)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pro operativní reporting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Náhrada za </a:t>
            </a:r>
            <a:r>
              <a:rPr lang="cs-CZ" sz="1600" dirty="0" err="1" smtClean="0">
                <a:solidFill>
                  <a:srgbClr val="000000"/>
                </a:solidFill>
              </a:rPr>
              <a:t>legacy</a:t>
            </a:r>
            <a:r>
              <a:rPr lang="cs-CZ" sz="1600" dirty="0" smtClean="0">
                <a:solidFill>
                  <a:srgbClr val="000000"/>
                </a:solidFill>
              </a:rPr>
              <a:t> aplikace (ODS poskytuje data zaniklých systémů)</a:t>
            </a:r>
            <a:r>
              <a:rPr lang="en-GB" sz="1600" dirty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 pohledu frekvence plnění a aktualizace </a:t>
            </a:r>
            <a:r>
              <a:rPr lang="cs-CZ" sz="2000" dirty="0" smtClean="0">
                <a:solidFill>
                  <a:srgbClr val="000000"/>
                </a:solidFill>
              </a:rPr>
              <a:t>dat: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3507854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Ad-hoc </a:t>
            </a:r>
            <a:r>
              <a:rPr lang="cs-CZ" sz="1600" dirty="0">
                <a:solidFill>
                  <a:srgbClr val="000000"/>
                </a:solidFill>
              </a:rPr>
              <a:t>plnění nebo plnění na </a:t>
            </a:r>
            <a:r>
              <a:rPr lang="cs-CZ" sz="1600" dirty="0" smtClean="0">
                <a:solidFill>
                  <a:srgbClr val="000000"/>
                </a:solidFill>
              </a:rPr>
              <a:t>vyžádání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Měsíční plnění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Denní plnění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07854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cs-CZ" sz="1600" dirty="0">
                <a:solidFill>
                  <a:srgbClr val="000000"/>
                </a:solidFill>
              </a:rPr>
              <a:t>- Plnění vícekrát za </a:t>
            </a:r>
            <a:r>
              <a:rPr lang="cs-CZ" sz="1600" dirty="0" smtClean="0">
                <a:solidFill>
                  <a:srgbClr val="000000"/>
                </a:solidFill>
              </a:rPr>
              <a:t>den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Plnění </a:t>
            </a:r>
            <a:r>
              <a:rPr lang="cs-CZ" sz="1600" dirty="0">
                <a:solidFill>
                  <a:srgbClr val="000000"/>
                </a:solidFill>
              </a:rPr>
              <a:t>téměř v reálném </a:t>
            </a:r>
            <a:r>
              <a:rPr lang="cs-CZ" sz="1600" dirty="0" smtClean="0">
                <a:solidFill>
                  <a:srgbClr val="000000"/>
                </a:solidFill>
              </a:rPr>
              <a:t>čase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Plnění </a:t>
            </a:r>
            <a:r>
              <a:rPr lang="cs-CZ" sz="1600" dirty="0">
                <a:solidFill>
                  <a:srgbClr val="000000"/>
                </a:solidFill>
              </a:rPr>
              <a:t>v reálném </a:t>
            </a:r>
            <a:r>
              <a:rPr lang="cs-CZ" sz="1600" dirty="0" smtClean="0">
                <a:solidFill>
                  <a:srgbClr val="000000"/>
                </a:solidFill>
              </a:rPr>
              <a:t>čase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06489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ODS -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způsoby </a:t>
            </a:r>
            <a:r>
              <a:rPr lang="cs-CZ" sz="2000" dirty="0">
                <a:solidFill>
                  <a:srgbClr val="000000"/>
                </a:solidFill>
              </a:rPr>
              <a:t>získávání dat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Replikace </a:t>
            </a:r>
            <a:r>
              <a:rPr lang="cs-CZ" sz="1600" dirty="0">
                <a:solidFill>
                  <a:srgbClr val="000000"/>
                </a:solidFill>
              </a:rPr>
              <a:t>tabulek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Replikace </a:t>
            </a:r>
            <a:r>
              <a:rPr lang="cs-CZ" sz="1600" dirty="0">
                <a:solidFill>
                  <a:srgbClr val="000000"/>
                </a:solidFill>
              </a:rPr>
              <a:t>transakcí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Integrace </a:t>
            </a:r>
            <a:r>
              <a:rPr lang="cs-CZ" sz="1600" dirty="0">
                <a:solidFill>
                  <a:srgbClr val="000000"/>
                </a:solidFill>
              </a:rPr>
              <a:t>transakcí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Derivace </a:t>
            </a:r>
            <a:r>
              <a:rPr lang="cs-CZ" sz="1600" dirty="0">
                <a:solidFill>
                  <a:srgbClr val="000000"/>
                </a:solidFill>
              </a:rPr>
              <a:t>dat z datového </a:t>
            </a:r>
            <a:r>
              <a:rPr lang="cs-CZ" sz="1600" dirty="0" smtClean="0">
                <a:solidFill>
                  <a:srgbClr val="000000"/>
                </a:solidFill>
              </a:rPr>
              <a:t>skladu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Z hlediska logické architektury:</a:t>
            </a: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Datové </a:t>
            </a:r>
            <a:r>
              <a:rPr lang="cs-CZ" sz="1600" dirty="0" smtClean="0">
                <a:solidFill>
                  <a:srgbClr val="000000"/>
                </a:solidFill>
              </a:rPr>
              <a:t>úložiště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Transformační vrstva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Komunikační vrstva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správu a vývoj datového </a:t>
            </a:r>
            <a:r>
              <a:rPr lang="cs-CZ" sz="1600" dirty="0" smtClean="0">
                <a:solidFill>
                  <a:srgbClr val="000000"/>
                </a:solidFill>
              </a:rPr>
              <a:t>úložiště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vývoj transformačních a komunikačních </a:t>
            </a:r>
            <a:r>
              <a:rPr lang="cs-CZ" sz="1600" dirty="0" err="1" smtClean="0">
                <a:solidFill>
                  <a:srgbClr val="000000"/>
                </a:solidFill>
              </a:rPr>
              <a:t>metadata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správu ostatních metadat a </a:t>
            </a:r>
            <a:r>
              <a:rPr lang="cs-CZ" sz="1600" dirty="0" smtClean="0">
                <a:solidFill>
                  <a:srgbClr val="000000"/>
                </a:solidFill>
              </a:rPr>
              <a:t>dokumentace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 – příklad z praxe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2590</Words>
  <Application>Microsoft Office PowerPoint</Application>
  <PresentationFormat>Předvádění na obrazovce (16:9)</PresentationFormat>
  <Paragraphs>392</Paragraphs>
  <Slides>36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Enriqueta</vt:lpstr>
      <vt:lpstr>Times New Roman</vt:lpstr>
      <vt:lpstr>SLU</vt:lpstr>
      <vt:lpstr>Visio</vt:lpstr>
      <vt:lpstr>Název prezentace</vt:lpstr>
      <vt:lpstr>Business Intelligence</vt:lpstr>
      <vt:lpstr>Komponenty BI – produkční a zdrojové systémy</vt:lpstr>
      <vt:lpstr>Komponenty BI – dočasná úložiště dat</vt:lpstr>
      <vt:lpstr>Komponenty BI – dočasná úložiště dat</vt:lpstr>
      <vt:lpstr>Komponenty BI – operativní úložiště dat</vt:lpstr>
      <vt:lpstr>Komponenty BI – operativní úložiště dat</vt:lpstr>
      <vt:lpstr>Komponenty BI – operativní úložiště dat – příklad z praxe</vt:lpstr>
      <vt:lpstr>Komponenty BI – operativní úložiště dat – příklad z praxe</vt:lpstr>
      <vt:lpstr>Komponenty BI – EAI </vt:lpstr>
      <vt:lpstr>Komponenty BI – EAI </vt:lpstr>
      <vt:lpstr>Komponenty BI – Koncepce integrace IS/ICT v podniku </vt:lpstr>
      <vt:lpstr>Komponenty BI – datový sklad </vt:lpstr>
      <vt:lpstr>Komponenty BI – OLAP </vt:lpstr>
      <vt:lpstr>Komponenty BI – OLAP </vt:lpstr>
      <vt:lpstr>Komponenty BI – OLAP </vt:lpstr>
      <vt:lpstr>Komponenty BI – reporting </vt:lpstr>
      <vt:lpstr>Komponenty BI – reporting* </vt:lpstr>
      <vt:lpstr>Komponenty BI – reporting* </vt:lpstr>
      <vt:lpstr>Komponenty BI – EIS </vt:lpstr>
      <vt:lpstr>Komponenty BI – dolování dat </vt:lpstr>
      <vt:lpstr>Komponenty BI – dolování dat </vt:lpstr>
      <vt:lpstr>Komponenty BI – oborová znalost </vt:lpstr>
      <vt:lpstr>Komponenty BI – kvalita dat </vt:lpstr>
      <vt:lpstr>Komponenty BI – kvalita dat </vt:lpstr>
      <vt:lpstr>Komponenty BI – správa metadat </vt:lpstr>
      <vt:lpstr>Komponenty BI – správa metadat </vt:lpstr>
      <vt:lpstr>Komponenty BI – decision support system (DSS)</vt:lpstr>
      <vt:lpstr>Komponenty BI – decision support system (DSS)</vt:lpstr>
      <vt:lpstr>Komponenty BI – expertní systémy (ES)</vt:lpstr>
      <vt:lpstr>Komponenty BI – expertní systémy (ES)</vt:lpstr>
      <vt:lpstr>Komponenty BI – expertní systémy (ES)</vt:lpstr>
      <vt:lpstr>Komponenty BI – expertní systémy (ES)</vt:lpstr>
      <vt:lpstr>Komponenty BI – expertní systémy (ES)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suchanek</cp:lastModifiedBy>
  <cp:revision>169</cp:revision>
  <dcterms:created xsi:type="dcterms:W3CDTF">2016-07-06T15:42:34Z</dcterms:created>
  <dcterms:modified xsi:type="dcterms:W3CDTF">2018-04-08T06:53:55Z</dcterms:modified>
</cp:coreProperties>
</file>