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5" r:id="rId2"/>
    <p:sldId id="256" r:id="rId3"/>
    <p:sldId id="264" r:id="rId4"/>
    <p:sldId id="296" r:id="rId5"/>
    <p:sldId id="298" r:id="rId6"/>
    <p:sldId id="297" r:id="rId7"/>
    <p:sldId id="299" r:id="rId8"/>
    <p:sldId id="300" r:id="rId9"/>
    <p:sldId id="314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2" r:id="rId20"/>
    <p:sldId id="311" r:id="rId21"/>
    <p:sldId id="310" r:id="rId22"/>
    <p:sldId id="313" r:id="rId23"/>
    <p:sldId id="316" r:id="rId24"/>
    <p:sldId id="315" r:id="rId25"/>
    <p:sldId id="317" r:id="rId26"/>
    <p:sldId id="319" r:id="rId27"/>
    <p:sldId id="318" r:id="rId28"/>
    <p:sldId id="320" r:id="rId29"/>
    <p:sldId id="321" r:id="rId30"/>
    <p:sldId id="322" r:id="rId31"/>
    <p:sldId id="323" r:id="rId32"/>
    <p:sldId id="324" r:id="rId33"/>
    <p:sldId id="326" r:id="rId34"/>
    <p:sldId id="295" r:id="rId3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1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3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5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006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9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090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51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442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792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548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954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46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31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958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055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312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2657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283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06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56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9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7529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69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17087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682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970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1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83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563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35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4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206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37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player.cz/slide/3810636/" TargetMode="External"/><Relationship Id="rId3" Type="http://schemas.openxmlformats.org/officeDocument/2006/relationships/hyperlink" Target="http://isict.wikidot.com/wiki:operativni-informace" TargetMode="External"/><Relationship Id="rId7" Type="http://schemas.openxmlformats.org/officeDocument/2006/relationships/hyperlink" Target="http://informacni-technologie.studentske.cz/2009/03/685-multidimenzionalni-kostka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chnet.microsoft.com/cs-cz/library/hh916543(v=sc.12).aspx" TargetMode="External"/><Relationship Id="rId11" Type="http://schemas.openxmlformats.org/officeDocument/2006/relationships/hyperlink" Target="http://blog-mstechnology.blogspot.cz/2010/06/bi-dimensional-model-fact-constellation.html" TargetMode="External"/><Relationship Id="rId5" Type="http://schemas.openxmlformats.org/officeDocument/2006/relationships/hyperlink" Target="http://www.ksi.mff.cuni.cz/~pokorny/dj/prezentace/3_67.pptx" TargetMode="External"/><Relationship Id="rId10" Type="http://schemas.openxmlformats.org/officeDocument/2006/relationships/hyperlink" Target="http://zcu.arcao.com/kiv/db2/zkouska/_zvesela/DB2%20-%20Kupka/DP_Marketa_Vlaskova_2006.pdf" TargetMode="External"/><Relationship Id="rId4" Type="http://schemas.openxmlformats.org/officeDocument/2006/relationships/hyperlink" Target="https://cs.wikipedia.org/wiki/Online_Analytical_Processing" TargetMode="External"/><Relationship Id="rId9" Type="http://schemas.openxmlformats.org/officeDocument/2006/relationships/hyperlink" Target="http://homel.vsb.cz/~dan11/is_skripta/IS%202010%20-%20Danel%20-%20OLAP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Business Intelligence 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Mgr. Petr Suchánek,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471726"/>
              </p:ext>
            </p:extLst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err="1" smtClean="0">
                <a:solidFill>
                  <a:srgbClr val="000000"/>
                </a:solidFill>
              </a:rPr>
              <a:t>Datov</a:t>
            </a:r>
            <a:r>
              <a:rPr lang="cs-CZ" sz="2000" dirty="0" smtClean="0">
                <a:solidFill>
                  <a:srgbClr val="000000"/>
                </a:solidFill>
              </a:rPr>
              <a:t>á </a:t>
            </a:r>
            <a:r>
              <a:rPr lang="cs-CZ" sz="2000" dirty="0" smtClean="0">
                <a:solidFill>
                  <a:srgbClr val="000000"/>
                </a:solidFill>
              </a:rPr>
              <a:t>analýza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formulace dotazu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Získání relevantních dat z databáze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získání výsledků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získání </a:t>
            </a:r>
            <a:r>
              <a:rPr lang="cs-CZ" sz="1800" dirty="0">
                <a:solidFill>
                  <a:srgbClr val="000000"/>
                </a:solidFill>
              </a:rPr>
              <a:t>agregovaných </a:t>
            </a:r>
            <a:r>
              <a:rPr lang="cs-CZ" sz="1800" dirty="0" smtClean="0">
                <a:solidFill>
                  <a:srgbClr val="000000"/>
                </a:solidFill>
              </a:rPr>
              <a:t>hodnot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Vizualizace výsledků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obrazení </a:t>
            </a:r>
            <a:r>
              <a:rPr lang="cs-CZ" sz="1800" dirty="0">
                <a:solidFill>
                  <a:srgbClr val="000000"/>
                </a:solidFill>
              </a:rPr>
              <a:t>v 2D a 3D </a:t>
            </a:r>
            <a:r>
              <a:rPr lang="cs-CZ" sz="1800" dirty="0" smtClean="0">
                <a:solidFill>
                  <a:srgbClr val="000000"/>
                </a:solidFill>
              </a:rPr>
              <a:t>objektech.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co </a:t>
            </a:r>
            <a:r>
              <a:rPr lang="cs-CZ" sz="1800" dirty="0">
                <a:solidFill>
                  <a:srgbClr val="000000"/>
                </a:solidFill>
              </a:rPr>
              <a:t>nejvíce závislostí najednou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Analyzování výsledků a formulování nového dotazu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69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- </a:t>
            </a:r>
            <a:r>
              <a:rPr lang="cs-CZ" sz="2000" dirty="0" smtClean="0">
                <a:solidFill>
                  <a:srgbClr val="000000"/>
                </a:solidFill>
              </a:rPr>
              <a:t>histogram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4104456" cy="30783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71550"/>
            <a:ext cx="2520280" cy="22527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19" y="3092675"/>
            <a:ext cx="2575033" cy="15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křížová </a:t>
            </a:r>
            <a:r>
              <a:rPr lang="cs-CZ" sz="2000" dirty="0" smtClean="0">
                <a:solidFill>
                  <a:srgbClr val="000000"/>
                </a:solidFill>
              </a:rPr>
              <a:t>tabulka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5112568" cy="213023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270" y="2787774"/>
            <a:ext cx="317911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datová </a:t>
            </a:r>
            <a:r>
              <a:rPr lang="cs-CZ" sz="2000" dirty="0" smtClean="0">
                <a:solidFill>
                  <a:srgbClr val="000000"/>
                </a:solidFill>
              </a:rPr>
              <a:t>kostka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8" name="Obrázek 4" descr="TotalCu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70" y="1491431"/>
            <a:ext cx="82089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4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Prezentace dat – datová </a:t>
            </a:r>
            <a:r>
              <a:rPr lang="cs-CZ" sz="2000" dirty="0" smtClean="0">
                <a:solidFill>
                  <a:srgbClr val="000000"/>
                </a:solidFill>
              </a:rPr>
              <a:t>kostka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7337"/>
            <a:ext cx="4116070" cy="3382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1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D</a:t>
            </a:r>
            <a:r>
              <a:rPr lang="cs-CZ" sz="2000" dirty="0" err="1" smtClean="0">
                <a:solidFill>
                  <a:srgbClr val="000000"/>
                </a:solidFill>
              </a:rPr>
              <a:t>atová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 smtClean="0">
                <a:solidFill>
                  <a:srgbClr val="000000"/>
                </a:solidFill>
              </a:rPr>
              <a:t>kostka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skládá se ze </a:t>
            </a:r>
            <a:r>
              <a:rPr lang="cs-CZ" sz="1800" dirty="0">
                <a:solidFill>
                  <a:srgbClr val="000000"/>
                </a:solidFill>
              </a:rPr>
              <a:t>sady dimenzí a </a:t>
            </a:r>
            <a:r>
              <a:rPr lang="cs-CZ" sz="1800" dirty="0" smtClean="0">
                <a:solidFill>
                  <a:srgbClr val="000000"/>
                </a:solidFill>
              </a:rPr>
              <a:t>měr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GB" sz="2000" dirty="0" smtClean="0">
                <a:solidFill>
                  <a:srgbClr val="000000"/>
                </a:solidFill>
              </a:rPr>
              <a:t>D</a:t>
            </a:r>
            <a:r>
              <a:rPr lang="cs-CZ" sz="2000" dirty="0" err="1" smtClean="0">
                <a:solidFill>
                  <a:srgbClr val="000000"/>
                </a:solidFill>
              </a:rPr>
              <a:t>imenze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(rozměr) </a:t>
            </a:r>
            <a:r>
              <a:rPr lang="cs-CZ" sz="2000" dirty="0" smtClean="0">
                <a:solidFill>
                  <a:srgbClr val="000000"/>
                </a:solidFill>
              </a:rPr>
              <a:t>kostky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kategorie</a:t>
            </a:r>
            <a:r>
              <a:rPr lang="cs-CZ" sz="1800" dirty="0">
                <a:solidFill>
                  <a:srgbClr val="000000"/>
                </a:solidFill>
              </a:rPr>
              <a:t>, vůči kterým chceme data agregovat a </a:t>
            </a:r>
            <a:r>
              <a:rPr lang="cs-CZ" sz="1800" dirty="0" smtClean="0">
                <a:solidFill>
                  <a:srgbClr val="000000"/>
                </a:solidFill>
              </a:rPr>
              <a:t>analyzovat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vznikají z tabulek relačních </a:t>
            </a:r>
            <a:r>
              <a:rPr lang="cs-CZ" sz="1800" dirty="0" smtClean="0">
                <a:solidFill>
                  <a:srgbClr val="000000"/>
                </a:solidFill>
              </a:rPr>
              <a:t>databází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typickými </a:t>
            </a:r>
            <a:r>
              <a:rPr lang="cs-CZ" sz="1800" dirty="0">
                <a:solidFill>
                  <a:srgbClr val="000000"/>
                </a:solidFill>
              </a:rPr>
              <a:t>dimenzemi v multidimenzionálních databázích </a:t>
            </a:r>
            <a:r>
              <a:rPr lang="cs-CZ" sz="1800" dirty="0" smtClean="0">
                <a:solidFill>
                  <a:srgbClr val="000000"/>
                </a:solidFill>
              </a:rPr>
              <a:t>jsou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čas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poloha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výrobek.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může se skládat </a:t>
            </a:r>
            <a:r>
              <a:rPr lang="cs-CZ" sz="1800" dirty="0">
                <a:solidFill>
                  <a:srgbClr val="000000"/>
                </a:solidFill>
              </a:rPr>
              <a:t>z řady úrovní, které dále zpřesňují údaje.</a:t>
            </a:r>
            <a:endParaRPr lang="cs-CZ" sz="18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Míry </a:t>
            </a:r>
            <a:r>
              <a:rPr lang="cs-CZ" sz="2000" dirty="0" smtClean="0">
                <a:solidFill>
                  <a:srgbClr val="000000"/>
                </a:solidFill>
              </a:rPr>
              <a:t>kostky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kvantitativní údaje, které chceme analyzovat;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odvozeny z tabulek relačních databází;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běžnými mírami jsou</a:t>
            </a: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prodeje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ýdaje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ceny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800" dirty="0" smtClean="0">
                <a:solidFill>
                  <a:srgbClr val="000000"/>
                </a:solidFill>
              </a:rPr>
              <a:t>téměř každý kvantitativní údaj může být mírou multidimenzionální kostky.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err="1" smtClean="0">
                <a:solidFill>
                  <a:srgbClr val="000000"/>
                </a:solidFill>
              </a:rPr>
              <a:t>Metoty</a:t>
            </a:r>
            <a:r>
              <a:rPr lang="cs-CZ" sz="2000" dirty="0" smtClean="0">
                <a:solidFill>
                  <a:srgbClr val="000000"/>
                </a:solidFill>
              </a:rPr>
              <a:t> uložení dat</a:t>
            </a:r>
            <a:r>
              <a:rPr lang="cs-CZ" sz="2000" dirty="0" smtClean="0">
                <a:solidFill>
                  <a:srgbClr val="000000"/>
                </a:solidFill>
              </a:rPr>
              <a:t>:</a:t>
            </a:r>
            <a:endParaRPr lang="cs-CZ" sz="20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Multidimenzionální </a:t>
            </a:r>
            <a:r>
              <a:rPr lang="cs-CZ" sz="1800" dirty="0">
                <a:solidFill>
                  <a:srgbClr val="000000"/>
                </a:solidFill>
              </a:rPr>
              <a:t>OLAP (MOLAP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Relační </a:t>
            </a:r>
            <a:r>
              <a:rPr lang="cs-CZ" sz="1800" dirty="0">
                <a:solidFill>
                  <a:srgbClr val="000000"/>
                </a:solidFill>
              </a:rPr>
              <a:t>OLAP (ROLAP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Hybridní </a:t>
            </a:r>
            <a:r>
              <a:rPr lang="cs-CZ" sz="1800" dirty="0">
                <a:solidFill>
                  <a:srgbClr val="000000"/>
                </a:solidFill>
              </a:rPr>
              <a:t>OLAP (HOLAP</a:t>
            </a:r>
            <a:r>
              <a:rPr lang="cs-CZ" sz="1800" dirty="0" smtClean="0">
                <a:solidFill>
                  <a:srgbClr val="000000"/>
                </a:solidFill>
              </a:rPr>
              <a:t>)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smtClean="0">
                <a:solidFill>
                  <a:srgbClr val="000000"/>
                </a:solidFill>
              </a:rPr>
              <a:t>y</a:t>
            </a:r>
            <a:r>
              <a:rPr lang="en-GB" sz="1800" dirty="0" err="1" smtClean="0">
                <a:solidFill>
                  <a:srgbClr val="000000"/>
                </a:solidFill>
              </a:rPr>
              <a:t>namick</a:t>
            </a:r>
            <a:r>
              <a:rPr lang="cs-CZ" sz="1800" dirty="0" smtClean="0">
                <a:solidFill>
                  <a:srgbClr val="000000"/>
                </a:solidFill>
              </a:rPr>
              <a:t>ý OLAP (DOLAP)</a:t>
            </a: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3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ROLAP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vyžaduje </a:t>
            </a:r>
            <a:r>
              <a:rPr lang="cs-CZ" sz="1800" dirty="0">
                <a:solidFill>
                  <a:srgbClr val="000000"/>
                </a:solidFill>
              </a:rPr>
              <a:t>uložení jak všech podrobných údajů, tak agregací v relační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všechna </a:t>
            </a:r>
            <a:r>
              <a:rPr lang="cs-CZ" sz="1800" dirty="0">
                <a:solidFill>
                  <a:srgbClr val="000000"/>
                </a:solidFill>
              </a:rPr>
              <a:t>detailní data z kostky, která se najdou v tabulkách dimenzí a tabulkách faktů jsou ponechána v jejich přirozené relační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err="1" smtClean="0">
                <a:solidFill>
                  <a:srgbClr val="000000"/>
                </a:solidFill>
              </a:rPr>
              <a:t>ata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se </a:t>
            </a:r>
            <a:r>
              <a:rPr lang="cs-CZ" sz="1800" dirty="0" smtClean="0">
                <a:solidFill>
                  <a:srgbClr val="000000"/>
                </a:solidFill>
              </a:rPr>
              <a:t>nepřesunují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ři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ukládání agregací se vytvoří sumarizační tabulky, do kterých budou relační data ukládána službami OLAP pomocí jednoduchého SQL příkazu INSERT </a:t>
            </a:r>
            <a:r>
              <a:rPr lang="cs-CZ" sz="1800" dirty="0" smtClean="0">
                <a:solidFill>
                  <a:srgbClr val="000000"/>
                </a:solidFill>
              </a:rPr>
              <a:t>INTO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s</a:t>
            </a:r>
            <a:r>
              <a:rPr lang="cs-CZ" sz="1800" dirty="0" err="1" smtClean="0">
                <a:solidFill>
                  <a:srgbClr val="000000"/>
                </a:solidFill>
              </a:rPr>
              <a:t>lužby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OLAP vytvoří všechny tabulky a indexy </a:t>
            </a:r>
            <a:r>
              <a:rPr lang="cs-CZ" sz="1800" dirty="0" smtClean="0">
                <a:solidFill>
                  <a:srgbClr val="000000"/>
                </a:solidFill>
              </a:rPr>
              <a:t>samočinně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odrobné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údaje v kostce zůstávají beze změny.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7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ROLAP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705792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699542"/>
            <a:ext cx="5904656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Intelligence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Přednáška 3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Mgr. Petr Suchánek, Ph.D.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všechny podrobné údaje z kostky ukládají ve vyhrazené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relační </a:t>
            </a:r>
            <a:r>
              <a:rPr lang="cs-CZ" sz="1800" dirty="0">
                <a:solidFill>
                  <a:srgbClr val="000000"/>
                </a:solidFill>
              </a:rPr>
              <a:t>data uložená v tabulkách dimenzí a v tabulkách faktů jsou zapsána do optimalizované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databáze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 </a:t>
            </a:r>
            <a:r>
              <a:rPr lang="cs-CZ" sz="1800" dirty="0">
                <a:solidFill>
                  <a:srgbClr val="000000"/>
                </a:solidFill>
              </a:rPr>
              <a:t>podrobným údajům o kostce do multidimenzionální databáze </a:t>
            </a:r>
            <a:r>
              <a:rPr lang="cs-CZ" sz="1800" dirty="0" smtClean="0">
                <a:solidFill>
                  <a:srgbClr val="000000"/>
                </a:solidFill>
              </a:rPr>
              <a:t>jsou uloženy </a:t>
            </a:r>
            <a:r>
              <a:rPr lang="cs-CZ" sz="1800" dirty="0">
                <a:solidFill>
                  <a:srgbClr val="000000"/>
                </a:solidFill>
              </a:rPr>
              <a:t>také všechny </a:t>
            </a:r>
            <a:r>
              <a:rPr lang="cs-CZ" sz="1800" dirty="0" smtClean="0">
                <a:solidFill>
                  <a:srgbClr val="000000"/>
                </a:solidFill>
              </a:rPr>
              <a:t>agregace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tato architektura </a:t>
            </a:r>
            <a:r>
              <a:rPr lang="cs-CZ" sz="1800" dirty="0">
                <a:solidFill>
                  <a:srgbClr val="000000"/>
                </a:solidFill>
              </a:rPr>
              <a:t>OLAP je optimalizována </a:t>
            </a:r>
            <a:r>
              <a:rPr lang="cs-CZ" sz="1800" dirty="0" smtClean="0">
                <a:solidFill>
                  <a:srgbClr val="000000"/>
                </a:solidFill>
              </a:rPr>
              <a:t>pro zpracování </a:t>
            </a:r>
            <a:r>
              <a:rPr lang="cs-CZ" sz="1800" dirty="0">
                <a:solidFill>
                  <a:srgbClr val="000000"/>
                </a:solidFill>
              </a:rPr>
              <a:t>dotazu ve službách OLAP a poskytuje nejlepší výkon ze všech </a:t>
            </a:r>
            <a:r>
              <a:rPr lang="cs-CZ" sz="1800" dirty="0" smtClean="0">
                <a:solidFill>
                  <a:srgbClr val="000000"/>
                </a:solidFill>
              </a:rPr>
              <a:t>čtyř </a:t>
            </a:r>
            <a:r>
              <a:rPr lang="cs-CZ" sz="1800" dirty="0">
                <a:solidFill>
                  <a:srgbClr val="000000"/>
                </a:solidFill>
              </a:rPr>
              <a:t>metod ukládání </a:t>
            </a:r>
            <a:r>
              <a:rPr lang="cs-CZ" sz="1800" dirty="0" smtClean="0">
                <a:solidFill>
                  <a:srgbClr val="000000"/>
                </a:solidFill>
              </a:rPr>
              <a:t>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vhodné pro malé a střední objemy dat. </a:t>
            </a: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2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MOLAP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21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843558"/>
            <a:ext cx="5040560" cy="37804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32240" y="4371950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726907" y="4162029"/>
            <a:ext cx="43204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80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DOLAP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speciální typ OLAP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 multidimenzionální </a:t>
            </a:r>
            <a:r>
              <a:rPr lang="cs-CZ" sz="1800" dirty="0" smtClean="0">
                <a:solidFill>
                  <a:srgbClr val="000000"/>
                </a:solidFill>
              </a:rPr>
              <a:t>matice </a:t>
            </a:r>
            <a:r>
              <a:rPr lang="cs-CZ" sz="1800" dirty="0">
                <a:solidFill>
                  <a:srgbClr val="000000"/>
                </a:solidFill>
              </a:rPr>
              <a:t>(kostka) </a:t>
            </a:r>
            <a:r>
              <a:rPr lang="cs-CZ" sz="1800" dirty="0" smtClean="0">
                <a:solidFill>
                  <a:srgbClr val="000000"/>
                </a:solidFill>
              </a:rPr>
              <a:t>je budována </a:t>
            </a:r>
            <a:r>
              <a:rPr lang="cs-CZ" sz="1800" dirty="0">
                <a:solidFill>
                  <a:srgbClr val="000000"/>
                </a:solidFill>
              </a:rPr>
              <a:t>jako virtuální </a:t>
            </a:r>
            <a:r>
              <a:rPr lang="cs-CZ" sz="1800" dirty="0" smtClean="0">
                <a:solidFill>
                  <a:srgbClr val="000000"/>
                </a:solidFill>
              </a:rPr>
              <a:t>v RAM paměti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výhoda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neomezená flexibilita.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nevýhoda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vysoké </a:t>
            </a:r>
            <a:r>
              <a:rPr lang="cs-CZ" sz="1600" dirty="0">
                <a:solidFill>
                  <a:srgbClr val="000000"/>
                </a:solidFill>
              </a:rPr>
              <a:t>nároky na RAM </a:t>
            </a:r>
            <a:r>
              <a:rPr lang="cs-CZ" sz="1600" dirty="0" smtClean="0">
                <a:solidFill>
                  <a:srgbClr val="000000"/>
                </a:solidFill>
              </a:rPr>
              <a:t>paměť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nutnost </a:t>
            </a:r>
            <a:r>
              <a:rPr lang="cs-CZ" sz="1600" dirty="0">
                <a:solidFill>
                  <a:srgbClr val="000000"/>
                </a:solidFill>
              </a:rPr>
              <a:t>budovat kostku pokaždé znovu.</a:t>
            </a:r>
            <a:endParaRPr lang="cs-CZ" sz="16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924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HOLAP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kombinuje vlastnosti MOLAP a ROLAP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Využívá vynikající zpracování MOLAP se schopností ROLAP pracovat s větším objemem 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ukládá data jak v relační, tak i multidimenzionální databázi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jsou agregována pomocí MOLAP strategie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zdrojová data determinovaná objemem jsou uložena pomocí ROLAP strategie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rychlé zpracování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minimalizace požadavků na zpracování dat. </a:t>
            </a:r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9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STAR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cs-CZ" sz="20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dovoluje relační </a:t>
            </a:r>
            <a:r>
              <a:rPr lang="cs-CZ" sz="1800" dirty="0">
                <a:solidFill>
                  <a:srgbClr val="000000"/>
                </a:solidFill>
              </a:rPr>
              <a:t>DB simulovat </a:t>
            </a:r>
            <a:r>
              <a:rPr lang="cs-CZ" sz="1800" dirty="0" smtClean="0">
                <a:solidFill>
                  <a:srgbClr val="000000"/>
                </a:solidFill>
              </a:rPr>
              <a:t>multidimenzionální DB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nejjednodušší schéma DW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faktová tabulka uprostřed spojuje dimenzní tabulky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okolo</a:t>
            </a:r>
            <a:endParaRPr lang="en-GB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en-GB" sz="1800" dirty="0">
                <a:solidFill>
                  <a:srgbClr val="000000"/>
                </a:solidFill>
              </a:rPr>
              <a:t>f</a:t>
            </a:r>
            <a:r>
              <a:rPr lang="cs-CZ" sz="1800" dirty="0" smtClean="0">
                <a:solidFill>
                  <a:srgbClr val="000000"/>
                </a:solidFill>
              </a:rPr>
              <a:t>aktové tabulky</a:t>
            </a:r>
            <a:endParaRPr lang="cs-CZ" sz="18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nesou (</a:t>
            </a:r>
            <a:r>
              <a:rPr lang="cs-CZ" sz="1600" dirty="0" smtClean="0">
                <a:solidFill>
                  <a:srgbClr val="000000"/>
                </a:solidFill>
              </a:rPr>
              <a:t>zejména</a:t>
            </a:r>
            <a:r>
              <a:rPr lang="cs-CZ" sz="1600" dirty="0">
                <a:solidFill>
                  <a:srgbClr val="000000"/>
                </a:solidFill>
              </a:rPr>
              <a:t>) </a:t>
            </a:r>
            <a:r>
              <a:rPr lang="cs-CZ" sz="1600" dirty="0" smtClean="0">
                <a:solidFill>
                  <a:srgbClr val="000000"/>
                </a:solidFill>
              </a:rPr>
              <a:t>číselné údaje </a:t>
            </a: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fakta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zabírají nejvíce místa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endParaRPr lang="cs-CZ" sz="16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dimenzní </a:t>
            </a:r>
            <a:r>
              <a:rPr lang="cs-CZ" sz="1800" dirty="0">
                <a:solidFill>
                  <a:srgbClr val="000000"/>
                </a:solidFill>
              </a:rPr>
              <a:t>tabulky</a:t>
            </a: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nesou atributy </a:t>
            </a:r>
            <a:r>
              <a:rPr lang="cs-CZ" sz="1600" dirty="0" smtClean="0">
                <a:solidFill>
                  <a:srgbClr val="000000"/>
                </a:solidFill>
              </a:rPr>
              <a:t>faktů </a:t>
            </a:r>
            <a:r>
              <a:rPr lang="cs-CZ" sz="1600" dirty="0">
                <a:solidFill>
                  <a:srgbClr val="000000"/>
                </a:solidFill>
              </a:rPr>
              <a:t>– jejich popis, </a:t>
            </a:r>
            <a:r>
              <a:rPr lang="cs-CZ" sz="1600" dirty="0" err="1" smtClean="0">
                <a:solidFill>
                  <a:srgbClr val="000000"/>
                </a:solidFill>
              </a:rPr>
              <a:t>context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související </a:t>
            </a:r>
            <a:r>
              <a:rPr lang="cs-CZ" sz="1600" dirty="0">
                <a:solidFill>
                  <a:srgbClr val="000000"/>
                </a:solidFill>
              </a:rPr>
              <a:t>atributy v </a:t>
            </a:r>
            <a:r>
              <a:rPr lang="cs-CZ" sz="1600" dirty="0" smtClean="0">
                <a:solidFill>
                  <a:srgbClr val="000000"/>
                </a:solidFill>
              </a:rPr>
              <a:t>jedné tabulce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>
                <a:solidFill>
                  <a:srgbClr val="000000"/>
                </a:solidFill>
              </a:rPr>
              <a:t>minimalizace </a:t>
            </a:r>
            <a:r>
              <a:rPr lang="cs-CZ" sz="1600" dirty="0" smtClean="0">
                <a:solidFill>
                  <a:srgbClr val="000000"/>
                </a:solidFill>
              </a:rPr>
              <a:t>počtu </a:t>
            </a:r>
            <a:r>
              <a:rPr lang="cs-CZ" sz="1600" dirty="0" err="1" smtClean="0">
                <a:solidFill>
                  <a:srgbClr val="000000"/>
                </a:solidFill>
              </a:rPr>
              <a:t>dimenzních</a:t>
            </a:r>
            <a:r>
              <a:rPr lang="cs-CZ" sz="1600" dirty="0" smtClean="0">
                <a:solidFill>
                  <a:srgbClr val="000000"/>
                </a:solidFill>
              </a:rPr>
              <a:t> tabulek</a:t>
            </a:r>
            <a:r>
              <a:rPr lang="en-GB" sz="1600" dirty="0" smtClean="0">
                <a:solidFill>
                  <a:srgbClr val="000000"/>
                </a:solidFill>
              </a:rPr>
              <a:t>;</a:t>
            </a:r>
            <a:endParaRPr lang="cs-CZ" sz="1600" dirty="0">
              <a:solidFill>
                <a:srgbClr val="000000"/>
              </a:solidFill>
            </a:endParaRP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mají velké množství sloupců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dirty="0" smtClean="0">
                <a:solidFill>
                  <a:srgbClr val="000000"/>
                </a:solidFill>
              </a:rPr>
              <a:t>atributů</a:t>
            </a:r>
            <a:r>
              <a:rPr lang="en-GB" sz="1600" dirty="0" smtClean="0">
                <a:solidFill>
                  <a:srgbClr val="000000"/>
                </a:solidFill>
              </a:rPr>
              <a:t>.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7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STAR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57" y="1275605"/>
            <a:ext cx="5793503" cy="338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</a:t>
            </a:r>
            <a:r>
              <a:rPr lang="en-GB" sz="2000" dirty="0" smtClean="0">
                <a:solidFill>
                  <a:srgbClr val="000000"/>
                </a:solidFill>
              </a:rPr>
              <a:t>NOWFLAKE</a:t>
            </a:r>
            <a:r>
              <a:rPr lang="cs-CZ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opět v centru faktové tabulky a okolo dimenzní;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dimenze jsou normalizované (do určité míry)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nikoli faktové tabulky.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dimenzní tabulky rozloženy procesem normalizace do několika propojených tabulek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efektivní zejména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pro díravé (</a:t>
            </a:r>
            <a:r>
              <a:rPr lang="cs-CZ" sz="1600" dirty="0" err="1" smtClean="0">
                <a:solidFill>
                  <a:srgbClr val="000000"/>
                </a:solidFill>
              </a:rPr>
              <a:t>sparse</a:t>
            </a:r>
            <a:r>
              <a:rPr lang="cs-CZ" sz="1600" dirty="0" smtClean="0">
                <a:solidFill>
                  <a:srgbClr val="000000"/>
                </a:solidFill>
              </a:rPr>
              <a:t>) dimenze;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má-li dimenze velké množství atributů.</a:t>
            </a:r>
          </a:p>
          <a:p>
            <a:pPr lvl="3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6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915566"/>
            <a:ext cx="8064896" cy="3600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SNOWFLAKE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072" y="1447426"/>
            <a:ext cx="5821288" cy="310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FACT CONSTELLATION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a</a:t>
            </a:r>
            <a:r>
              <a:rPr lang="cs-CZ" sz="1800" dirty="0" smtClean="0">
                <a:solidFill>
                  <a:srgbClr val="000000"/>
                </a:solidFill>
              </a:rPr>
              <a:t>plikace </a:t>
            </a:r>
            <a:r>
              <a:rPr lang="cs-CZ" sz="1800" dirty="0">
                <a:solidFill>
                  <a:srgbClr val="000000"/>
                </a:solidFill>
              </a:rPr>
              <a:t>mohou vyžadovat více tabulek </a:t>
            </a:r>
            <a:r>
              <a:rPr lang="cs-CZ" sz="1800" dirty="0" smtClean="0">
                <a:solidFill>
                  <a:srgbClr val="000000"/>
                </a:solidFill>
              </a:rPr>
              <a:t>faktů, </a:t>
            </a:r>
            <a:r>
              <a:rPr lang="cs-CZ" sz="1800" dirty="0">
                <a:solidFill>
                  <a:srgbClr val="000000"/>
                </a:solidFill>
              </a:rPr>
              <a:t>aby mohly sdílet tabulky </a:t>
            </a:r>
            <a:r>
              <a:rPr lang="cs-CZ" sz="1800" dirty="0" smtClean="0">
                <a:solidFill>
                  <a:srgbClr val="000000"/>
                </a:solidFill>
              </a:rPr>
              <a:t>dimenzí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</a:t>
            </a:r>
            <a:r>
              <a:rPr lang="en-GB" sz="1800" dirty="0">
                <a:solidFill>
                  <a:srgbClr val="000000"/>
                </a:solidFill>
              </a:rPr>
              <a:t>o</a:t>
            </a:r>
            <a:r>
              <a:rPr lang="cs-CZ" sz="1800" dirty="0" smtClean="0">
                <a:solidFill>
                  <a:srgbClr val="000000"/>
                </a:solidFill>
              </a:rPr>
              <a:t>to schéma  může  </a:t>
            </a:r>
            <a:r>
              <a:rPr lang="cs-CZ" sz="1800" dirty="0">
                <a:solidFill>
                  <a:srgbClr val="000000"/>
                </a:solidFill>
              </a:rPr>
              <a:t>být  zobrazeno  jako  soubor  </a:t>
            </a:r>
            <a:r>
              <a:rPr lang="cs-CZ" sz="1800" dirty="0" smtClean="0">
                <a:solidFill>
                  <a:srgbClr val="000000"/>
                </a:solidFill>
              </a:rPr>
              <a:t>hvězd  </a:t>
            </a:r>
            <a:r>
              <a:rPr lang="cs-CZ" sz="1800" dirty="0">
                <a:solidFill>
                  <a:srgbClr val="000000"/>
                </a:solidFill>
              </a:rPr>
              <a:t>a  proto  se  nazývá  „</a:t>
            </a:r>
            <a:r>
              <a:rPr lang="cs-CZ" sz="1800" dirty="0" err="1">
                <a:solidFill>
                  <a:srgbClr val="000000"/>
                </a:solidFill>
              </a:rPr>
              <a:t>Constellation</a:t>
            </a:r>
            <a:r>
              <a:rPr lang="cs-CZ" sz="1800" dirty="0">
                <a:solidFill>
                  <a:srgbClr val="000000"/>
                </a:solidFill>
              </a:rPr>
              <a:t>“  </a:t>
            </a:r>
            <a:r>
              <a:rPr lang="cs-CZ" sz="1800" dirty="0" smtClean="0">
                <a:solidFill>
                  <a:srgbClr val="000000"/>
                </a:solidFill>
              </a:rPr>
              <a:t>(</a:t>
            </a:r>
            <a:r>
              <a:rPr lang="cs-CZ" sz="1800" dirty="0">
                <a:solidFill>
                  <a:srgbClr val="000000"/>
                </a:solidFill>
              </a:rPr>
              <a:t>galaxie nebo </a:t>
            </a:r>
            <a:r>
              <a:rPr lang="cs-CZ" sz="1800" dirty="0" smtClean="0">
                <a:solidFill>
                  <a:srgbClr val="000000"/>
                </a:solidFill>
              </a:rPr>
              <a:t>souhvězdí).</a:t>
            </a:r>
          </a:p>
          <a:p>
            <a:pPr lvl="3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59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FACT CONSTELLATION </a:t>
            </a:r>
            <a:r>
              <a:rPr lang="en-GB" sz="2000" dirty="0" smtClean="0">
                <a:solidFill>
                  <a:srgbClr val="000000"/>
                </a:solidFill>
              </a:rPr>
              <a:t>s</a:t>
            </a:r>
            <a:r>
              <a:rPr lang="cs-CZ" sz="2000" dirty="0" err="1" smtClean="0">
                <a:solidFill>
                  <a:srgbClr val="000000"/>
                </a:solidFill>
              </a:rPr>
              <a:t>chéma</a:t>
            </a:r>
            <a:endParaRPr lang="en-GB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29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75606"/>
            <a:ext cx="5904656" cy="33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Základním předpokladem pro kvalitní výstupy BI jsou vstupní data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Z existujících dat (</a:t>
            </a:r>
            <a:r>
              <a:rPr lang="cs-CZ" sz="2000" dirty="0" smtClean="0">
                <a:solidFill>
                  <a:srgbClr val="000000"/>
                </a:solidFill>
              </a:rPr>
              <a:t>např. </a:t>
            </a:r>
            <a:r>
              <a:rPr lang="cs-CZ" sz="2000" dirty="0">
                <a:solidFill>
                  <a:srgbClr val="000000"/>
                </a:solidFill>
              </a:rPr>
              <a:t>o chování </a:t>
            </a:r>
            <a:r>
              <a:rPr lang="cs-CZ" sz="2000" dirty="0" smtClean="0">
                <a:solidFill>
                  <a:srgbClr val="000000"/>
                </a:solidFill>
              </a:rPr>
              <a:t>zákazníků, </a:t>
            </a:r>
            <a:r>
              <a:rPr lang="cs-CZ" sz="2000" dirty="0">
                <a:solidFill>
                  <a:srgbClr val="000000"/>
                </a:solidFill>
              </a:rPr>
              <a:t>objemech </a:t>
            </a:r>
            <a:r>
              <a:rPr lang="cs-CZ" sz="2000" dirty="0" smtClean="0">
                <a:solidFill>
                  <a:srgbClr val="000000"/>
                </a:solidFill>
              </a:rPr>
              <a:t>prodeje v různých </a:t>
            </a:r>
            <a:r>
              <a:rPr lang="cs-CZ" sz="2000" dirty="0">
                <a:solidFill>
                  <a:srgbClr val="000000"/>
                </a:solidFill>
              </a:rPr>
              <a:t>regionech) je </a:t>
            </a:r>
            <a:r>
              <a:rPr lang="cs-CZ" sz="2000" dirty="0" smtClean="0">
                <a:solidFill>
                  <a:srgbClr val="000000"/>
                </a:solidFill>
              </a:rPr>
              <a:t>třeba vytěžit </a:t>
            </a:r>
            <a:r>
              <a:rPr lang="cs-CZ" sz="2000" dirty="0">
                <a:solidFill>
                  <a:srgbClr val="000000"/>
                </a:solidFill>
              </a:rPr>
              <a:t>maximum informací, jež mohou </a:t>
            </a:r>
            <a:r>
              <a:rPr lang="cs-CZ" sz="2000" dirty="0" smtClean="0">
                <a:solidFill>
                  <a:srgbClr val="000000"/>
                </a:solidFill>
              </a:rPr>
              <a:t>při </a:t>
            </a:r>
            <a:r>
              <a:rPr lang="cs-CZ" sz="2000" dirty="0">
                <a:solidFill>
                  <a:srgbClr val="000000"/>
                </a:solidFill>
              </a:rPr>
              <a:t>správném využití </a:t>
            </a:r>
            <a:r>
              <a:rPr lang="cs-CZ" sz="2000" dirty="0" smtClean="0">
                <a:solidFill>
                  <a:srgbClr val="000000"/>
                </a:solidFill>
              </a:rPr>
              <a:t>poskytnout výraznou konkurenční </a:t>
            </a:r>
            <a:r>
              <a:rPr lang="cs-CZ" sz="2000" dirty="0">
                <a:solidFill>
                  <a:srgbClr val="000000"/>
                </a:solidFill>
              </a:rPr>
              <a:t>výhodu. 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Primární požadavky na data: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přesná </a:t>
            </a:r>
            <a:r>
              <a:rPr lang="cs-CZ" sz="1800" dirty="0">
                <a:solidFill>
                  <a:srgbClr val="000000"/>
                </a:solidFill>
              </a:rPr>
              <a:t>a správná;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konzistentní</a:t>
            </a:r>
            <a:r>
              <a:rPr lang="cs-CZ" sz="1800" dirty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kompletní</a:t>
            </a:r>
            <a:r>
              <a:rPr lang="cs-CZ" sz="1800" dirty="0">
                <a:solidFill>
                  <a:srgbClr val="000000"/>
                </a:solidFill>
              </a:rPr>
              <a:t>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neredundantní</a:t>
            </a:r>
            <a:r>
              <a:rPr lang="cs-CZ" sz="18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>
                <a:solidFill>
                  <a:srgbClr val="000000"/>
                </a:solidFill>
              </a:rPr>
              <a:t> Data jsou prostřednictvím komponent BI transformována na </a:t>
            </a:r>
            <a:r>
              <a:rPr lang="cs-CZ" sz="2000" dirty="0" smtClean="0">
                <a:solidFill>
                  <a:srgbClr val="000000"/>
                </a:solidFill>
              </a:rPr>
              <a:t>informace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operativní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analytické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627534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Agregace a </a:t>
            </a:r>
            <a:r>
              <a:rPr lang="cs-CZ" sz="2000" dirty="0" err="1" smtClean="0">
                <a:solidFill>
                  <a:srgbClr val="000000"/>
                </a:solidFill>
              </a:rPr>
              <a:t>granularita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jednotlivé prvky dimenzí se uspořádávají do hierarchické struktury;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jsou kategorizovány do skupin a podskupin;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úkolem BI je potom zajistit příslušné agregace a výpočty hodnot ukazatelů vycházejících z uživatelských požadavků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databáze obsahují tabulky agregovaných hodnot ukazatelů a to i na nižších úrovních resp. v tzv. nižší </a:t>
            </a:r>
            <a:r>
              <a:rPr lang="cs-CZ" sz="1800" dirty="0" err="1" smtClean="0">
                <a:solidFill>
                  <a:srgbClr val="000000"/>
                </a:solidFill>
              </a:rPr>
              <a:t>granularitě</a:t>
            </a:r>
            <a:r>
              <a:rPr lang="cs-CZ" sz="1800" dirty="0" smtClean="0">
                <a:solidFill>
                  <a:srgbClr val="000000"/>
                </a:solidFill>
              </a:rPr>
              <a:t> (tento přístup umožní BI aplikacím rychlejší odezvu na analytické požadavky uživatelů);</a:t>
            </a: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princip </a:t>
            </a:r>
            <a:r>
              <a:rPr lang="cs-CZ" sz="1800" dirty="0" err="1" smtClean="0">
                <a:solidFill>
                  <a:srgbClr val="000000"/>
                </a:solidFill>
              </a:rPr>
              <a:t>granularity</a:t>
            </a:r>
            <a:r>
              <a:rPr lang="cs-CZ" sz="1800" dirty="0" smtClean="0">
                <a:solidFill>
                  <a:srgbClr val="000000"/>
                </a:solidFill>
              </a:rPr>
              <a:t> umožňuje dále využívat principy zvyšování a snižování tzv. úrovně detailu, kdy zpřístupňování dat na vyšší úroveň detailu se označuje jako </a:t>
            </a:r>
            <a:r>
              <a:rPr lang="cs-CZ" sz="1800" dirty="0" err="1" smtClean="0">
                <a:solidFill>
                  <a:srgbClr val="000000"/>
                </a:solidFill>
              </a:rPr>
              <a:t>drill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</a:rPr>
              <a:t>down</a:t>
            </a:r>
            <a:r>
              <a:rPr lang="cs-CZ" sz="1800" dirty="0" smtClean="0">
                <a:solidFill>
                  <a:srgbClr val="000000"/>
                </a:solidFill>
              </a:rPr>
              <a:t>, v opačném směru jako dril up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>
              <a:spcBef>
                <a:spcPts val="0"/>
              </a:spcBef>
            </a:pPr>
            <a:r>
              <a:rPr lang="cs-CZ" sz="1800" dirty="0" smtClean="0">
                <a:solidFill>
                  <a:srgbClr val="000000"/>
                </a:solidFill>
              </a:rPr>
              <a:t>jako </a:t>
            </a:r>
            <a:r>
              <a:rPr lang="cs-CZ" sz="1800" dirty="0">
                <a:solidFill>
                  <a:srgbClr val="000000"/>
                </a:solidFill>
              </a:rPr>
              <a:t>dimenze se standardně využívají </a:t>
            </a:r>
            <a:r>
              <a:rPr lang="cs-CZ" sz="1800" dirty="0" smtClean="0">
                <a:solidFill>
                  <a:srgbClr val="000000"/>
                </a:solidFill>
              </a:rPr>
              <a:t>ukazatele</a:t>
            </a:r>
          </a:p>
          <a:p>
            <a:pPr lvl="2" algn="just">
              <a:spcBef>
                <a:spcPts val="0"/>
              </a:spcBef>
            </a:pPr>
            <a:r>
              <a:rPr lang="cs-CZ" sz="1600" dirty="0" smtClean="0">
                <a:solidFill>
                  <a:srgbClr val="000000"/>
                </a:solidFill>
              </a:rPr>
              <a:t>čas </a:t>
            </a:r>
            <a:r>
              <a:rPr lang="cs-CZ" sz="1600" dirty="0">
                <a:solidFill>
                  <a:srgbClr val="000000"/>
                </a:solidFill>
              </a:rPr>
              <a:t>(dny, měsíce, roky), obchodní </a:t>
            </a:r>
            <a:r>
              <a:rPr lang="cs-CZ" sz="1600" dirty="0" smtClean="0">
                <a:solidFill>
                  <a:srgbClr val="000000"/>
                </a:solidFill>
              </a:rPr>
              <a:t>zástupci</a:t>
            </a:r>
            <a:r>
              <a:rPr lang="cs-CZ" sz="1600" dirty="0">
                <a:solidFill>
                  <a:srgbClr val="000000"/>
                </a:solidFill>
              </a:rPr>
              <a:t>, zákazníci, objednávky, produkty, dodavatelé, konkurence (resp. konkurenci), </a:t>
            </a:r>
            <a:r>
              <a:rPr lang="cs-CZ" sz="1600" dirty="0" smtClean="0">
                <a:solidFill>
                  <a:srgbClr val="000000"/>
                </a:solidFill>
              </a:rPr>
              <a:t>oblasti </a:t>
            </a:r>
            <a:r>
              <a:rPr lang="cs-CZ" sz="1600" dirty="0">
                <a:solidFill>
                  <a:srgbClr val="000000"/>
                </a:solidFill>
              </a:rPr>
              <a:t>prodeje a celá řada dalších. </a:t>
            </a:r>
            <a:endParaRPr lang="cs-CZ" sz="16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6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Agregace a </a:t>
            </a:r>
            <a:r>
              <a:rPr lang="cs-CZ" sz="2000" dirty="0" err="1" smtClean="0">
                <a:solidFill>
                  <a:srgbClr val="000000"/>
                </a:solidFill>
              </a:rPr>
              <a:t>granularita</a:t>
            </a:r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31</a:t>
            </a:fld>
            <a:endParaRPr lang="cs-CZ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1680" y="987573"/>
            <a:ext cx="97454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572409"/>
              </p:ext>
            </p:extLst>
          </p:nvPr>
        </p:nvGraphicFramePr>
        <p:xfrm>
          <a:off x="1691680" y="987574"/>
          <a:ext cx="5400600" cy="366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4" imgW="5067124" imgH="3429000" progId="Visio.Drawing.15">
                  <p:embed/>
                </p:oleObj>
              </mc:Choice>
              <mc:Fallback>
                <p:oleObj name="Visio" r:id="rId4" imgW="5067124" imgH="34290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987574"/>
                        <a:ext cx="5400600" cy="3664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84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843558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Technologická platforma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technologická </a:t>
            </a:r>
            <a:r>
              <a:rPr lang="cs-CZ" sz="1800" dirty="0">
                <a:solidFill>
                  <a:srgbClr val="000000"/>
                </a:solidFill>
              </a:rPr>
              <a:t>platforma musí vycházet z definice konceptuálního a logického </a:t>
            </a:r>
            <a:r>
              <a:rPr lang="cs-CZ" sz="1800" dirty="0" smtClean="0">
                <a:solidFill>
                  <a:srgbClr val="000000"/>
                </a:solidFill>
              </a:rPr>
              <a:t>modelu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Východiskem pro návrh technologické platformy tedy je: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stanovení </a:t>
            </a:r>
            <a:r>
              <a:rPr lang="cs-CZ" sz="1600" dirty="0" err="1">
                <a:solidFill>
                  <a:srgbClr val="000000"/>
                </a:solidFill>
              </a:rPr>
              <a:t>granularity</a:t>
            </a:r>
            <a:r>
              <a:rPr lang="cs-CZ" sz="1600" dirty="0">
                <a:solidFill>
                  <a:srgbClr val="000000"/>
                </a:solidFill>
              </a:rPr>
              <a:t> dat a jejich optimalizace v rámci datových skladů a datových tržišť v přímé vazbě na požadavky řízení podniku;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určení </a:t>
            </a:r>
            <a:r>
              <a:rPr lang="cs-CZ" sz="1600" dirty="0">
                <a:solidFill>
                  <a:srgbClr val="000000"/>
                </a:solidFill>
              </a:rPr>
              <a:t>odhadu množství dat uložených v datových skladech a tržištích s přihlédnutím k časovému hledisku (stárnutí dat);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množství </a:t>
            </a:r>
            <a:r>
              <a:rPr lang="cs-CZ" sz="1600" dirty="0">
                <a:solidFill>
                  <a:srgbClr val="000000"/>
                </a:solidFill>
              </a:rPr>
              <a:t>dat z předchozího bodu se odvíjí od nutnosti udržování dat z historie pro účely tvorby časových řad a od nich se odvíjejících analýz – vzniká zde potřeba </a:t>
            </a:r>
            <a:r>
              <a:rPr lang="cs-CZ" sz="1600" dirty="0" smtClean="0">
                <a:solidFill>
                  <a:srgbClr val="000000"/>
                </a:solidFill>
              </a:rPr>
              <a:t>určení </a:t>
            </a:r>
            <a:r>
              <a:rPr lang="cs-CZ" sz="1600" dirty="0">
                <a:solidFill>
                  <a:srgbClr val="000000"/>
                </a:solidFill>
              </a:rPr>
              <a:t>požadavků na historii dat;</a:t>
            </a:r>
          </a:p>
          <a:p>
            <a:pPr lvl="2" algn="just"/>
            <a:r>
              <a:rPr lang="cs-CZ" sz="1600" dirty="0" smtClean="0">
                <a:solidFill>
                  <a:srgbClr val="000000"/>
                </a:solidFill>
              </a:rPr>
              <a:t>výběr </a:t>
            </a:r>
            <a:r>
              <a:rPr lang="cs-CZ" sz="1600" dirty="0">
                <a:solidFill>
                  <a:srgbClr val="000000"/>
                </a:solidFill>
              </a:rPr>
              <a:t>databázového systému, technologie (OLAP) a potřených nástrojů.</a:t>
            </a: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1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- zdroje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01304" y="915566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NOVOTNÝ, O., POUR, J. a D. SLÁNSKÝ, 2005. </a:t>
            </a:r>
            <a:r>
              <a:rPr lang="cs-CZ" sz="1400" i="1" dirty="0" smtClean="0">
                <a:solidFill>
                  <a:srgbClr val="000000"/>
                </a:solidFill>
              </a:rPr>
              <a:t>Business Intelligence – Jak využít bohatství ve vašich datech</a:t>
            </a:r>
            <a:r>
              <a:rPr lang="cs-CZ" sz="1400" dirty="0" smtClean="0">
                <a:solidFill>
                  <a:srgbClr val="000000"/>
                </a:solidFill>
              </a:rPr>
              <a:t>. Praha: </a:t>
            </a:r>
            <a:r>
              <a:rPr lang="cs-CZ" sz="1400" dirty="0" err="1" smtClean="0">
                <a:solidFill>
                  <a:srgbClr val="000000"/>
                </a:solidFill>
              </a:rPr>
              <a:t>Grada</a:t>
            </a:r>
            <a:r>
              <a:rPr lang="cs-CZ" sz="1400" dirty="0" smtClean="0">
                <a:solidFill>
                  <a:srgbClr val="000000"/>
                </a:solidFill>
              </a:rPr>
              <a:t>. ISBN 978-80-247-6685-0</a:t>
            </a:r>
            <a:r>
              <a:rPr lang="cs-CZ" sz="14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1400" dirty="0" smtClean="0">
                <a:solidFill>
                  <a:srgbClr val="000000"/>
                </a:solidFill>
              </a:rPr>
              <a:t>LABERGE, R., 2012. </a:t>
            </a:r>
            <a:r>
              <a:rPr lang="cs-CZ" sz="1400" i="1" dirty="0" smtClean="0">
                <a:solidFill>
                  <a:srgbClr val="000000"/>
                </a:solidFill>
              </a:rPr>
              <a:t>Datové sklady – Agilní metody a business intelligence</a:t>
            </a:r>
            <a:r>
              <a:rPr lang="cs-CZ" sz="1400" dirty="0" smtClean="0">
                <a:solidFill>
                  <a:srgbClr val="000000"/>
                </a:solidFill>
              </a:rPr>
              <a:t>. Praha: </a:t>
            </a:r>
            <a:r>
              <a:rPr lang="cs-CZ" sz="1400" dirty="0" err="1" smtClean="0">
                <a:solidFill>
                  <a:srgbClr val="000000"/>
                </a:solidFill>
              </a:rPr>
              <a:t>Computer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</a:rPr>
              <a:t>Press</a:t>
            </a:r>
            <a:r>
              <a:rPr lang="cs-CZ" sz="1400" dirty="0" smtClean="0">
                <a:solidFill>
                  <a:srgbClr val="000000"/>
                </a:solidFill>
              </a:rPr>
              <a:t>. ISBN 978-80-251-3729-1. </a:t>
            </a:r>
            <a:endParaRPr lang="cs-CZ" sz="1400" dirty="0" smtClean="0">
              <a:solidFill>
                <a:srgbClr val="000000"/>
              </a:solidFill>
            </a:endParaRPr>
          </a:p>
          <a:p>
            <a:pPr algn="just"/>
            <a:r>
              <a:rPr lang="cs-CZ" sz="1400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3"/>
              </a:rPr>
              <a:t>isict.wikidot.com/wiki:operativni-informace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https://cs.wikipedia.org/wiki/Online_Transaction_Processing</a:t>
            </a:r>
          </a:p>
          <a:p>
            <a:r>
              <a:rPr lang="cs-CZ" sz="14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cs-CZ" sz="14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cs-CZ" sz="1400" dirty="0" smtClean="0">
                <a:solidFill>
                  <a:srgbClr val="000000"/>
                </a:solidFill>
                <a:hlinkClick r:id="rId4"/>
              </a:rPr>
              <a:t>cs.wikipedia.org/wiki/Online_Analytical_Processing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5"/>
              </a:rPr>
              <a:t>www.ksi.mff.cuni.cz/~</a:t>
            </a:r>
            <a:r>
              <a:rPr lang="cs-CZ" sz="1400" dirty="0" smtClean="0">
                <a:solidFill>
                  <a:srgbClr val="000000"/>
                </a:solidFill>
                <a:hlinkClick r:id="rId5"/>
              </a:rPr>
              <a:t>pokorny/dj/prezentace/3_67.pptx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6"/>
              </a:rPr>
              <a:t>https://technet.microsoft.com/cs-cz/library/hh916543(v=sc.12).</a:t>
            </a:r>
            <a:r>
              <a:rPr lang="cs-CZ" sz="1400" dirty="0" smtClean="0">
                <a:solidFill>
                  <a:srgbClr val="000000"/>
                </a:solidFill>
                <a:hlinkClick r:id="rId6"/>
              </a:rPr>
              <a:t>aspx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7"/>
              </a:rPr>
              <a:t>informacni-technologie.studentske.cz/2009/03/685-multidimenzionalni-kostka.html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8"/>
              </a:rPr>
              <a:t>http://slideplayer.cz/slide/3810636</a:t>
            </a:r>
            <a:r>
              <a:rPr lang="cs-CZ" sz="1400" dirty="0" smtClean="0">
                <a:solidFill>
                  <a:srgbClr val="000000"/>
                </a:solidFill>
                <a:hlinkClick r:id="rId8"/>
              </a:rPr>
              <a:t>/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9"/>
              </a:rPr>
              <a:t>http://homel.vsb.cz/~dan11/is_skripta/IS%202010%20-%20Danel%20-%</a:t>
            </a:r>
            <a:r>
              <a:rPr lang="cs-CZ" sz="1400" dirty="0" smtClean="0">
                <a:solidFill>
                  <a:srgbClr val="000000"/>
                </a:solidFill>
                <a:hlinkClick r:id="rId9"/>
              </a:rPr>
              <a:t>20OLAP.pdf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10"/>
              </a:rPr>
              <a:t>http://zcu.arcao.com/kiv/db2/zkouska/_zvesela/DB2%20-%</a:t>
            </a:r>
            <a:r>
              <a:rPr lang="cs-CZ" sz="1400" dirty="0" smtClean="0">
                <a:solidFill>
                  <a:srgbClr val="000000"/>
                </a:solidFill>
                <a:hlinkClick r:id="rId10"/>
              </a:rPr>
              <a:t>20Kupka/DP_Marketa_Vlaskova_2006.pdf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  <a:hlinkClick r:id="rId11"/>
              </a:rPr>
              <a:t>http://</a:t>
            </a:r>
            <a:r>
              <a:rPr lang="cs-CZ" sz="1400" dirty="0" smtClean="0">
                <a:solidFill>
                  <a:srgbClr val="000000"/>
                </a:solidFill>
                <a:hlinkClick r:id="rId11"/>
              </a:rPr>
              <a:t>blog-mstechnology.blogspot.cz/2010/06/bi-dimensional-model-fact-constellation.html</a:t>
            </a:r>
            <a:endParaRPr lang="cs-CZ" sz="1400" dirty="0" smtClean="0">
              <a:solidFill>
                <a:srgbClr val="000000"/>
              </a:solidFill>
            </a:endParaRPr>
          </a:p>
          <a:p>
            <a:r>
              <a:rPr lang="cs-CZ" sz="1400" dirty="0">
                <a:solidFill>
                  <a:srgbClr val="000000"/>
                </a:solidFill>
              </a:rPr>
              <a:t>https://is.muni.cz/el/1433/podzim2012/PV005/um/PV005_11_data_warehouse.pdf</a:t>
            </a: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400" dirty="0" smtClean="0">
              <a:solidFill>
                <a:srgbClr val="000000"/>
              </a:solidFill>
            </a:endParaRPr>
          </a:p>
          <a:p>
            <a:endParaRPr lang="cs-CZ" sz="1400" dirty="0">
              <a:solidFill>
                <a:srgbClr val="000000"/>
              </a:solidFill>
            </a:endParaRPr>
          </a:p>
          <a:p>
            <a:endParaRPr lang="cs-CZ" sz="1600" dirty="0" smtClean="0">
              <a:solidFill>
                <a:srgbClr val="000000"/>
              </a:solidFill>
            </a:endParaRPr>
          </a:p>
          <a:p>
            <a:endParaRPr lang="cs-CZ" sz="2000" dirty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  <a:p>
            <a:pPr algn="just"/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2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771550"/>
            <a:ext cx="7416824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200"/>
              </a:spcBef>
            </a:pPr>
            <a:endParaRPr lang="cs-CZ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83768" y="192367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Děkuji za pozornost</a:t>
            </a:r>
          </a:p>
          <a:p>
            <a:pPr algn="ctr"/>
            <a:endParaRPr lang="cs-CZ" sz="2800" b="1" dirty="0">
              <a:solidFill>
                <a:srgbClr val="000000"/>
              </a:solidFill>
            </a:endParaRPr>
          </a:p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Otázky?</a:t>
            </a:r>
            <a:endParaRPr lang="cs-CZ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Operativní </a:t>
            </a:r>
            <a:r>
              <a:rPr lang="cs-CZ" sz="2000" dirty="0" smtClean="0">
                <a:solidFill>
                  <a:srgbClr val="000000"/>
                </a:solidFill>
              </a:rPr>
              <a:t>informace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slouží pro realizaci obchodních a dalších transakcí v podniku. Jsou uloženy většinou v relačních databázích, zobrazují aktuální stav podniku a v průběhu jednoho dne se mohou i několikrát měnit. Příkladem může být např. účetnictví, data v dokumentech obchodních případů apod. Tyto data jsou chápana jako primární</a:t>
            </a:r>
            <a:r>
              <a:rPr lang="cs-CZ" sz="1800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Analytické informace</a:t>
            </a: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zdrojem (vstupem) jsou informace vytvořené pomocí OLTP (</a:t>
            </a:r>
            <a:r>
              <a:rPr lang="cs-CZ" sz="1800" dirty="0" err="1">
                <a:solidFill>
                  <a:srgbClr val="000000"/>
                </a:solidFill>
              </a:rPr>
              <a:t>On-Line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Transaction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Processing</a:t>
            </a:r>
            <a:r>
              <a:rPr lang="cs-CZ" sz="1800" dirty="0">
                <a:solidFill>
                  <a:srgbClr val="000000"/>
                </a:solidFill>
              </a:rPr>
              <a:t>) a zpracovávají je </a:t>
            </a:r>
            <a:r>
              <a:rPr lang="cs-CZ" sz="1800" dirty="0" smtClean="0">
                <a:solidFill>
                  <a:srgbClr val="000000"/>
                </a:solidFill>
              </a:rPr>
              <a:t>systémy </a:t>
            </a:r>
            <a:r>
              <a:rPr lang="cs-CZ" sz="1800" dirty="0">
                <a:solidFill>
                  <a:srgbClr val="000000"/>
                </a:solidFill>
              </a:rPr>
              <a:t>OLAP. Data jsou uložena v multidimenzionálních databázích obsahujících různé úrovně agregace dat. Jedná se o data a informace, které jsou zpracovávány a vyhodnocovány za delší časové intervaly s cílem získání časových řad, predikcí, srovnání za různá časová období apod.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93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Transakční databáze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ukládání operativních údajů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v</a:t>
            </a:r>
            <a:r>
              <a:rPr lang="cs-CZ" sz="1800" dirty="0" smtClean="0">
                <a:solidFill>
                  <a:srgbClr val="000000"/>
                </a:solidFill>
              </a:rPr>
              <a:t>ysoká strukturovanost tabulek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p</a:t>
            </a:r>
            <a:r>
              <a:rPr lang="cs-CZ" sz="1800" dirty="0" smtClean="0">
                <a:solidFill>
                  <a:srgbClr val="000000"/>
                </a:solidFill>
              </a:rPr>
              <a:t>roblémem je decentralizace.</a:t>
            </a:r>
            <a:endParaRPr lang="en-GB" sz="1800" dirty="0" smtClean="0">
              <a:solidFill>
                <a:srgbClr val="000000"/>
              </a:solidFill>
            </a:endParaRP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Nevýhody transakčních systémů pro analýzy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neuchovávají </a:t>
            </a:r>
            <a:r>
              <a:rPr lang="cs-CZ" sz="1800" dirty="0">
                <a:solidFill>
                  <a:srgbClr val="000000"/>
                </a:solidFill>
              </a:rPr>
              <a:t>historické </a:t>
            </a:r>
            <a:r>
              <a:rPr lang="cs-CZ" sz="1800" dirty="0" smtClean="0">
                <a:solidFill>
                  <a:srgbClr val="000000"/>
                </a:solidFill>
              </a:rPr>
              <a:t>údaje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nehomogenní struktura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dlouhý čas přípravy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obtížné hledání příčin a závislostí jednotlivých údajů;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analýza přímo v operačním prostředí snižuje výkon důležitých systémů.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příliš rozsáhlé výstupy.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1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OLTP </a:t>
            </a: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technologie </a:t>
            </a:r>
            <a:r>
              <a:rPr lang="cs-CZ" sz="1800" dirty="0">
                <a:solidFill>
                  <a:srgbClr val="000000"/>
                </a:solidFill>
              </a:rPr>
              <a:t>uložení dat v databázi, která umožňuje jejich co nejsnadnější </a:t>
            </a:r>
            <a:r>
              <a:rPr lang="cs-CZ" sz="1800" dirty="0" smtClean="0">
                <a:solidFill>
                  <a:srgbClr val="000000"/>
                </a:solidFill>
              </a:rPr>
              <a:t>a nejbezpečnější </a:t>
            </a:r>
            <a:r>
              <a:rPr lang="cs-CZ" sz="1800" dirty="0">
                <a:solidFill>
                  <a:srgbClr val="000000"/>
                </a:solidFill>
              </a:rPr>
              <a:t>modifikaci v mnohauživatelském prostředí. Jedná se o přístup používaný v současné době v převážné většině databázových aplikací (historicky ještě poměrně nedávno dokonce ve všech databázových aplikacích</a:t>
            </a:r>
            <a:r>
              <a:rPr lang="cs-CZ" sz="1800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technologie uložení dat v databázi, která umožňuje uspořádat velké objemy dat tak, aby byla data přístupná a srozumitelná uživatelům zabývajícím se analýzou obchodních trendů a výsledků </a:t>
            </a:r>
            <a:r>
              <a:rPr lang="cs-CZ" sz="1800" dirty="0" smtClean="0">
                <a:solidFill>
                  <a:srgbClr val="000000"/>
                </a:solidFill>
              </a:rPr>
              <a:t>BI. </a:t>
            </a:r>
            <a:r>
              <a:rPr lang="cs-CZ" sz="1800" dirty="0">
                <a:solidFill>
                  <a:srgbClr val="000000"/>
                </a:solidFill>
              </a:rPr>
              <a:t>Způsob uložení dat se svým zaměřením liší od běžněji užívaného OLTP (Online </a:t>
            </a:r>
            <a:r>
              <a:rPr lang="cs-CZ" sz="1800" dirty="0" err="1">
                <a:solidFill>
                  <a:srgbClr val="000000"/>
                </a:solidFill>
              </a:rPr>
              <a:t>Transaction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err="1">
                <a:solidFill>
                  <a:srgbClr val="000000"/>
                </a:solidFill>
              </a:rPr>
              <a:t>Processing</a:t>
            </a:r>
            <a:r>
              <a:rPr lang="cs-CZ" sz="1800" dirty="0">
                <a:solidFill>
                  <a:srgbClr val="000000"/>
                </a:solidFill>
              </a:rPr>
              <a:t>), kde je důraz kladen především na snadné a bezpečné ukládání změn v datech v konkurenčním (víceuživatelském) prostředí.</a:t>
            </a:r>
            <a:endParaRPr 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1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OLTP </a:t>
            </a: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d</a:t>
            </a:r>
            <a:r>
              <a:rPr lang="cs-CZ" sz="1800" dirty="0" err="1" smtClean="0">
                <a:solidFill>
                  <a:srgbClr val="000000"/>
                </a:solidFill>
              </a:rPr>
              <a:t>etailní</a:t>
            </a:r>
            <a:r>
              <a:rPr lang="cs-CZ" sz="1800" dirty="0" smtClean="0">
                <a:solidFill>
                  <a:srgbClr val="000000"/>
                </a:solidFill>
              </a:rPr>
              <a:t> 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err="1" smtClean="0">
                <a:solidFill>
                  <a:srgbClr val="000000"/>
                </a:solidFill>
              </a:rPr>
              <a:t>ýznam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ve chvíli </a:t>
            </a:r>
            <a:r>
              <a:rPr lang="cs-CZ" sz="1800" dirty="0" smtClean="0">
                <a:solidFill>
                  <a:srgbClr val="000000"/>
                </a:solidFill>
              </a:rPr>
              <a:t>zpracování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č</a:t>
            </a:r>
            <a:r>
              <a:rPr lang="cs-CZ" sz="1800" dirty="0" smtClean="0">
                <a:solidFill>
                  <a:srgbClr val="000000"/>
                </a:solidFill>
              </a:rPr>
              <a:t>astá </a:t>
            </a:r>
            <a:r>
              <a:rPr lang="cs-CZ" sz="1800" dirty="0">
                <a:solidFill>
                  <a:srgbClr val="000000"/>
                </a:solidFill>
              </a:rPr>
              <a:t>změna </a:t>
            </a:r>
            <a:r>
              <a:rPr lang="cs-CZ" sz="1800" dirty="0" smtClean="0">
                <a:solidFill>
                  <a:srgbClr val="000000"/>
                </a:solidFill>
              </a:rPr>
              <a:t>dat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t</a:t>
            </a:r>
            <a:r>
              <a:rPr lang="cs-CZ" sz="1800" dirty="0" err="1" smtClean="0">
                <a:solidFill>
                  <a:srgbClr val="000000"/>
                </a:solidFill>
              </a:rPr>
              <a:t>ransakční</a:t>
            </a:r>
            <a:r>
              <a:rPr lang="cs-CZ" sz="1800" dirty="0" smtClean="0">
                <a:solidFill>
                  <a:srgbClr val="000000"/>
                </a:solidFill>
              </a:rPr>
              <a:t> orientace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err="1" smtClean="0">
                <a:solidFill>
                  <a:srgbClr val="000000"/>
                </a:solidFill>
              </a:rPr>
              <a:t>ýkonnost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je </a:t>
            </a:r>
            <a:r>
              <a:rPr lang="cs-CZ" sz="1800" dirty="0" smtClean="0">
                <a:solidFill>
                  <a:srgbClr val="000000"/>
                </a:solidFill>
              </a:rPr>
              <a:t>důležitá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v</a:t>
            </a:r>
            <a:r>
              <a:rPr lang="cs-CZ" sz="1800" dirty="0" err="1" smtClean="0">
                <a:solidFill>
                  <a:srgbClr val="000000"/>
                </a:solidFill>
              </a:rPr>
              <a:t>ysoká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dostupnost je </a:t>
            </a:r>
            <a:r>
              <a:rPr lang="cs-CZ" sz="1800" dirty="0" smtClean="0">
                <a:solidFill>
                  <a:srgbClr val="000000"/>
                </a:solidFill>
              </a:rPr>
              <a:t>důležitá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r</a:t>
            </a:r>
            <a:r>
              <a:rPr lang="cs-CZ" sz="1800" dirty="0" err="1" smtClean="0">
                <a:solidFill>
                  <a:srgbClr val="000000"/>
                </a:solidFill>
              </a:rPr>
              <a:t>edudance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dat je </a:t>
            </a:r>
            <a:r>
              <a:rPr lang="cs-CZ" sz="1800" dirty="0" smtClean="0">
                <a:solidFill>
                  <a:srgbClr val="000000"/>
                </a:solidFill>
              </a:rPr>
              <a:t>nežádoucí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s</a:t>
            </a:r>
            <a:r>
              <a:rPr lang="cs-CZ" sz="1800" dirty="0" smtClean="0">
                <a:solidFill>
                  <a:srgbClr val="000000"/>
                </a:solidFill>
              </a:rPr>
              <a:t>louží </a:t>
            </a:r>
            <a:r>
              <a:rPr lang="cs-CZ" sz="1800" dirty="0" err="1">
                <a:solidFill>
                  <a:srgbClr val="000000"/>
                </a:solidFill>
              </a:rPr>
              <a:t>technicko-hospodářským</a:t>
            </a:r>
            <a:r>
              <a:rPr lang="cs-CZ" sz="1800" dirty="0">
                <a:solidFill>
                  <a:srgbClr val="000000"/>
                </a:solidFill>
              </a:rPr>
              <a:t> </a:t>
            </a:r>
            <a:r>
              <a:rPr lang="cs-CZ" sz="1800" dirty="0" smtClean="0">
                <a:solidFill>
                  <a:srgbClr val="000000"/>
                </a:solidFill>
              </a:rPr>
              <a:t>pracovníkům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p</a:t>
            </a:r>
            <a:r>
              <a:rPr lang="cs-CZ" sz="1800" dirty="0" err="1" smtClean="0">
                <a:solidFill>
                  <a:srgbClr val="000000"/>
                </a:solidFill>
              </a:rPr>
              <a:t>ředem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známy požadavky na </a:t>
            </a:r>
            <a:r>
              <a:rPr lang="cs-CZ" sz="1800" dirty="0" smtClean="0">
                <a:solidFill>
                  <a:srgbClr val="000000"/>
                </a:solidFill>
              </a:rPr>
              <a:t>zpracování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5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</a:t>
            </a:r>
            <a:endParaRPr lang="cs-CZ" sz="2000" dirty="0" smtClean="0">
              <a:solidFill>
                <a:srgbClr val="000000"/>
              </a:solidFill>
            </a:endParaRPr>
          </a:p>
          <a:p>
            <a:pPr lvl="1" algn="just"/>
            <a:r>
              <a:rPr lang="en-GB" sz="1800" dirty="0" smtClean="0">
                <a:solidFill>
                  <a:srgbClr val="000000"/>
                </a:solidFill>
              </a:rPr>
              <a:t>a</a:t>
            </a:r>
            <a:r>
              <a:rPr lang="cs-CZ" sz="1800" dirty="0" err="1" smtClean="0">
                <a:solidFill>
                  <a:srgbClr val="000000"/>
                </a:solidFill>
              </a:rPr>
              <a:t>gregovaná</a:t>
            </a:r>
            <a:r>
              <a:rPr lang="cs-CZ" sz="1800" dirty="0" smtClean="0">
                <a:solidFill>
                  <a:srgbClr val="000000"/>
                </a:solidFill>
              </a:rPr>
              <a:t> data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>
                <a:solidFill>
                  <a:srgbClr val="000000"/>
                </a:solidFill>
              </a:rPr>
              <a:t>z</a:t>
            </a:r>
            <a:r>
              <a:rPr lang="cs-CZ" sz="1800" dirty="0" smtClean="0">
                <a:solidFill>
                  <a:srgbClr val="000000"/>
                </a:solidFill>
              </a:rPr>
              <a:t>pracování </a:t>
            </a:r>
            <a:r>
              <a:rPr lang="cs-CZ" sz="1800" dirty="0">
                <a:solidFill>
                  <a:srgbClr val="000000"/>
                </a:solidFill>
              </a:rPr>
              <a:t>za </a:t>
            </a:r>
            <a:r>
              <a:rPr lang="cs-CZ" sz="1800" dirty="0" smtClean="0">
                <a:solidFill>
                  <a:srgbClr val="000000"/>
                </a:solidFill>
              </a:rPr>
              <a:t>období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data </a:t>
            </a:r>
            <a:r>
              <a:rPr lang="cs-CZ" sz="1800" dirty="0">
                <a:solidFill>
                  <a:srgbClr val="000000"/>
                </a:solidFill>
              </a:rPr>
              <a:t>téměř </a:t>
            </a:r>
            <a:r>
              <a:rPr lang="cs-CZ" sz="1800" dirty="0" smtClean="0">
                <a:solidFill>
                  <a:srgbClr val="000000"/>
                </a:solidFill>
              </a:rPr>
              <a:t>neměnná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orientace </a:t>
            </a:r>
            <a:r>
              <a:rPr lang="cs-CZ" sz="1800" dirty="0">
                <a:solidFill>
                  <a:srgbClr val="000000"/>
                </a:solidFill>
              </a:rPr>
              <a:t>na </a:t>
            </a:r>
            <a:r>
              <a:rPr lang="cs-CZ" sz="1800" dirty="0" smtClean="0">
                <a:solidFill>
                  <a:srgbClr val="000000"/>
                </a:solidFill>
              </a:rPr>
              <a:t>analýzu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výkonnost </a:t>
            </a:r>
            <a:r>
              <a:rPr lang="cs-CZ" sz="1800" dirty="0">
                <a:solidFill>
                  <a:srgbClr val="000000"/>
                </a:solidFill>
              </a:rPr>
              <a:t>není tak </a:t>
            </a:r>
            <a:r>
              <a:rPr lang="cs-CZ" sz="1800" dirty="0" smtClean="0">
                <a:solidFill>
                  <a:srgbClr val="000000"/>
                </a:solidFill>
              </a:rPr>
              <a:t>důležitá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na </a:t>
            </a:r>
            <a:r>
              <a:rPr lang="cs-CZ" sz="1800" dirty="0">
                <a:solidFill>
                  <a:srgbClr val="000000"/>
                </a:solidFill>
              </a:rPr>
              <a:t>vysoké dostupnosti příliš </a:t>
            </a:r>
            <a:r>
              <a:rPr lang="cs-CZ" sz="1800" dirty="0" smtClean="0">
                <a:solidFill>
                  <a:srgbClr val="000000"/>
                </a:solidFill>
              </a:rPr>
              <a:t>nezáleží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err="1" smtClean="0">
                <a:solidFill>
                  <a:srgbClr val="000000"/>
                </a:solidFill>
              </a:rPr>
              <a:t>redudance</a:t>
            </a:r>
            <a:r>
              <a:rPr lang="cs-CZ" sz="1800" dirty="0" smtClean="0">
                <a:solidFill>
                  <a:srgbClr val="000000"/>
                </a:solidFill>
              </a:rPr>
              <a:t> </a:t>
            </a:r>
            <a:r>
              <a:rPr lang="cs-CZ" sz="1800" dirty="0">
                <a:solidFill>
                  <a:srgbClr val="000000"/>
                </a:solidFill>
              </a:rPr>
              <a:t>dat je </a:t>
            </a:r>
            <a:r>
              <a:rPr lang="cs-CZ" sz="1800" dirty="0" smtClean="0">
                <a:solidFill>
                  <a:srgbClr val="000000"/>
                </a:solidFill>
              </a:rPr>
              <a:t>běžná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slouží </a:t>
            </a:r>
            <a:r>
              <a:rPr lang="cs-CZ" sz="1800" dirty="0">
                <a:solidFill>
                  <a:srgbClr val="000000"/>
                </a:solidFill>
              </a:rPr>
              <a:t>především analytikům a </a:t>
            </a:r>
            <a:r>
              <a:rPr lang="cs-CZ" sz="1800" dirty="0" smtClean="0">
                <a:solidFill>
                  <a:srgbClr val="000000"/>
                </a:solidFill>
              </a:rPr>
              <a:t>manažerům</a:t>
            </a:r>
            <a:r>
              <a:rPr lang="en-GB" sz="1800" dirty="0" smtClean="0">
                <a:solidFill>
                  <a:srgbClr val="000000"/>
                </a:solidFill>
              </a:rPr>
              <a:t>;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r>
              <a:rPr lang="cs-CZ" sz="1800" dirty="0" smtClean="0">
                <a:solidFill>
                  <a:srgbClr val="000000"/>
                </a:solidFill>
              </a:rPr>
              <a:t>většina </a:t>
            </a:r>
            <a:r>
              <a:rPr lang="cs-CZ" sz="1800" dirty="0">
                <a:solidFill>
                  <a:srgbClr val="000000"/>
                </a:solidFill>
              </a:rPr>
              <a:t>požadavků není předem </a:t>
            </a:r>
            <a:r>
              <a:rPr lang="cs-CZ" sz="1800" dirty="0" smtClean="0">
                <a:solidFill>
                  <a:srgbClr val="000000"/>
                </a:solidFill>
              </a:rPr>
              <a:t>známa</a:t>
            </a:r>
            <a:r>
              <a:rPr lang="en-GB" sz="1800" dirty="0" smtClean="0">
                <a:solidFill>
                  <a:srgbClr val="000000"/>
                </a:solidFill>
              </a:rPr>
              <a:t>.</a:t>
            </a:r>
            <a:endParaRPr lang="cs-CZ" sz="1800" dirty="0">
              <a:solidFill>
                <a:srgbClr val="000000"/>
              </a:solidFill>
            </a:endParaRP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6696744" cy="50770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Komponenty BI – multidimenzionální databáze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5536" y="771550"/>
            <a:ext cx="8064896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 smtClean="0">
                <a:solidFill>
                  <a:srgbClr val="000000"/>
                </a:solidFill>
              </a:rPr>
              <a:t>OLAP </a:t>
            </a:r>
          </a:p>
          <a:p>
            <a:pPr lvl="1" algn="just"/>
            <a:endParaRPr 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7654"/>
            <a:ext cx="583264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1686</Words>
  <Application>Microsoft Office PowerPoint</Application>
  <PresentationFormat>Předvádění na obrazovce (16:9)</PresentationFormat>
  <Paragraphs>328</Paragraphs>
  <Slides>34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Enriqueta</vt:lpstr>
      <vt:lpstr>Times New Roman</vt:lpstr>
      <vt:lpstr>SLU</vt:lpstr>
      <vt:lpstr>Visio</vt:lpstr>
      <vt:lpstr>Název prezentace</vt:lpstr>
      <vt:lpstr>Business Intelligence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– multidimenzionální databáze</vt:lpstr>
      <vt:lpstr>Komponenty BI - zdroje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suchanek</cp:lastModifiedBy>
  <cp:revision>204</cp:revision>
  <dcterms:created xsi:type="dcterms:W3CDTF">2016-07-06T15:42:34Z</dcterms:created>
  <dcterms:modified xsi:type="dcterms:W3CDTF">2018-04-08T07:03:01Z</dcterms:modified>
</cp:coreProperties>
</file>