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18" r:id="rId2"/>
    <p:sldId id="256" r:id="rId3"/>
    <p:sldId id="296" r:id="rId4"/>
    <p:sldId id="297" r:id="rId5"/>
    <p:sldId id="264" r:id="rId6"/>
    <p:sldId id="304" r:id="rId7"/>
    <p:sldId id="303" r:id="rId8"/>
    <p:sldId id="319" r:id="rId9"/>
    <p:sldId id="321" r:id="rId10"/>
    <p:sldId id="322" r:id="rId11"/>
    <p:sldId id="323" r:id="rId12"/>
    <p:sldId id="324" r:id="rId13"/>
    <p:sldId id="298" r:id="rId14"/>
    <p:sldId id="299" r:id="rId15"/>
    <p:sldId id="300" r:id="rId16"/>
    <p:sldId id="325" r:id="rId17"/>
    <p:sldId id="301" r:id="rId18"/>
    <p:sldId id="320" r:id="rId19"/>
    <p:sldId id="305" r:id="rId20"/>
    <p:sldId id="302" r:id="rId21"/>
    <p:sldId id="326" r:id="rId22"/>
    <p:sldId id="306" r:id="rId23"/>
    <p:sldId id="307" r:id="rId24"/>
    <p:sldId id="308" r:id="rId25"/>
    <p:sldId id="309" r:id="rId26"/>
    <p:sldId id="310" r:id="rId27"/>
    <p:sldId id="311" r:id="rId28"/>
    <p:sldId id="327" r:id="rId29"/>
    <p:sldId id="312" r:id="rId30"/>
    <p:sldId id="328" r:id="rId31"/>
    <p:sldId id="313" r:id="rId32"/>
    <p:sldId id="329" r:id="rId33"/>
    <p:sldId id="314" r:id="rId34"/>
    <p:sldId id="315" r:id="rId35"/>
    <p:sldId id="330" r:id="rId36"/>
    <p:sldId id="316" r:id="rId37"/>
    <p:sldId id="317" r:id="rId38"/>
    <p:sldId id="295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44" d="100"/>
          <a:sy n="144" d="100"/>
        </p:scale>
        <p:origin x="28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8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243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634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42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7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494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682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08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885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7837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00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0974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1245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9129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260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9878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128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158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7877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0366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715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784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9697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4923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62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4858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7868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8667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476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827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0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00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576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2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mbi.vse.cz/public/cs/obj/TASKSGROUP-22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9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zdrojů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vstupem </a:t>
            </a:r>
            <a:r>
              <a:rPr lang="cs-CZ" sz="1800" dirty="0">
                <a:solidFill>
                  <a:srgbClr val="000000"/>
                </a:solidFill>
              </a:rPr>
              <a:t>pro řešení úloh BI je analýza datových zdrojů (TG201 ), jejich dostupnosti a </a:t>
            </a:r>
            <a:r>
              <a:rPr lang="cs-CZ" sz="1800" dirty="0" smtClean="0">
                <a:solidFill>
                  <a:srgbClr val="000000"/>
                </a:solidFill>
              </a:rPr>
              <a:t>kvality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přehled </a:t>
            </a:r>
            <a:r>
              <a:rPr lang="cs-CZ" sz="1800" dirty="0">
                <a:solidFill>
                  <a:srgbClr val="000000"/>
                </a:solidFill>
              </a:rPr>
              <a:t>a hodnocení personálních zdrojů podniku (TG202 ) je podkladem pro určení potenciálních konzultantů a uživatelů BI a nároků na přípravu jejich kvalifikace pro </a:t>
            </a:r>
            <a:r>
              <a:rPr lang="cs-CZ" sz="1800" dirty="0" smtClean="0">
                <a:solidFill>
                  <a:srgbClr val="000000"/>
                </a:solidFill>
              </a:rPr>
              <a:t>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</a:t>
            </a:r>
            <a:r>
              <a:rPr lang="cs-CZ" sz="1800" dirty="0">
                <a:solidFill>
                  <a:srgbClr val="000000"/>
                </a:solidFill>
              </a:rPr>
              <a:t>technologických zdrojů </a:t>
            </a:r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vstupem pro řešení technologických návrhů jednotlivých </a:t>
            </a:r>
            <a:r>
              <a:rPr lang="cs-CZ" sz="1800" dirty="0" smtClean="0">
                <a:solidFill>
                  <a:srgbClr val="000000"/>
                </a:solidFill>
              </a:rPr>
              <a:t>přírůstků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 </a:t>
            </a:r>
            <a:r>
              <a:rPr lang="cs-CZ" sz="1800" dirty="0">
                <a:solidFill>
                  <a:srgbClr val="000000"/>
                </a:solidFill>
              </a:rPr>
              <a:t>hlediska </a:t>
            </a:r>
            <a:r>
              <a:rPr lang="cs-CZ" sz="1800" dirty="0" smtClean="0">
                <a:solidFill>
                  <a:srgbClr val="000000"/>
                </a:solidFill>
              </a:rPr>
              <a:t>zdrojů </a:t>
            </a:r>
            <a:r>
              <a:rPr lang="cs-CZ" sz="1800" dirty="0">
                <a:solidFill>
                  <a:srgbClr val="000000"/>
                </a:solidFill>
              </a:rPr>
              <a:t>je podstatné vyhodnocení i plán využití </a:t>
            </a:r>
            <a:r>
              <a:rPr lang="cs-CZ" sz="1800" dirty="0" err="1">
                <a:solidFill>
                  <a:srgbClr val="000000"/>
                </a:solidFill>
              </a:rPr>
              <a:t>cloudových</a:t>
            </a:r>
            <a:r>
              <a:rPr lang="cs-CZ" sz="1800" dirty="0">
                <a:solidFill>
                  <a:srgbClr val="000000"/>
                </a:solidFill>
              </a:rPr>
              <a:t> BI </a:t>
            </a:r>
            <a:r>
              <a:rPr lang="cs-CZ" sz="1800" dirty="0" smtClean="0">
                <a:solidFill>
                  <a:srgbClr val="000000"/>
                </a:solidFill>
              </a:rPr>
              <a:t>služeb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ekonomiky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hodnocení </a:t>
            </a:r>
            <a:r>
              <a:rPr lang="cs-CZ" sz="1800" dirty="0">
                <a:solidFill>
                  <a:srgbClr val="000000"/>
                </a:solidFill>
              </a:rPr>
              <a:t>a plán nákladů na BI </a:t>
            </a:r>
            <a:r>
              <a:rPr lang="cs-CZ" sz="1800" dirty="0" smtClean="0">
                <a:solidFill>
                  <a:srgbClr val="000000"/>
                </a:solidFill>
              </a:rPr>
              <a:t>se </a:t>
            </a:r>
            <a:r>
              <a:rPr lang="cs-CZ" sz="1800" dirty="0">
                <a:solidFill>
                  <a:srgbClr val="000000"/>
                </a:solidFill>
              </a:rPr>
              <a:t>výrazně liší jak podle cen licencí, ale zejména podle cen poskytovaných konzultačních, analytických a implementačních služeb v </a:t>
            </a:r>
            <a:r>
              <a:rPr lang="cs-CZ" sz="1800" dirty="0" smtClean="0">
                <a:solidFill>
                  <a:srgbClr val="000000"/>
                </a:solidFill>
              </a:rPr>
              <a:t>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specifikace </a:t>
            </a:r>
            <a:r>
              <a:rPr lang="cs-CZ" sz="1800" dirty="0">
                <a:solidFill>
                  <a:srgbClr val="000000"/>
                </a:solidFill>
              </a:rPr>
              <a:t>očekávaných efektů </a:t>
            </a:r>
            <a:r>
              <a:rPr lang="cs-CZ" sz="1800" dirty="0" smtClean="0">
                <a:solidFill>
                  <a:srgbClr val="000000"/>
                </a:solidFill>
              </a:rPr>
              <a:t>má </a:t>
            </a:r>
            <a:r>
              <a:rPr lang="cs-CZ" sz="1800" dirty="0">
                <a:solidFill>
                  <a:srgbClr val="000000"/>
                </a:solidFill>
              </a:rPr>
              <a:t>být podkladem pro uživatele ve smyslu argumentace účelnosti využití BI aplikací a tedy i pro investování jejich času do spolupráce na řešení BI </a:t>
            </a:r>
            <a:r>
              <a:rPr lang="cs-CZ" sz="1800" dirty="0" smtClean="0">
                <a:solidFill>
                  <a:srgbClr val="000000"/>
                </a:solidFill>
              </a:rPr>
              <a:t>aplikací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1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rozvoje IT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oblasti transakčních aplikací a jejich projektů, především z pohledu spravovaných (zdrojových) databází, jsou obvykle hlavní vazby BI k </a:t>
            </a:r>
            <a:r>
              <a:rPr lang="cs-CZ" sz="1800" dirty="0" smtClean="0">
                <a:solidFill>
                  <a:srgbClr val="000000"/>
                </a:solidFill>
              </a:rPr>
              <a:t>ERP, </a:t>
            </a:r>
            <a:r>
              <a:rPr lang="cs-CZ" sz="1800" dirty="0">
                <a:solidFill>
                  <a:srgbClr val="000000"/>
                </a:solidFill>
              </a:rPr>
              <a:t>CRM </a:t>
            </a:r>
            <a:r>
              <a:rPr lang="cs-CZ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>
                <a:solidFill>
                  <a:srgbClr val="000000"/>
                </a:solidFill>
              </a:rPr>
              <a:t>případně dalších aplikačních </a:t>
            </a:r>
            <a:r>
              <a:rPr lang="cs-CZ" sz="1800" dirty="0" smtClean="0">
                <a:solidFill>
                  <a:srgbClr val="000000"/>
                </a:solidFill>
              </a:rPr>
              <a:t>projektů.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provozu </a:t>
            </a:r>
            <a:r>
              <a:rPr lang="cs-CZ" sz="2000" dirty="0" smtClean="0">
                <a:solidFill>
                  <a:srgbClr val="000000"/>
                </a:solidFill>
              </a:rPr>
              <a:t>IT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provozní </a:t>
            </a:r>
            <a:r>
              <a:rPr lang="cs-CZ" sz="1800" dirty="0">
                <a:solidFill>
                  <a:srgbClr val="000000"/>
                </a:solidFill>
              </a:rPr>
              <a:t>nároky specifické z pohledu správy aplikací, ale zejména provozního zajištění transformací dat (ETL / ELT), které jsou vesměs časově i provozně vysoce </a:t>
            </a:r>
            <a:r>
              <a:rPr lang="cs-CZ" sz="1800" dirty="0" smtClean="0">
                <a:solidFill>
                  <a:srgbClr val="000000"/>
                </a:solidFill>
              </a:rPr>
              <a:t>náročné.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60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zmapování prostředí, </a:t>
            </a:r>
            <a:r>
              <a:rPr lang="cs-CZ" sz="2000" dirty="0">
                <a:solidFill>
                  <a:srgbClr val="000000"/>
                </a:solidFill>
              </a:rPr>
              <a:t>do něhož má být BI řešení </a:t>
            </a:r>
            <a:r>
              <a:rPr lang="cs-CZ" sz="2000" dirty="0" smtClean="0">
                <a:solidFill>
                  <a:srgbClr val="000000"/>
                </a:solidFill>
              </a:rPr>
              <a:t>zasazeno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přístupu </a:t>
            </a:r>
            <a:r>
              <a:rPr lang="cs-CZ" sz="2000" dirty="0">
                <a:solidFill>
                  <a:srgbClr val="000000"/>
                </a:solidFill>
              </a:rPr>
              <a:t>k řešení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priority </a:t>
            </a:r>
            <a:r>
              <a:rPr lang="cs-CZ" sz="2000" dirty="0">
                <a:solidFill>
                  <a:srgbClr val="000000"/>
                </a:solidFill>
              </a:rPr>
              <a:t>oblastí řešení, resp. podnikových procesů, které má BI </a:t>
            </a:r>
            <a:r>
              <a:rPr lang="cs-CZ" sz="2000" dirty="0" smtClean="0">
                <a:solidFill>
                  <a:srgbClr val="000000"/>
                </a:solidFill>
              </a:rPr>
              <a:t>pokrývat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celkové koncepce </a:t>
            </a:r>
            <a:r>
              <a:rPr lang="cs-CZ" sz="2000" dirty="0">
                <a:solidFill>
                  <a:srgbClr val="000000"/>
                </a:solidFill>
              </a:rPr>
              <a:t>BI </a:t>
            </a:r>
            <a:r>
              <a:rPr lang="cs-CZ" sz="2000" dirty="0" smtClean="0">
                <a:solidFill>
                  <a:srgbClr val="000000"/>
                </a:solidFill>
              </a:rPr>
              <a:t>řešení;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dále je důležité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respektování podstatných charakteristik, výhod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nevýhod </a:t>
            </a:r>
            <a:r>
              <a:rPr lang="cs-CZ" sz="1800" dirty="0">
                <a:solidFill>
                  <a:srgbClr val="000000"/>
                </a:solidFill>
              </a:rPr>
              <a:t>BI aplikací a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klíčových otázek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problémů, které </a:t>
            </a:r>
            <a:r>
              <a:rPr lang="cs-CZ" sz="1800" dirty="0">
                <a:solidFill>
                  <a:srgbClr val="000000"/>
                </a:solidFill>
              </a:rPr>
              <a:t>je nezbytné v souvislosti s projektem BI </a:t>
            </a:r>
            <a:r>
              <a:rPr lang="cs-CZ" sz="1800" dirty="0" smtClean="0">
                <a:solidFill>
                  <a:srgbClr val="000000"/>
                </a:solidFill>
              </a:rPr>
              <a:t>řešit.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8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specifikace celkového konceptu řešení vzhledem k potřebám podniku, tj. definování cílů a efektů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přístupu k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katalogu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</a:t>
            </a:r>
            <a:r>
              <a:rPr lang="cs-CZ" sz="2000" dirty="0">
                <a:solidFill>
                  <a:srgbClr val="000000"/>
                </a:solidFill>
              </a:rPr>
              <a:t>požadavků na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</a:t>
            </a:r>
            <a:r>
              <a:rPr lang="en-US" sz="2000" dirty="0">
                <a:solidFill>
                  <a:srgbClr val="000000"/>
                </a:solidFill>
              </a:rPr>
              <a:t>a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stavu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priorit dle oblasti řešení v podnikovém </a:t>
            </a:r>
            <a:r>
              <a:rPr lang="cs-CZ" sz="2000" dirty="0" smtClean="0">
                <a:solidFill>
                  <a:srgbClr val="000000"/>
                </a:solidFill>
              </a:rPr>
              <a:t>řízení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funkční </a:t>
            </a:r>
            <a:r>
              <a:rPr lang="cs-CZ" sz="2000" dirty="0">
                <a:solidFill>
                  <a:srgbClr val="000000"/>
                </a:solidFill>
              </a:rPr>
              <a:t>specifikaci BI řešení, návrh BI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vyhodnocení zdrojů dat pro BI aplikace a jejich dostupnosti a </a:t>
            </a:r>
            <a:r>
              <a:rPr lang="cs-CZ" sz="2000" dirty="0" smtClean="0">
                <a:solidFill>
                  <a:srgbClr val="000000"/>
                </a:solidFill>
              </a:rPr>
              <a:t>kvality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základní orientace na BI technologie a produkty, včetně možností </a:t>
            </a:r>
            <a:r>
              <a:rPr lang="cs-CZ" sz="2000" dirty="0" err="1">
                <a:solidFill>
                  <a:srgbClr val="000000"/>
                </a:solidFill>
              </a:rPr>
              <a:t>cloudových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kvalifikační </a:t>
            </a:r>
            <a:r>
              <a:rPr lang="cs-CZ" sz="2000" dirty="0">
                <a:solidFill>
                  <a:srgbClr val="000000"/>
                </a:solidFill>
              </a:rPr>
              <a:t>příprava uživatelů pro BI návrh organizace řešení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harmonogramu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ekonomických charakteristik projektu.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9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724070"/>
            <a:ext cx="5760640" cy="396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Specifikace přírůstku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konkrétního </a:t>
            </a:r>
            <a:r>
              <a:rPr lang="cs-CZ" sz="2000" dirty="0">
                <a:solidFill>
                  <a:srgbClr val="000000"/>
                </a:solidFill>
              </a:rPr>
              <a:t>zadání pro analýzu a implementaci </a:t>
            </a:r>
            <a:r>
              <a:rPr lang="cs-CZ" sz="2000" dirty="0" smtClean="0">
                <a:solidFill>
                  <a:srgbClr val="000000"/>
                </a:solidFill>
              </a:rPr>
              <a:t>(dalšího) </a:t>
            </a:r>
            <a:r>
              <a:rPr lang="cs-CZ" sz="2000" dirty="0">
                <a:solidFill>
                  <a:srgbClr val="000000"/>
                </a:solidFill>
              </a:rPr>
              <a:t>přírůstku, tedy rozšíření stávajících řešení a aplikací BI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obsahuje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vyhodnocení aktuálního stavu BI;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přírůstku BI řešení;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určení harmonogramu;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určení ekonomiky navrženého přírůstku.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 celkové verifikaci návrhu zadání přírůstku a odsouhlasení kompetentními pracovníky je zadávací dokumentace zkompletována a slouží jako vstup do dalších fází řešení.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817421"/>
            <a:ext cx="4396995" cy="380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Analýza stavu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posouzení aktuálních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vyhodnocení  realizovatelnosti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nebyly již uživatelské požadavky řešeny v minulosti?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zhodnocení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existujících datových zdrojů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technologických zdrojů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dalších zdrojů (personál, finance, apod.)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vazeb na ostatní </a:t>
            </a:r>
            <a:r>
              <a:rPr lang="cs-CZ" sz="1800" dirty="0">
                <a:solidFill>
                  <a:srgbClr val="000000"/>
                </a:solidFill>
              </a:rPr>
              <a:t>existující zdroje mimo BI.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Analýza stavu - 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vychází z interview a verifikace uživatelských požadavků;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detailní analýza a specifikace business požadavků;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podnikových procesů;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priorit procesů vzhledem k BI;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zdrojových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dostupnosti produkčních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kvality produkčních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případných změn v produkčních databázích.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9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27" y="729212"/>
            <a:ext cx="6021313" cy="400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návrh obsahu </a:t>
            </a:r>
            <a:r>
              <a:rPr lang="cs-CZ" sz="2000" dirty="0">
                <a:solidFill>
                  <a:srgbClr val="000000"/>
                </a:solidFill>
              </a:rPr>
              <a:t>řešení přírůstku s využitím dimenzionální </a:t>
            </a:r>
            <a:r>
              <a:rPr lang="cs-CZ" sz="2000" dirty="0" smtClean="0">
                <a:solidFill>
                  <a:srgbClr val="000000"/>
                </a:solidFill>
              </a:rPr>
              <a:t>analýzy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datových modelů datového skladu, resp. datových tržišť;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dalších databázových komponent řešení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DSA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ODS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OLAP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definice funkcionalit analytických a plánovacích aplikací (s respektováním principů BI.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obsahu BI řešení na bázi dimenzionálního modelování tj.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výběr a návrh sledovaných a analyzovaných podnikových ukazatelů;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analytických dimenzí a jejich charakteristik;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vazeb ukazatelů k dimenzím.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jednotlivých vrstev řešení;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dočasného úložiště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řešení datových modelů datového skladu a tržišť;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OLAP kostek a OLAP databází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nastavení systému </a:t>
            </a:r>
            <a:r>
              <a:rPr lang="cs-CZ" sz="2000" dirty="0" err="1" smtClean="0">
                <a:solidFill>
                  <a:srgbClr val="000000"/>
                </a:solidFill>
              </a:rPr>
              <a:t>metadat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5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analytických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plánovacích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 err="1" smtClean="0">
                <a:solidFill>
                  <a:srgbClr val="000000"/>
                </a:solidFill>
              </a:rPr>
              <a:t>dashboardů</a:t>
            </a:r>
            <a:r>
              <a:rPr lang="cs-CZ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operativní;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taktické;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strategické.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struktury a obsahu jednotlivých </a:t>
            </a:r>
            <a:r>
              <a:rPr lang="cs-CZ" sz="2000" dirty="0" smtClean="0">
                <a:solidFill>
                  <a:srgbClr val="000000"/>
                </a:solidFill>
              </a:rPr>
              <a:t>reportů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operačního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analytických </a:t>
            </a:r>
            <a:r>
              <a:rPr lang="cs-CZ" sz="2000" dirty="0" smtClean="0">
                <a:solidFill>
                  <a:srgbClr val="000000"/>
                </a:solidFill>
              </a:rPr>
              <a:t>pravidel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pilotních řešení a realizace prototypů.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1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metodou je dimenzionální modelování;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vytvoří se odpovídající databázová schémata pro různé úrovně databázových komponent;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součástí jsou návrhy aplikací dotažené do stavu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prototypů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posouzení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schválení/nechválení (nutno opakovat).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technické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postupu implementace.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1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 – podklady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 analýzy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dílčí analýzy finančních 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 plánování a rozpočty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závazků a pohledávek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controlling –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prodeje zboží a služeb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nákupů materiálů, zboží a služeb a plánování nákupu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skladů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9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 – podklady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personální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majetku a plánování rozvoje majetku a investic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marketingové analýzy a marketingový plán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dopravní analýzy a plánování dopravy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řízení energií –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výrobních zakázek, analýzy výroby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3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722609"/>
            <a:ext cx="4964652" cy="414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Návrh technologické platformy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komplexních nároků </a:t>
            </a:r>
            <a:r>
              <a:rPr lang="cs-CZ" sz="2000" dirty="0">
                <a:solidFill>
                  <a:srgbClr val="000000"/>
                </a:solidFill>
              </a:rPr>
              <a:t>na odpovídající softwarové a technické zajištění a současně i některá provozní opatření, vzhledem k potřebám daného přírůstku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obsah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</a:t>
            </a:r>
            <a:r>
              <a:rPr lang="cs-CZ" sz="1800" dirty="0">
                <a:solidFill>
                  <a:srgbClr val="000000"/>
                </a:solidFill>
              </a:rPr>
              <a:t>technologické </a:t>
            </a:r>
            <a:r>
              <a:rPr lang="cs-CZ" sz="1800" dirty="0" smtClean="0">
                <a:solidFill>
                  <a:srgbClr val="000000"/>
                </a:solidFill>
              </a:rPr>
              <a:t>architektury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fyzický </a:t>
            </a:r>
            <a:r>
              <a:rPr lang="cs-CZ" sz="1800" dirty="0">
                <a:solidFill>
                  <a:srgbClr val="000000"/>
                </a:solidFill>
              </a:rPr>
              <a:t>návrh řešení datového skladu a </a:t>
            </a:r>
            <a:r>
              <a:rPr lang="cs-CZ" sz="1800" dirty="0" smtClean="0">
                <a:solidFill>
                  <a:srgbClr val="000000"/>
                </a:solidFill>
              </a:rPr>
              <a:t>tržišť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fyzický </a:t>
            </a:r>
            <a:r>
              <a:rPr lang="cs-CZ" sz="1800" dirty="0">
                <a:solidFill>
                  <a:srgbClr val="000000"/>
                </a:solidFill>
              </a:rPr>
              <a:t>návrh uložení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řešení objemu a nárůstu dat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(</a:t>
            </a:r>
            <a:r>
              <a:rPr lang="en-US" sz="1800" dirty="0" smtClean="0">
                <a:solidFill>
                  <a:srgbClr val="000000"/>
                </a:solidFill>
              </a:rPr>
              <a:t>sizing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podpory uživatelů v provozu BI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specifikace přístupových práv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komplexního zajištění provozu BI aplikací.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časově </a:t>
            </a:r>
            <a:r>
              <a:rPr lang="cs-CZ" sz="2000" dirty="0">
                <a:solidFill>
                  <a:srgbClr val="000000"/>
                </a:solidFill>
              </a:rPr>
              <a:t>ohraničená a ucelená sada činností a procesů, jejímž cílem je zavedení, vytvoření nebo změna něčeho konkrétního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Projekt je třeba určitým způsobem řídit a je charakterizován typickými </a:t>
            </a:r>
            <a:r>
              <a:rPr lang="cs-CZ" sz="2000" dirty="0" smtClean="0">
                <a:solidFill>
                  <a:srgbClr val="000000"/>
                </a:solidFill>
              </a:rPr>
              <a:t>znaky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Cíl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projekt musí mít jasný cíl, výsledek či užitek, tedy něco, co má realizovat, vytvořit či změnit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Čas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projekt je v čase omezený sled činností, obvykle v řádu měsíců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Jedinečnost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jedná se o neopakovatelný, unikátní sled činností, který vyžaduje specifický způsob řízení - projektové řízení (Project-</a:t>
            </a:r>
            <a:r>
              <a:rPr lang="cs-CZ" sz="1800" dirty="0" err="1">
                <a:solidFill>
                  <a:srgbClr val="000000"/>
                </a:solidFill>
              </a:rPr>
              <a:t>Based</a:t>
            </a:r>
            <a:r>
              <a:rPr lang="cs-CZ" sz="1800" dirty="0">
                <a:solidFill>
                  <a:srgbClr val="000000"/>
                </a:solidFill>
              </a:rPr>
              <a:t> Management)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6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942" y="771550"/>
            <a:ext cx="5953477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Návrh transformací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detailní definice transformačních pravidel </a:t>
            </a:r>
            <a:r>
              <a:rPr lang="cs-CZ" sz="2000" dirty="0">
                <a:solidFill>
                  <a:srgbClr val="000000"/>
                </a:solidFill>
              </a:rPr>
              <a:t>mezi produkčními daty a analytickými </a:t>
            </a:r>
            <a:r>
              <a:rPr lang="cs-CZ" sz="2000" dirty="0" smtClean="0">
                <a:solidFill>
                  <a:srgbClr val="000000"/>
                </a:solidFill>
              </a:rPr>
              <a:t>daty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zajištění </a:t>
            </a:r>
            <a:r>
              <a:rPr lang="cs-CZ" sz="2000" dirty="0">
                <a:solidFill>
                  <a:srgbClr val="000000"/>
                </a:solidFill>
              </a:rPr>
              <a:t>odpovídající </a:t>
            </a:r>
            <a:r>
              <a:rPr lang="cs-CZ" sz="2000" dirty="0" smtClean="0">
                <a:solidFill>
                  <a:srgbClr val="000000"/>
                </a:solidFill>
              </a:rPr>
              <a:t>kvality 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komplexu </a:t>
            </a:r>
            <a:r>
              <a:rPr lang="cs-CZ" sz="2000" dirty="0">
                <a:solidFill>
                  <a:srgbClr val="000000"/>
                </a:solidFill>
              </a:rPr>
              <a:t>čistících a transformačních </a:t>
            </a:r>
            <a:r>
              <a:rPr lang="cs-CZ" sz="2000" dirty="0" smtClean="0">
                <a:solidFill>
                  <a:srgbClr val="000000"/>
                </a:solidFill>
              </a:rPr>
              <a:t>procedur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transformací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využití funkcionality zdrojových systémů;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využití funkcionality zdrojových databází;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export dat;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specializovaný </a:t>
            </a:r>
            <a:r>
              <a:rPr lang="cs-CZ" sz="1800" dirty="0">
                <a:solidFill>
                  <a:srgbClr val="000000"/>
                </a:solidFill>
              </a:rPr>
              <a:t>CDC </a:t>
            </a:r>
            <a:r>
              <a:rPr lang="cs-CZ" sz="1800" dirty="0" smtClean="0">
                <a:solidFill>
                  <a:srgbClr val="000000"/>
                </a:solidFill>
              </a:rPr>
              <a:t>(</a:t>
            </a:r>
            <a:r>
              <a:rPr lang="en-US" sz="1800" dirty="0" smtClean="0">
                <a:solidFill>
                  <a:srgbClr val="000000"/>
                </a:solidFill>
              </a:rPr>
              <a:t>Customer-Driven Company</a:t>
            </a:r>
            <a:r>
              <a:rPr lang="cs-CZ" sz="1800" dirty="0" smtClean="0">
                <a:solidFill>
                  <a:srgbClr val="000000"/>
                </a:solidFill>
              </a:rPr>
              <a:t>) nástroj.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737858"/>
            <a:ext cx="7488832" cy="39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Implementace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a testování požadovaných aplikací a nástrojů BI v rámci celého přírůstku;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dokumentace.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1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Implementace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databázových komponent;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dotazů a aplikací BI;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ETL procedur;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OLAP kostek;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klientských aplikací nad OLAP kostkami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nejčastějším nástrojem </a:t>
            </a:r>
            <a:r>
              <a:rPr lang="cs-CZ" sz="2000" dirty="0">
                <a:solidFill>
                  <a:srgbClr val="000000"/>
                </a:solidFill>
              </a:rPr>
              <a:t>pro tvorbu BI aplikací nad OLAP kostkami 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kontingenční tabulky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grafy.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 programových prostředků pro </a:t>
            </a:r>
            <a:r>
              <a:rPr lang="cs-CZ" sz="2000" dirty="0">
                <a:solidFill>
                  <a:srgbClr val="000000"/>
                </a:solidFill>
              </a:rPr>
              <a:t>vytváření OLAP kostek, nástroje data </a:t>
            </a:r>
            <a:r>
              <a:rPr lang="cs-CZ" sz="2000" dirty="0" err="1">
                <a:solidFill>
                  <a:srgbClr val="000000"/>
                </a:solidFill>
              </a:rPr>
              <a:t>miningu</a:t>
            </a:r>
            <a:r>
              <a:rPr lang="cs-CZ" sz="2000" dirty="0">
                <a:solidFill>
                  <a:srgbClr val="000000"/>
                </a:solidFill>
              </a:rPr>
              <a:t> apod.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8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729446"/>
            <a:ext cx="5508612" cy="396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Zavedení do provozu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provozního prostředí </a:t>
            </a:r>
            <a:r>
              <a:rPr lang="cs-CZ" sz="2000" dirty="0" smtClean="0">
                <a:solidFill>
                  <a:srgbClr val="000000"/>
                </a:solidFill>
              </a:rPr>
              <a:t>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ETL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sklady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datová tržiště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OLAP database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aplikace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další </a:t>
            </a:r>
            <a:r>
              <a:rPr lang="cs-CZ" sz="1800" dirty="0">
                <a:solidFill>
                  <a:srgbClr val="000000"/>
                </a:solidFill>
              </a:rPr>
              <a:t>součásti BI </a:t>
            </a:r>
            <a:r>
              <a:rPr lang="cs-CZ" sz="1800" dirty="0" smtClean="0">
                <a:solidFill>
                  <a:srgbClr val="000000"/>
                </a:solidFill>
              </a:rPr>
              <a:t>řešení.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prvotní migrace a čištění </a:t>
            </a:r>
            <a:r>
              <a:rPr lang="cs-CZ" sz="2000" dirty="0" smtClean="0">
                <a:solidFill>
                  <a:srgbClr val="000000"/>
                </a:solidFill>
              </a:rPr>
              <a:t>databází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</a:t>
            </a:r>
            <a:r>
              <a:rPr lang="cs-CZ" sz="2000" dirty="0">
                <a:solidFill>
                  <a:srgbClr val="000000"/>
                </a:solidFill>
              </a:rPr>
              <a:t>, resp. upgrade technologické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příprava uživatelů na </a:t>
            </a:r>
            <a:r>
              <a:rPr lang="cs-CZ" sz="2000" dirty="0">
                <a:solidFill>
                  <a:srgbClr val="000000"/>
                </a:solidFill>
              </a:rPr>
              <a:t>práci s aplikacemi </a:t>
            </a:r>
            <a:r>
              <a:rPr lang="cs-CZ" sz="2000" dirty="0" smtClean="0">
                <a:solidFill>
                  <a:srgbClr val="000000"/>
                </a:solidFill>
              </a:rPr>
              <a:t>BI.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1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mbi.vse.cz/public/cs/obj/TASKSGROUP-22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9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 </a:t>
            </a:r>
            <a:r>
              <a:rPr lang="cs-CZ" sz="2000" dirty="0">
                <a:solidFill>
                  <a:srgbClr val="000000"/>
                </a:solidFill>
              </a:rPr>
              <a:t>hlediska řízení projektů mají všechny projekty společné určité </a:t>
            </a:r>
            <a:r>
              <a:rPr lang="cs-CZ" sz="2000" dirty="0" smtClean="0">
                <a:solidFill>
                  <a:srgbClr val="000000"/>
                </a:solidFill>
              </a:rPr>
              <a:t>znaky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(především </a:t>
            </a:r>
            <a:r>
              <a:rPr lang="cs-CZ" sz="2000" dirty="0">
                <a:solidFill>
                  <a:srgbClr val="000000"/>
                </a:solidFill>
              </a:rPr>
              <a:t>se jedná o shodné projektové fáze, které jsou podobným způsobem definovány ve všech standardech a normách v projektovém </a:t>
            </a:r>
            <a:r>
              <a:rPr lang="cs-CZ" sz="2000" dirty="0" smtClean="0">
                <a:solidFill>
                  <a:srgbClr val="000000"/>
                </a:solidFill>
              </a:rPr>
              <a:t>řízení)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přestože se </a:t>
            </a:r>
            <a:r>
              <a:rPr lang="cs-CZ" sz="2000" dirty="0">
                <a:solidFill>
                  <a:srgbClr val="000000"/>
                </a:solidFill>
              </a:rPr>
              <a:t>v detailech mohou vzájemně lišit, shodují se na rozdělení 4 základních fází každého projektu a to: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Zahájení/iniciace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Plánování/definice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Realizace/implementace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Uzavření/předání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5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Studie proveditelnosti (Úvodní studie)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definuje priority řešení BI pro jednotlivé oblasti řízení podniku (finance, prodej atd.) a jim odpovídající přírůstky řešení a obvykle i jejich pořadí v řešení </a:t>
            </a:r>
            <a:r>
              <a:rPr lang="cs-CZ" sz="1800" dirty="0" smtClean="0">
                <a:solidFill>
                  <a:srgbClr val="000000"/>
                </a:solidFill>
              </a:rPr>
              <a:t>projektu.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přírůstku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oblast, </a:t>
            </a:r>
            <a:r>
              <a:rPr lang="cs-CZ" sz="1800" dirty="0">
                <a:solidFill>
                  <a:srgbClr val="000000"/>
                </a:solidFill>
              </a:rPr>
              <a:t>kterou </a:t>
            </a:r>
            <a:r>
              <a:rPr lang="cs-CZ" sz="1800" dirty="0" smtClean="0">
                <a:solidFill>
                  <a:srgbClr val="000000"/>
                </a:solidFill>
              </a:rPr>
              <a:t>pokrývá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obsah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funkcionality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</a:t>
            </a:r>
            <a:r>
              <a:rPr lang="cs-CZ" sz="1800" dirty="0">
                <a:solidFill>
                  <a:srgbClr val="000000"/>
                </a:solidFill>
              </a:rPr>
              <a:t>é</a:t>
            </a:r>
            <a:r>
              <a:rPr lang="cs-CZ" sz="1800" dirty="0" smtClean="0">
                <a:solidFill>
                  <a:srgbClr val="000000"/>
                </a:solidFill>
              </a:rPr>
              <a:t> zdroje.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Analýza </a:t>
            </a:r>
            <a:r>
              <a:rPr lang="cs-CZ" sz="2000" dirty="0" smtClean="0">
                <a:solidFill>
                  <a:srgbClr val="000000"/>
                </a:solidFill>
              </a:rPr>
              <a:t>stavu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zdrojových </a:t>
            </a:r>
            <a:r>
              <a:rPr lang="cs-CZ" sz="1800" dirty="0" smtClean="0">
                <a:solidFill>
                  <a:srgbClr val="000000"/>
                </a:solidFill>
              </a:rPr>
              <a:t>databází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aktuálních </a:t>
            </a:r>
            <a:r>
              <a:rPr lang="cs-CZ" sz="1800" dirty="0">
                <a:solidFill>
                  <a:srgbClr val="000000"/>
                </a:solidFill>
              </a:rPr>
              <a:t>uživatelských požadavků na BI řešení v rámci definovaného </a:t>
            </a:r>
            <a:r>
              <a:rPr lang="cs-CZ" sz="1800" dirty="0" smtClean="0">
                <a:solidFill>
                  <a:srgbClr val="000000"/>
                </a:solidFill>
              </a:rPr>
              <a:t>přírůstku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Modelování a návrh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zpracování </a:t>
            </a:r>
            <a:r>
              <a:rPr lang="cs-CZ" sz="1800" dirty="0" smtClean="0">
                <a:solidFill>
                  <a:srgbClr val="000000"/>
                </a:solidFill>
              </a:rPr>
              <a:t>„hrubého“ </a:t>
            </a:r>
            <a:r>
              <a:rPr lang="cs-CZ" sz="1800" dirty="0">
                <a:solidFill>
                  <a:srgbClr val="000000"/>
                </a:solidFill>
              </a:rPr>
              <a:t>dimenzionálního </a:t>
            </a:r>
            <a:r>
              <a:rPr lang="cs-CZ" sz="1800" dirty="0" smtClean="0">
                <a:solidFill>
                  <a:srgbClr val="000000"/>
                </a:solidFill>
              </a:rPr>
              <a:t>modelu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datového </a:t>
            </a:r>
            <a:r>
              <a:rPr lang="cs-CZ" sz="1800" dirty="0">
                <a:solidFill>
                  <a:srgbClr val="000000"/>
                </a:solidFill>
              </a:rPr>
              <a:t>modelu datového skladu a </a:t>
            </a:r>
            <a:r>
              <a:rPr lang="cs-CZ" sz="1800" dirty="0" smtClean="0">
                <a:solidFill>
                  <a:srgbClr val="000000"/>
                </a:solidFill>
              </a:rPr>
              <a:t>tržiště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Návrh technologické </a:t>
            </a:r>
            <a:r>
              <a:rPr lang="cs-CZ" sz="2000" dirty="0" smtClean="0">
                <a:solidFill>
                  <a:srgbClr val="000000"/>
                </a:solidFill>
              </a:rPr>
              <a:t>platformy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nová platforma</a:t>
            </a:r>
            <a:r>
              <a:rPr lang="cs-CZ" sz="1800" dirty="0">
                <a:solidFill>
                  <a:srgbClr val="000000"/>
                </a:solidFill>
              </a:rPr>
              <a:t>?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stávající platforma (pro již </a:t>
            </a:r>
            <a:r>
              <a:rPr lang="cs-CZ" sz="1800" dirty="0">
                <a:solidFill>
                  <a:srgbClr val="000000"/>
                </a:solidFill>
              </a:rPr>
              <a:t>realizované </a:t>
            </a:r>
            <a:r>
              <a:rPr lang="cs-CZ" sz="1800" dirty="0" smtClean="0">
                <a:solidFill>
                  <a:srgbClr val="000000"/>
                </a:solidFill>
              </a:rPr>
              <a:t>předchozí přírůstky).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2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transformací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ETL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kontrol</a:t>
            </a:r>
            <a:r>
              <a:rPr lang="en-US" sz="1600" dirty="0" smtClean="0">
                <a:solidFill>
                  <a:srgbClr val="000000"/>
                </a:solidFill>
              </a:rPr>
              <a:t>a</a:t>
            </a:r>
            <a:r>
              <a:rPr lang="cs-CZ" sz="1600" dirty="0" smtClean="0">
                <a:solidFill>
                  <a:srgbClr val="000000"/>
                </a:solidFill>
              </a:rPr>
              <a:t>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nároky </a:t>
            </a:r>
            <a:r>
              <a:rPr lang="cs-CZ" sz="1600" dirty="0">
                <a:solidFill>
                  <a:srgbClr val="000000"/>
                </a:solidFill>
              </a:rPr>
              <a:t>na jejich úpravy, resp. </a:t>
            </a:r>
            <a:r>
              <a:rPr lang="cs-CZ" sz="1600" dirty="0" smtClean="0">
                <a:solidFill>
                  <a:srgbClr val="000000"/>
                </a:solidFill>
              </a:rPr>
              <a:t>čistění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konsolidace.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>
                <a:solidFill>
                  <a:srgbClr val="000000"/>
                </a:solidFill>
              </a:rPr>
              <a:t>realizace datových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realizace reportingu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analytick</a:t>
            </a:r>
            <a:r>
              <a:rPr lang="cs-CZ" sz="1800" dirty="0">
                <a:solidFill>
                  <a:srgbClr val="000000"/>
                </a:solidFill>
              </a:rPr>
              <a:t>é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plánovací aplikace.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2000" dirty="0">
                <a:solidFill>
                  <a:srgbClr val="000000"/>
                </a:solidFill>
              </a:rPr>
              <a:t>Zavedení do </a:t>
            </a:r>
            <a:r>
              <a:rPr lang="cs-CZ" sz="2000" dirty="0" smtClean="0">
                <a:solidFill>
                  <a:srgbClr val="000000"/>
                </a:solidFill>
              </a:rPr>
              <a:t>provozu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migrace dat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příprava uživatelů.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8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749827"/>
            <a:ext cx="6406014" cy="393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strategické řízení IT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na </a:t>
            </a:r>
            <a:r>
              <a:rPr lang="cs-CZ" sz="1800" dirty="0">
                <a:solidFill>
                  <a:srgbClr val="000000"/>
                </a:solidFill>
              </a:rPr>
              <a:t>úrovni strategického řízení se rozhoduje</a:t>
            </a:r>
            <a:r>
              <a:rPr lang="cs-CZ" sz="1800" dirty="0" smtClean="0">
                <a:solidFill>
                  <a:srgbClr val="000000"/>
                </a:solidFill>
              </a:rPr>
              <a:t>,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jak </a:t>
            </a:r>
            <a:r>
              <a:rPr lang="cs-CZ" sz="1800" dirty="0">
                <a:solidFill>
                  <a:srgbClr val="000000"/>
                </a:solidFill>
              </a:rPr>
              <a:t>se budou úlohy BI řešit a </a:t>
            </a:r>
            <a:r>
              <a:rPr lang="cs-CZ" sz="1800" dirty="0" smtClean="0">
                <a:solidFill>
                  <a:srgbClr val="000000"/>
                </a:solidFill>
              </a:rPr>
              <a:t>využívat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jaké </a:t>
            </a:r>
            <a:r>
              <a:rPr lang="cs-CZ" sz="1800" dirty="0">
                <a:solidFill>
                  <a:srgbClr val="000000"/>
                </a:solidFill>
              </a:rPr>
              <a:t>budou priority pro řešení BI </a:t>
            </a:r>
            <a:r>
              <a:rPr lang="cs-CZ" sz="1800" dirty="0" smtClean="0">
                <a:solidFill>
                  <a:srgbClr val="000000"/>
                </a:solidFill>
              </a:rPr>
              <a:t>úloh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 </a:t>
            </a:r>
            <a:r>
              <a:rPr lang="cs-CZ" sz="1800" dirty="0">
                <a:solidFill>
                  <a:srgbClr val="000000"/>
                </a:solidFill>
              </a:rPr>
              <a:t>bude zasazeno BI do aplikační, datové a technologické architektury </a:t>
            </a: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účelné, aby aplikace BI byly definovány jako IT služby a vycházely z katalogu požadavků na IT </a:t>
            </a:r>
            <a:r>
              <a:rPr lang="cs-CZ" sz="1800" dirty="0" smtClean="0">
                <a:solidFill>
                  <a:srgbClr val="000000"/>
                </a:solidFill>
              </a:rPr>
              <a:t>služby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rozvoj </a:t>
            </a:r>
            <a:r>
              <a:rPr lang="cs-CZ" sz="1800" dirty="0">
                <a:solidFill>
                  <a:srgbClr val="000000"/>
                </a:solidFill>
              </a:rPr>
              <a:t>BI je součástí úloh Plánování portfolia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>
                <a:solidFill>
                  <a:srgbClr val="000000"/>
                </a:solidFill>
              </a:rPr>
              <a:t>ř</a:t>
            </a:r>
            <a:r>
              <a:rPr lang="cs-CZ" sz="1800" dirty="0" smtClean="0">
                <a:solidFill>
                  <a:srgbClr val="000000"/>
                </a:solidFill>
              </a:rPr>
              <a:t>ízení </a:t>
            </a:r>
            <a:r>
              <a:rPr lang="cs-CZ" sz="1800" dirty="0">
                <a:solidFill>
                  <a:srgbClr val="000000"/>
                </a:solidFill>
              </a:rPr>
              <a:t>vztahů k dodavatelům má zde specifický charakter s ohledem na různou dostupnost nástrojů pro </a:t>
            </a:r>
            <a:r>
              <a:rPr lang="cs-CZ" sz="1800" dirty="0" smtClean="0">
                <a:solidFill>
                  <a:srgbClr val="000000"/>
                </a:solidFill>
              </a:rPr>
              <a:t>BI (volně dostupné, komerční).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1849</Words>
  <Application>Microsoft Office PowerPoint</Application>
  <PresentationFormat>Předvádění na obrazovce (16:9)</PresentationFormat>
  <Paragraphs>372</Paragraphs>
  <Slides>38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387</cp:revision>
  <dcterms:created xsi:type="dcterms:W3CDTF">2016-07-06T15:42:34Z</dcterms:created>
  <dcterms:modified xsi:type="dcterms:W3CDTF">2020-11-23T21:07:18Z</dcterms:modified>
</cp:coreProperties>
</file>