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8" r:id="rId2"/>
    <p:sldId id="395" r:id="rId3"/>
    <p:sldId id="368" r:id="rId4"/>
    <p:sldId id="363" r:id="rId5"/>
    <p:sldId id="364" r:id="rId6"/>
    <p:sldId id="371" r:id="rId7"/>
    <p:sldId id="396" r:id="rId8"/>
    <p:sldId id="365" r:id="rId9"/>
    <p:sldId id="373" r:id="rId10"/>
    <p:sldId id="375" r:id="rId11"/>
    <p:sldId id="374" r:id="rId12"/>
    <p:sldId id="367" r:id="rId13"/>
    <p:sldId id="380" r:id="rId14"/>
    <p:sldId id="381" r:id="rId15"/>
    <p:sldId id="376" r:id="rId16"/>
    <p:sldId id="397" r:id="rId17"/>
    <p:sldId id="28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9" autoAdjust="0"/>
    <p:restoredTop sz="86257" autoAdjust="0"/>
  </p:normalViewPr>
  <p:slideViewPr>
    <p:cSldViewPr>
      <p:cViewPr varScale="1">
        <p:scale>
          <a:sx n="79" d="100"/>
          <a:sy n="79" d="100"/>
        </p:scale>
        <p:origin x="7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420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355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854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948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94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https://en.wikipedia.org/wiki/Bayes%27_theorem</a:t>
            </a:r>
          </a:p>
          <a:p>
            <a:r>
              <a:rPr lang="cs-CZ" dirty="0" smtClean="0"/>
              <a:t>𝑃(𝐻│𝐸)</a:t>
            </a:r>
            <a:r>
              <a:rPr lang="cs-CZ" baseline="0" dirty="0" smtClean="0"/>
              <a:t> nejde typicky spočítat např. u spamových filtrů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71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564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862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118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519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425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62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88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berka@vse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Dolování dat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Bayesovská </a:t>
            </a:r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Naivní bayesovský klasifikátor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000" dirty="0" smtClean="0"/>
                  <a:t>Opět hledáme hypotézu </a:t>
                </a:r>
                <a:r>
                  <a:rPr lang="cs-CZ" sz="2000" dirty="0"/>
                  <a:t>s největší aposteriorní pravděpodobností </a:t>
                </a:r>
                <a:r>
                  <a:rPr lang="cs-CZ" sz="2000" dirty="0" smtClean="0"/>
                  <a:t>H</a:t>
                </a:r>
                <a:r>
                  <a:rPr lang="cs-CZ" sz="2000" baseline="-25000" dirty="0" smtClean="0"/>
                  <a:t>MAP</a:t>
                </a:r>
              </a:p>
              <a:p>
                <a:endParaRPr lang="cs-CZ" sz="2000" baseline="-25000" dirty="0"/>
              </a:p>
              <a:p>
                <a:pPr marL="0" indent="0" algn="ctr">
                  <a:buNone/>
                </a:pPr>
                <a:r>
                  <a:rPr lang="cs-CZ" sz="2000" i="1" dirty="0"/>
                  <a:t>H</a:t>
                </a:r>
                <a:r>
                  <a:rPr lang="cs-CZ" sz="2000" baseline="-25000" dirty="0"/>
                  <a:t>MAP</a:t>
                </a:r>
                <a:r>
                  <a:rPr lang="cs-CZ" sz="2000" dirty="0"/>
                  <a:t> = 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J   </a:t>
                </a:r>
                <a:r>
                  <a:rPr lang="cs-CZ" sz="2000" dirty="0"/>
                  <a:t>právě když  P(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en-US" sz="2000" dirty="0"/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00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cs-CZ" sz="2000" dirty="0"/>
                  <a:t>) = </a:t>
                </a:r>
                <a:r>
                  <a:rPr lang="cs-CZ" sz="2000" dirty="0" err="1" smtClean="0"/>
                  <a:t>max</a:t>
                </a:r>
                <a:r>
                  <a:rPr lang="cs-CZ" sz="2000" i="1" baseline="-25000" dirty="0" err="1" smtClean="0"/>
                  <a:t>t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00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>
                        <a:latin typeface="Cambria Math" panose="02040503050406030204" pitchFamily="18" charset="0"/>
                      </a:rPr>
                      <m:t>)×</m:t>
                    </m:r>
                    <m:nary>
                      <m:naryPr>
                        <m:chr m:val="∏"/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cs-CZ" sz="2000" baseline="-25000" dirty="0" smtClean="0"/>
              </a:p>
              <a:p>
                <a:endParaRPr lang="cs-CZ" sz="2000" dirty="0"/>
              </a:p>
              <a:p>
                <a:pPr marL="0" indent="0">
                  <a:buNone/>
                </a:pP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Evidence 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E</a:t>
                </a:r>
                <a:r>
                  <a:rPr lang="cs-CZ" sz="2000" i="1" spc="-10" baseline="-250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jsou 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pak hodnoty jednotlivých vstupních atribut</a:t>
                </a:r>
                <a:r>
                  <a:rPr lang="cs-CZ" sz="16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ů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(tedy 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E</a:t>
                </a:r>
                <a:r>
                  <a:rPr lang="cs-CZ" sz="2000" i="1" spc="-10" baseline="-250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0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=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cs-CZ" sz="2000" i="1" spc="-10" baseline="-250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j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 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 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hypotézy 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H</a:t>
                </a:r>
                <a:r>
                  <a:rPr lang="cs-CZ" sz="2000" i="1" spc="-10" baseline="-250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jsou </a:t>
                </a:r>
                <a:r>
                  <a:rPr lang="cs-CZ" sz="2000" spc="-3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cílové t</a:t>
                </a:r>
                <a:r>
                  <a:rPr lang="cs-CZ" sz="1600" spc="-3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ř</a:t>
                </a:r>
                <a:r>
                  <a:rPr lang="cs-CZ" sz="2000" spc="-3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ídy (tedy 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H</a:t>
                </a:r>
                <a:r>
                  <a:rPr lang="cs-CZ" sz="2000" i="1" spc="-10" baseline="-250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= C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8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3203848" y="3736812"/>
            <a:ext cx="225050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Např. (bankovní </a:t>
            </a:r>
            <a:r>
              <a:rPr lang="cs-CZ" sz="1600" dirty="0" smtClean="0">
                <a:solidFill>
                  <a:srgbClr val="000000"/>
                </a:solidFill>
              </a:rPr>
              <a:t>úloha)</a:t>
            </a:r>
          </a:p>
          <a:p>
            <a:r>
              <a:rPr lang="cs-CZ" sz="160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1600" i="1" spc="-1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600" i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cs-CZ" sz="1600" i="1" spc="-1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= příjem(vysoký</a:t>
            </a:r>
            <a:r>
              <a:rPr lang="cs-CZ" sz="16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cs-CZ" sz="160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600" i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cs-CZ" sz="1600" i="1" spc="-1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= </a:t>
            </a:r>
            <a:r>
              <a:rPr lang="cs-CZ" sz="1600" dirty="0" smtClean="0">
                <a:solidFill>
                  <a:srgbClr val="000000"/>
                </a:solidFill>
              </a:rPr>
              <a:t>úvěr(půjčit)</a:t>
            </a:r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755576" y="1980817"/>
            <a:ext cx="7560840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9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Naivní bayesovský klasifikátor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Neprovádí </a:t>
            </a:r>
            <a:r>
              <a:rPr lang="cs-CZ" sz="2400" dirty="0"/>
              <a:t>prohledávání prostoru </a:t>
            </a:r>
            <a:r>
              <a:rPr lang="cs-CZ" sz="2400" dirty="0" smtClean="0"/>
              <a:t>hypotéz.</a:t>
            </a:r>
          </a:p>
          <a:p>
            <a:r>
              <a:rPr lang="cs-CZ" sz="2400" dirty="0"/>
              <a:t>Stačí jen spočítat příslušné pravděpodobnosti na základě četnosti výskytů hodnot jednotlivých </a:t>
            </a:r>
            <a:r>
              <a:rPr lang="cs-CZ" sz="2400" dirty="0" smtClean="0"/>
              <a:t>atributů.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2236008" y="3003798"/>
                <a:ext cx="4599978" cy="1197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2400" dirty="0" smtClean="0"/>
                  <a:t>P(</a:t>
                </a:r>
                <a:r>
                  <a:rPr lang="en-US" sz="2400" i="1" dirty="0" err="1"/>
                  <a:t>H</a:t>
                </a:r>
                <a:r>
                  <a:rPr lang="en-US" sz="2400" i="1" baseline="-25000" dirty="0" err="1"/>
                  <a:t>t</a:t>
                </a:r>
                <a:r>
                  <a:rPr lang="cs-CZ" sz="2400" dirty="0" smtClean="0"/>
                  <a:t>) = P(</a:t>
                </a:r>
                <a:r>
                  <a:rPr lang="cs-CZ" sz="24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4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4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4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cs-CZ" sz="2400" dirty="0" smtClean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pc="-1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cs-CZ" sz="2400" b="0" i="1" spc="-1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cs-CZ" sz="2400" dirty="0" smtClean="0"/>
              </a:p>
              <a:p>
                <a:pPr algn="ctr"/>
                <a:r>
                  <a:rPr lang="cs-CZ" sz="2400" dirty="0" smtClean="0"/>
                  <a:t>P(</a:t>
                </a:r>
                <a:r>
                  <a:rPr lang="cs-CZ" sz="2400" i="1" dirty="0" err="1" smtClean="0"/>
                  <a:t>E</a:t>
                </a:r>
                <a:r>
                  <a:rPr lang="cs-CZ" sz="2400" i="1" baseline="-25000" dirty="0" err="1" smtClean="0"/>
                  <a:t>i</a:t>
                </a:r>
                <a:r>
                  <a:rPr lang="en-US" sz="2400" dirty="0" smtClean="0"/>
                  <a:t>|</a:t>
                </a:r>
                <a:r>
                  <a:rPr lang="en-US" sz="2400" i="1" dirty="0" err="1" smtClean="0"/>
                  <a:t>H</a:t>
                </a:r>
                <a:r>
                  <a:rPr lang="en-US" sz="2400" i="1" baseline="-25000" dirty="0" err="1" smtClean="0"/>
                  <a:t>t</a:t>
                </a:r>
                <a:r>
                  <a:rPr lang="cs-CZ" sz="2400" dirty="0" smtClean="0"/>
                  <a:t>) </a:t>
                </a:r>
                <a:r>
                  <a:rPr lang="cs-CZ" sz="2400" dirty="0"/>
                  <a:t>= 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P(</a:t>
                </a:r>
                <a:r>
                  <a:rPr lang="cs-CZ" sz="24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cs-CZ" sz="2400" i="1" spc="-1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j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4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4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en-US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|</a:t>
                </a:r>
                <a:r>
                  <a:rPr lang="cs-CZ" sz="24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C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4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4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pc="-1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400" i="1" spc="-1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400" i="1" spc="-1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sz="2400" i="1" spc="-10">
                            <a:latin typeface="Cambria Math" panose="02040503050406030204" pitchFamily="18" charset="0"/>
                          </a:rPr>
                          <m:t>))</m:t>
                        </m:r>
                      </m:num>
                      <m:den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008" y="3003798"/>
                <a:ext cx="4599978" cy="1197764"/>
              </a:xfrm>
              <a:prstGeom prst="rect">
                <a:avLst/>
              </a:prstGeom>
              <a:blipFill>
                <a:blip r:embed="rId3"/>
                <a:stretch>
                  <a:fillRect l="-1724" t="-510" b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1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10906"/>
            <a:ext cx="8280920" cy="277706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P(úvěr(ano)) = 8/12 = 0.667</a:t>
            </a:r>
          </a:p>
          <a:p>
            <a:pPr marL="0" indent="0">
              <a:buNone/>
            </a:pPr>
            <a:r>
              <a:rPr lang="cs-CZ" sz="1800" dirty="0"/>
              <a:t>P(úvěr(ne)) = 4/12 = 0.333</a:t>
            </a:r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658076"/>
              </p:ext>
            </p:extLst>
          </p:nvPr>
        </p:nvGraphicFramePr>
        <p:xfrm>
          <a:off x="1331640" y="775327"/>
          <a:ext cx="5518150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Dokument" r:id="rId4" imgW="5518636" imgH="2424861" progId="Word.Document.12">
                  <p:embed/>
                </p:oleObj>
              </mc:Choice>
              <mc:Fallback>
                <p:oleObj name="Dokument" r:id="rId4" imgW="5518636" imgH="24248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1640" y="775327"/>
                        <a:ext cx="5518150" cy="242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bdélník 2"/>
          <p:cNvSpPr/>
          <p:nvPr/>
        </p:nvSpPr>
        <p:spPr>
          <a:xfrm>
            <a:off x="4283968" y="309955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P(konto(střední)|úvěr(ano)) = 2/8 = 0.25</a:t>
            </a:r>
          </a:p>
          <a:p>
            <a:r>
              <a:rPr lang="cs-CZ" dirty="0"/>
              <a:t>P(konto(střední)|úvěr(ne)) = 2/4 = 0.5</a:t>
            </a:r>
          </a:p>
          <a:p>
            <a:r>
              <a:rPr lang="cs-CZ" dirty="0"/>
              <a:t>P(nezaměstnaný(ne)|úvěr(ano)) = 5/8 = 0.625</a:t>
            </a:r>
          </a:p>
          <a:p>
            <a:r>
              <a:rPr lang="cs-CZ" dirty="0"/>
              <a:t>P(nezaměstnaný(ne)|úvěr(ne)) = 1/4= 0.25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6015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U</a:t>
            </a:r>
            <a:r>
              <a:rPr lang="cs-CZ" sz="2000" dirty="0" smtClean="0"/>
              <a:t>chazeč </a:t>
            </a:r>
            <a:r>
              <a:rPr lang="cs-CZ" sz="2000" dirty="0"/>
              <a:t>o úvěr, který má střední konto a není </a:t>
            </a:r>
            <a:r>
              <a:rPr lang="cs-CZ" sz="2000" dirty="0" smtClean="0"/>
              <a:t>nezaměstnaný:</a:t>
            </a: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800" dirty="0"/>
              <a:t>P(úvěr(ano)) P(konto(střední)|úvěr(ano)) P(nezaměstnaný(ne) |úvěr(ano)) = 0.1042</a:t>
            </a:r>
          </a:p>
          <a:p>
            <a:pPr marL="0" indent="0" algn="ctr">
              <a:buNone/>
            </a:pPr>
            <a:r>
              <a:rPr lang="cs-CZ" sz="1800" dirty="0"/>
              <a:t>P(úvěr(ne)) P(konto(střední)|úvěr(ne)) P(nezaměstnaný(ne)|úvěr(ne)) = </a:t>
            </a:r>
            <a:r>
              <a:rPr lang="cs-CZ" sz="1800" dirty="0" smtClean="0"/>
              <a:t>0.0416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000" dirty="0" smtClean="0"/>
              <a:t>Naivní </a:t>
            </a:r>
            <a:r>
              <a:rPr lang="cs-CZ" sz="2000" dirty="0"/>
              <a:t>bayesovský klasifikátor zařadí tohoto uchazeče do třídy </a:t>
            </a:r>
            <a:r>
              <a:rPr lang="cs-CZ" sz="2000" i="1" dirty="0"/>
              <a:t>úvěr(ano</a:t>
            </a:r>
            <a:r>
              <a:rPr lang="cs-CZ" sz="2000" i="1" dirty="0" smtClean="0"/>
              <a:t>).</a:t>
            </a:r>
          </a:p>
          <a:p>
            <a:pPr marL="0" indent="0">
              <a:buNone/>
            </a:pPr>
            <a:endParaRPr lang="cs-CZ" sz="2000" i="1" dirty="0" smtClean="0"/>
          </a:p>
          <a:p>
            <a:r>
              <a:rPr lang="cs-CZ" sz="2000" dirty="0"/>
              <a:t>K</a:t>
            </a:r>
            <a:r>
              <a:rPr lang="cs-CZ" sz="2000" dirty="0" smtClean="0"/>
              <a:t>lasifikovali jsme </a:t>
            </a:r>
            <a:r>
              <a:rPr lang="cs-CZ" sz="2000" i="1" dirty="0" smtClean="0"/>
              <a:t>neúplně </a:t>
            </a:r>
            <a:r>
              <a:rPr lang="cs-CZ" sz="2000" i="1" dirty="0"/>
              <a:t>popsaný </a:t>
            </a:r>
            <a:r>
              <a:rPr lang="cs-CZ" sz="2000" dirty="0"/>
              <a:t>případ, který by zůstal nezařazen dříve vytvořenými rozhodovacími </a:t>
            </a:r>
            <a:r>
              <a:rPr lang="cs-CZ" sz="2000" dirty="0" smtClean="0"/>
              <a:t>stromy nebo neuronovými sítěmi.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9477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Pro ženu, která má nízký příjem, střední konto a není nezaměstnaná:</a:t>
            </a: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800" dirty="0"/>
              <a:t>P(úvěr(ano)) P(příjem(nízký)|úvěr(ano)) P(konto(střední)|úvěr(ano)) P(pohlaví(žena)|úvěr(ano)) P(nezaměstnaný(ne)|úvěr(ano)) = 0.0195</a:t>
            </a:r>
          </a:p>
          <a:p>
            <a:pPr marL="0" indent="0" algn="ctr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dirty="0"/>
              <a:t>P(úvěr(ne)) P(příjem(nízký)|úvěr(ne)) P(konto(střední)|úvěr(ne)) P(pohlaví(žena)|úvěr(ne)) P(nezaměstnaný(ne)|úvěr(ne)) = 0.0208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000" dirty="0" smtClean="0"/>
              <a:t>Uchazečka </a:t>
            </a:r>
            <a:r>
              <a:rPr lang="cs-CZ" sz="2000" dirty="0"/>
              <a:t>bude zařazena do třídy </a:t>
            </a:r>
            <a:r>
              <a:rPr lang="cs-CZ" sz="2000" i="1" dirty="0"/>
              <a:t>úvěr(ne</a:t>
            </a:r>
            <a:r>
              <a:rPr lang="cs-CZ" sz="2000" i="1" dirty="0" smtClean="0"/>
              <a:t>)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i="1" dirty="0"/>
          </a:p>
          <a:p>
            <a:r>
              <a:rPr lang="cs-CZ" sz="2000" dirty="0"/>
              <a:t>T</a:t>
            </a:r>
            <a:r>
              <a:rPr lang="cs-CZ" sz="2000" dirty="0" smtClean="0"/>
              <a:t>ento </a:t>
            </a:r>
            <a:r>
              <a:rPr lang="cs-CZ" sz="2000" dirty="0"/>
              <a:t>příklad nebyl v </a:t>
            </a:r>
            <a:r>
              <a:rPr lang="cs-CZ" sz="2000" dirty="0" smtClean="0"/>
              <a:t>trénovacích </a:t>
            </a:r>
            <a:r>
              <a:rPr lang="cs-CZ" sz="2000" dirty="0"/>
              <a:t>datech, klasifikátor má tedy sc</a:t>
            </a:r>
            <a:r>
              <a:rPr lang="cs-CZ" sz="2000" i="1" dirty="0"/>
              <a:t>hopnost </a:t>
            </a:r>
            <a:r>
              <a:rPr lang="cs-CZ" sz="2000" i="1" dirty="0" smtClean="0"/>
              <a:t>generalizovat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23796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cs-CZ" sz="2000" dirty="0" smtClean="0"/>
                  <a:t>P(</a:t>
                </a:r>
                <a:r>
                  <a:rPr lang="cs-CZ" sz="2000" i="1" dirty="0" err="1" smtClean="0"/>
                  <a:t>E</a:t>
                </a:r>
                <a:r>
                  <a:rPr lang="cs-CZ" sz="2000" i="1" baseline="-25000" dirty="0" err="1" smtClean="0"/>
                  <a:t>i</a:t>
                </a:r>
                <a:r>
                  <a:rPr lang="en-US" sz="2000" dirty="0" smtClean="0"/>
                  <a:t>|</a:t>
                </a:r>
                <a:r>
                  <a:rPr lang="en-US" sz="2000" i="1" dirty="0" err="1" smtClean="0"/>
                  <a:t>H</a:t>
                </a:r>
                <a:r>
                  <a:rPr lang="en-US" sz="2000" i="1" baseline="-25000" dirty="0" err="1" smtClean="0"/>
                  <a:t>t</a:t>
                </a:r>
                <a:r>
                  <a:rPr lang="cs-CZ" sz="2000" dirty="0" smtClean="0"/>
                  <a:t>) = 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P(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cs-CZ" sz="2000" i="1" spc="-10" baseline="-250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j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en-US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|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C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 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pc="-1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0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i="1" spc="-1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000" i="1" spc="-1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b="0" i="1" spc="-1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000" b="0" i="1" spc="-1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sz="2000" b="0" i="1" spc="-10" smtClean="0">
                            <a:latin typeface="Cambria Math" panose="02040503050406030204" pitchFamily="18" charset="0"/>
                          </a:rPr>
                          <m:t>))</m:t>
                        </m:r>
                      </m:num>
                      <m:den>
                        <m:sSub>
                          <m:sSubPr>
                            <m:ctrlPr>
                              <a:rPr lang="cs-CZ" sz="2000" i="1" spc="-1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000" b="0" i="1" spc="-1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r>
                  <a:rPr lang="cs-CZ" sz="2000" dirty="0" smtClean="0"/>
                  <a:t>Pokud se v trénovacích datech pro třídu 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neobjeví žádné objekty s hodnotou 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k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u atributu 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cs-CZ" sz="2000" i="1" spc="-10" baseline="-250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j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, potom bude P(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cs-CZ" sz="2000" i="1" spc="-10" baseline="-250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j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k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en-US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|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C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 = 0, a tedy bude 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nulová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i aposteriorní pravděpodobnost P(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en-US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|…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en-US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cs-CZ" sz="2000" i="1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bez ohledu na hodnoty ostatních atributů</a:t>
                </a:r>
                <a:r>
                  <a:rPr lang="cs-CZ" sz="2000" spc="-1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!</a:t>
                </a:r>
              </a:p>
              <a:p>
                <a:endParaRPr lang="cs-CZ" sz="2000" spc="-10" dirty="0" smtClean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cs-CZ" sz="2000" spc="-10" dirty="0" smtClean="0">
                    <a:latin typeface="Times New Roman" panose="02020603050405020304" pitchFamily="18" charset="0"/>
                  </a:rPr>
                  <a:t>Proto se zavádí různé korekce, např. </a:t>
                </a:r>
                <a:r>
                  <a:rPr lang="cs-CZ" sz="2000" i="1" spc="-10" dirty="0" err="1" smtClean="0">
                    <a:latin typeface="Times New Roman" panose="02020603050405020304" pitchFamily="18" charset="0"/>
                  </a:rPr>
                  <a:t>Laplaceova</a:t>
                </a:r>
                <a:r>
                  <a:rPr lang="cs-CZ" sz="2000" i="1" spc="-10" dirty="0" smtClean="0">
                    <a:latin typeface="Times New Roman" panose="02020603050405020304" pitchFamily="18" charset="0"/>
                  </a:rPr>
                  <a:t> korekce</a:t>
                </a:r>
                <a:r>
                  <a:rPr lang="cs-CZ" sz="2000" spc="-10" dirty="0" smtClean="0">
                    <a:latin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pc="-1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 spc="-1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 spc="-1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cs-CZ" sz="2000" i="1" spc="-1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ctrlPr>
                                <a:rPr lang="cs-CZ" sz="2000" i="1" spc="-1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 spc="-1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 spc="-1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cs-CZ" sz="2000" i="1" spc="-1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sz="2000" i="1" spc="-1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000" i="1" spc="-1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 spc="-1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cs-CZ" sz="2000" i="1" spc="-1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cs-CZ" sz="2000" b="0" i="1" spc="-1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i="1" spc="-1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 spc="-1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cs-CZ" sz="2000" i="1" spc="-1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sz="2000" b="0" i="1" spc="-1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pc="-1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810" r="-7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3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Shrnutí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I přes naivitu je překvapivě přesný</a:t>
            </a:r>
          </a:p>
          <a:p>
            <a:r>
              <a:rPr lang="cs-CZ" sz="2400" dirty="0" smtClean="0"/>
              <a:t>Lze jednoduše naimplementovat (naprogramovat)</a:t>
            </a:r>
          </a:p>
          <a:p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Pro nezkušené uživatele však může být reprezentace znalostí ve formě (podmíněných) pravděpodobností méně srozumitelná</a:t>
            </a:r>
            <a:endParaRPr lang="cs-CZ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8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nn-NO" altLang="cs-CZ" sz="1200" dirty="0" smtClean="0"/>
              <a:t>prof</a:t>
            </a:r>
            <a:r>
              <a:rPr lang="nn-NO" altLang="cs-CZ" sz="1200" dirty="0"/>
              <a:t>. Ing. Petr Berka, CSc</a:t>
            </a:r>
            <a:r>
              <a:rPr lang="nn-NO" altLang="cs-CZ" sz="1200" dirty="0" smtClean="0"/>
              <a:t>.</a:t>
            </a:r>
            <a:r>
              <a:rPr lang="cs-CZ" altLang="cs-CZ" sz="1200" dirty="0" smtClean="0"/>
              <a:t> </a:t>
            </a:r>
            <a:r>
              <a:rPr lang="cs-CZ" altLang="cs-CZ" sz="1200" dirty="0" smtClean="0">
                <a:hlinkClick r:id="rId2"/>
              </a:rPr>
              <a:t>berka@vse.cz</a:t>
            </a:r>
            <a:endParaRPr lang="cs-CZ" alt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err="1" smtClean="0"/>
              <a:t>Bayesova</a:t>
            </a:r>
            <a:r>
              <a:rPr lang="cs-CZ" sz="2000" dirty="0" smtClean="0"/>
              <a:t> věta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pro klasifikaci</a:t>
            </a:r>
            <a:endParaRPr lang="cs-CZ" sz="2000" dirty="0" smtClean="0"/>
          </a:p>
          <a:p>
            <a:r>
              <a:rPr lang="cs-CZ" sz="2000" dirty="0" smtClean="0"/>
              <a:t>Příklad</a:t>
            </a:r>
          </a:p>
          <a:p>
            <a:r>
              <a:rPr lang="cs-CZ" sz="2000" dirty="0"/>
              <a:t>Naivní </a:t>
            </a:r>
            <a:r>
              <a:rPr lang="cs-CZ" sz="2000" dirty="0" err="1"/>
              <a:t>bayesovský</a:t>
            </a:r>
            <a:r>
              <a:rPr lang="cs-CZ" sz="2000" dirty="0"/>
              <a:t> </a:t>
            </a:r>
            <a:r>
              <a:rPr lang="cs-CZ" sz="2000" dirty="0" smtClean="0"/>
              <a:t>klasifikátor</a:t>
            </a:r>
          </a:p>
          <a:p>
            <a:r>
              <a:rPr lang="cs-CZ" sz="2000" dirty="0" smtClean="0"/>
              <a:t>Příklad</a:t>
            </a:r>
          </a:p>
          <a:p>
            <a:r>
              <a:rPr lang="cs-CZ" sz="2000" dirty="0" smtClean="0"/>
              <a:t>Shrnutí</a:t>
            </a:r>
          </a:p>
        </p:txBody>
      </p:sp>
      <p:pic>
        <p:nvPicPr>
          <p:cNvPr id="4" name="Obrázek 3" descr="mineiro2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20072" y="1347614"/>
            <a:ext cx="201622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253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Bayesova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věta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627534"/>
                <a:ext cx="8280920" cy="3960440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endParaRPr lang="cs-CZ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cs-CZ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8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sty m:val="p"/>
                            </m:rPr>
                            <a:rPr lang="cs-CZ" sz="28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sz="1800" dirty="0" smtClean="0"/>
              </a:p>
              <a:p>
                <a:pPr marL="0" indent="0">
                  <a:buNone/>
                </a:pPr>
                <a:r>
                  <a:rPr lang="cs-CZ" sz="1700" dirty="0" smtClean="0"/>
                  <a:t>P(</a:t>
                </a:r>
                <a:r>
                  <a:rPr lang="cs-CZ" sz="1700" i="1" dirty="0" smtClean="0"/>
                  <a:t>H|E</a:t>
                </a:r>
                <a:r>
                  <a:rPr lang="cs-CZ" sz="1700" dirty="0"/>
                  <a:t>)</a:t>
                </a:r>
                <a:r>
                  <a:rPr lang="en-US" sz="1700" i="1" dirty="0"/>
                  <a:t> - A</a:t>
                </a:r>
                <a:r>
                  <a:rPr lang="cs-CZ" sz="1700" i="1" dirty="0"/>
                  <a:t>posteriorní </a:t>
                </a:r>
                <a:r>
                  <a:rPr lang="cs-CZ" sz="1700" dirty="0"/>
                  <a:t>pravděpodobnost</a:t>
                </a:r>
                <a:r>
                  <a:rPr lang="en-US" sz="1700" dirty="0"/>
                  <a:t> </a:t>
                </a:r>
                <a:r>
                  <a:rPr lang="cs-CZ" sz="1700" dirty="0"/>
                  <a:t>hypotézy </a:t>
                </a:r>
                <a:r>
                  <a:rPr lang="en-US" sz="1700" i="1" dirty="0"/>
                  <a:t>H</a:t>
                </a:r>
                <a:r>
                  <a:rPr lang="en-US" sz="1700" dirty="0"/>
                  <a:t> </a:t>
                </a:r>
                <a:r>
                  <a:rPr lang="cs-CZ" sz="1700" dirty="0"/>
                  <a:t>při pozorování evidence </a:t>
                </a:r>
                <a:r>
                  <a:rPr lang="cs-CZ" sz="1700" i="1" dirty="0"/>
                  <a:t>E </a:t>
                </a:r>
                <a:r>
                  <a:rPr lang="en-US" sz="1700" dirty="0"/>
                  <a:t>- </a:t>
                </a:r>
                <a:r>
                  <a:rPr lang="cs-CZ" sz="1700" dirty="0"/>
                  <a:t>vyjadřuje, jak se změní pravděpodobnost hypotézy, pokud víme, že nastalo </a:t>
                </a:r>
                <a:r>
                  <a:rPr lang="cs-CZ" sz="1700" i="1" dirty="0"/>
                  <a:t>E</a:t>
                </a:r>
                <a:r>
                  <a:rPr lang="cs-CZ" sz="1700" dirty="0"/>
                  <a:t>. </a:t>
                </a:r>
              </a:p>
              <a:p>
                <a:pPr marL="0" indent="0">
                  <a:buNone/>
                </a:pPr>
                <a:r>
                  <a:rPr lang="cs-CZ" sz="1700" dirty="0" smtClean="0"/>
                  <a:t>P(</a:t>
                </a:r>
                <a:r>
                  <a:rPr lang="cs-CZ" sz="1700" i="1" dirty="0" smtClean="0"/>
                  <a:t>H</a:t>
                </a:r>
                <a:r>
                  <a:rPr lang="cs-CZ" sz="1700" dirty="0"/>
                  <a:t>)</a:t>
                </a:r>
                <a:r>
                  <a:rPr lang="cs-CZ" sz="1700" i="1" dirty="0"/>
                  <a:t> </a:t>
                </a:r>
                <a:r>
                  <a:rPr lang="en-US" sz="1700" i="1" dirty="0" smtClean="0"/>
                  <a:t>- </a:t>
                </a:r>
                <a:r>
                  <a:rPr lang="cs-CZ" sz="1700" i="1" dirty="0" smtClean="0"/>
                  <a:t>Apriorní</a:t>
                </a:r>
                <a:r>
                  <a:rPr lang="cs-CZ" sz="1700" dirty="0" smtClean="0"/>
                  <a:t> </a:t>
                </a:r>
                <a:r>
                  <a:rPr lang="cs-CZ" sz="1700" dirty="0"/>
                  <a:t>pravděpodobnost hypotézy </a:t>
                </a:r>
                <a:r>
                  <a:rPr lang="en-US" sz="1700" i="1" dirty="0" smtClean="0"/>
                  <a:t>H</a:t>
                </a:r>
                <a:r>
                  <a:rPr lang="en-US" sz="1700" dirty="0" smtClean="0"/>
                  <a:t> - </a:t>
                </a:r>
                <a:r>
                  <a:rPr lang="cs-CZ" sz="1700" dirty="0" smtClean="0"/>
                  <a:t>odpovídá </a:t>
                </a:r>
                <a:r>
                  <a:rPr lang="cs-CZ" sz="1700" dirty="0"/>
                  <a:t>znalostem o zastoupení jednotlivých hypotéz (tříd) bez ohledu na nějaké další informace. </a:t>
                </a:r>
                <a:endParaRPr lang="cs-CZ" sz="1700" dirty="0" smtClean="0"/>
              </a:p>
              <a:p>
                <a:pPr marL="0" indent="0">
                  <a:buNone/>
                </a:pPr>
                <a:r>
                  <a:rPr lang="cs-CZ" sz="1700" dirty="0"/>
                  <a:t>P(</a:t>
                </a:r>
                <a:r>
                  <a:rPr lang="cs-CZ" sz="1700" i="1" dirty="0"/>
                  <a:t>E|H</a:t>
                </a:r>
                <a:r>
                  <a:rPr lang="cs-CZ" sz="1700" dirty="0"/>
                  <a:t>)</a:t>
                </a:r>
                <a:r>
                  <a:rPr lang="cs-CZ" sz="1700" i="1" dirty="0"/>
                  <a:t> - </a:t>
                </a:r>
                <a:r>
                  <a:rPr lang="cs-CZ" sz="1700" dirty="0"/>
                  <a:t>podmíněná pravděpodobnost</a:t>
                </a:r>
                <a:r>
                  <a:rPr lang="cs-CZ" sz="1700" i="1" dirty="0"/>
                  <a:t> </a:t>
                </a:r>
                <a:r>
                  <a:rPr lang="cs-CZ" sz="1700" dirty="0"/>
                  <a:t>evidence E při pozorování hypotézy H – pravděpodobnost </a:t>
                </a:r>
                <a:r>
                  <a:rPr lang="cs-CZ" sz="1700" i="1" dirty="0"/>
                  <a:t>E</a:t>
                </a:r>
                <a:r>
                  <a:rPr lang="cs-CZ" sz="1700" dirty="0"/>
                  <a:t> ve třídě </a:t>
                </a:r>
                <a:r>
                  <a:rPr lang="cs-CZ" sz="1700" i="1" dirty="0"/>
                  <a:t>H</a:t>
                </a:r>
                <a:r>
                  <a:rPr lang="cs-CZ" sz="1700" dirty="0"/>
                  <a:t>  </a:t>
                </a:r>
              </a:p>
              <a:p>
                <a:pPr marL="0" indent="0">
                  <a:buNone/>
                </a:pPr>
                <a:r>
                  <a:rPr lang="cs-CZ" sz="1700" dirty="0" smtClean="0"/>
                  <a:t>P(</a:t>
                </a:r>
                <a:r>
                  <a:rPr lang="cs-CZ" sz="1700" i="1" dirty="0" smtClean="0"/>
                  <a:t>E</a:t>
                </a:r>
                <a:r>
                  <a:rPr lang="cs-CZ" sz="1700" dirty="0"/>
                  <a:t>) </a:t>
                </a:r>
                <a:r>
                  <a:rPr lang="cs-CZ" sz="1700" dirty="0" smtClean="0"/>
                  <a:t>- pravděpodobnost </a:t>
                </a:r>
                <a:r>
                  <a:rPr lang="cs-CZ" sz="1700" dirty="0"/>
                  <a:t>evidence (pozorování</a:t>
                </a:r>
                <a:r>
                  <a:rPr lang="cs-CZ" sz="1700" dirty="0" smtClean="0"/>
                  <a:t>).</a:t>
                </a:r>
              </a:p>
              <a:p>
                <a:pPr marL="0" indent="0">
                  <a:buNone/>
                </a:pPr>
                <a:endParaRPr lang="cs-CZ" sz="16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627534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515" b="-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aoblený obdélník 8"/>
          <p:cNvSpPr/>
          <p:nvPr/>
        </p:nvSpPr>
        <p:spPr>
          <a:xfrm>
            <a:off x="2420761" y="987574"/>
            <a:ext cx="4302478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6948264" y="1204759"/>
            <a:ext cx="2088232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Např. (bankovní </a:t>
            </a:r>
            <a:r>
              <a:rPr lang="cs-CZ" sz="1600" dirty="0" smtClean="0">
                <a:solidFill>
                  <a:srgbClr val="000000"/>
                </a:solidFill>
              </a:rPr>
              <a:t>úloha)</a:t>
            </a:r>
          </a:p>
          <a:p>
            <a:r>
              <a:rPr lang="cs-CZ" sz="1600" i="1" dirty="0" smtClean="0">
                <a:solidFill>
                  <a:srgbClr val="000000"/>
                </a:solidFill>
              </a:rPr>
              <a:t>H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= </a:t>
            </a:r>
            <a:r>
              <a:rPr lang="cs-CZ" sz="1600" dirty="0" smtClean="0">
                <a:solidFill>
                  <a:srgbClr val="000000"/>
                </a:solidFill>
              </a:rPr>
              <a:t>půjčit </a:t>
            </a:r>
          </a:p>
          <a:p>
            <a:r>
              <a:rPr lang="cs-CZ" sz="1600" i="1" dirty="0" smtClean="0">
                <a:solidFill>
                  <a:srgbClr val="000000"/>
                </a:solidFill>
              </a:rPr>
              <a:t>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= příjem(vysoký)</a:t>
            </a:r>
          </a:p>
        </p:txBody>
      </p:sp>
    </p:spTree>
    <p:extLst>
      <p:ext uri="{BB962C8B-B14F-4D97-AF65-F5344CB8AC3E}">
        <p14:creationId xmlns:p14="http://schemas.microsoft.com/office/powerpoint/2010/main" val="3441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klasifikaci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000" dirty="0" smtClean="0"/>
                  <a:t>Při více (</a:t>
                </a:r>
                <a:r>
                  <a:rPr lang="cs-CZ" sz="2000" i="1" dirty="0" smtClean="0"/>
                  <a:t>T</a:t>
                </a:r>
                <a:r>
                  <a:rPr lang="cs-CZ" sz="2000" dirty="0" smtClean="0"/>
                  <a:t>) hypotézách </a:t>
                </a:r>
                <a:r>
                  <a:rPr lang="cs-CZ" sz="2000" i="1" dirty="0" smtClean="0"/>
                  <a:t>H</a:t>
                </a:r>
                <a:r>
                  <a:rPr lang="cs-CZ" sz="2000" baseline="-25000" dirty="0" smtClean="0"/>
                  <a:t>1</a:t>
                </a:r>
                <a:r>
                  <a:rPr lang="cs-CZ" sz="2000" dirty="0" smtClean="0"/>
                  <a:t>, …, </a:t>
                </a:r>
                <a:r>
                  <a:rPr lang="cs-CZ" sz="2000" i="1" dirty="0" smtClean="0"/>
                  <a:t>H</a:t>
                </a:r>
                <a:r>
                  <a:rPr lang="cs-CZ" sz="2000" i="1" baseline="-25000" dirty="0" smtClean="0"/>
                  <a:t>T</a:t>
                </a:r>
                <a:r>
                  <a:rPr lang="cs-CZ" sz="2000" dirty="0"/>
                  <a:t> </a:t>
                </a:r>
                <a:r>
                  <a:rPr lang="cs-CZ" sz="2000" dirty="0" smtClean="0"/>
                  <a:t>(např. </a:t>
                </a:r>
                <a:r>
                  <a:rPr lang="cs-CZ" sz="2000" i="1" dirty="0" smtClean="0"/>
                  <a:t>H</a:t>
                </a:r>
                <a:r>
                  <a:rPr lang="cs-CZ" sz="2000" baseline="-25000" dirty="0" smtClean="0"/>
                  <a:t>1</a:t>
                </a:r>
                <a:r>
                  <a:rPr lang="cs-CZ" sz="2000" dirty="0" smtClean="0"/>
                  <a:t> = půjčit, </a:t>
                </a:r>
                <a:r>
                  <a:rPr lang="cs-CZ" sz="2000" i="1" dirty="0" smtClean="0"/>
                  <a:t>H</a:t>
                </a:r>
                <a:r>
                  <a:rPr lang="cs-CZ" sz="2000" baseline="-25000" dirty="0" smtClean="0"/>
                  <a:t>2</a:t>
                </a:r>
                <a:r>
                  <a:rPr lang="cs-CZ" sz="2000" dirty="0" smtClean="0"/>
                  <a:t> = nepůjčit)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dirty="0" smtClean="0"/>
                  <a:t>              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cs-CZ" sz="200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 smtClean="0"/>
                  <a:t>Hledáme hypotézu s maximální aposteriorní pravděpodobností (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MAP</a:t>
                </a:r>
                <a:r>
                  <a:rPr lang="cs-CZ" sz="2000" dirty="0" smtClean="0"/>
                  <a:t>), tedy:</a:t>
                </a:r>
              </a:p>
              <a:p>
                <a:pPr marL="0" indent="0" algn="ctr">
                  <a:buNone/>
                </a:pPr>
                <a:r>
                  <a:rPr lang="cs-CZ" sz="2000" i="1" dirty="0" smtClean="0"/>
                  <a:t>H</a:t>
                </a:r>
                <a:r>
                  <a:rPr lang="cs-CZ" sz="2000" baseline="-25000" dirty="0" smtClean="0"/>
                  <a:t>MAP</a:t>
                </a:r>
                <a:r>
                  <a:rPr lang="cs-CZ" sz="2000" dirty="0" smtClean="0"/>
                  <a:t> </a:t>
                </a:r>
                <a:r>
                  <a:rPr lang="cs-CZ" sz="2000" dirty="0"/>
                  <a:t>= 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J   </a:t>
                </a:r>
                <a:r>
                  <a:rPr lang="cs-CZ" sz="2000" dirty="0"/>
                  <a:t>právě když  P(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en-US" sz="2000" dirty="0"/>
                  <a:t>|</a:t>
                </a:r>
                <a:r>
                  <a:rPr lang="en-US" sz="2000" i="1" dirty="0"/>
                  <a:t>E</a:t>
                </a:r>
                <a:r>
                  <a:rPr lang="cs-CZ" sz="2000" dirty="0"/>
                  <a:t>) = </a:t>
                </a:r>
                <a:r>
                  <a:rPr lang="cs-CZ" sz="2000" dirty="0" err="1" smtClean="0"/>
                  <a:t>max</a:t>
                </a:r>
                <a:r>
                  <a:rPr lang="cs-CZ" sz="2000" i="1" baseline="-25000" dirty="0" err="1" smtClean="0"/>
                  <a:t>t</a:t>
                </a:r>
                <a:r>
                  <a:rPr lang="en-US" sz="2000" i="1" baseline="-25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 smtClean="0"/>
                  <a:t>Hledání lze zjednodušit:</a:t>
                </a:r>
              </a:p>
              <a:p>
                <a:pPr marL="0" indent="0" algn="ctr">
                  <a:buNone/>
                </a:pPr>
                <a:r>
                  <a:rPr lang="cs-CZ" sz="2000" i="1" dirty="0" smtClean="0"/>
                  <a:t>H</a:t>
                </a:r>
                <a:r>
                  <a:rPr lang="cs-CZ" sz="2000" baseline="-25000" dirty="0" smtClean="0"/>
                  <a:t>MAP</a:t>
                </a:r>
                <a:r>
                  <a:rPr lang="cs-CZ" sz="2000" dirty="0" smtClean="0"/>
                  <a:t> </a:t>
                </a:r>
                <a:r>
                  <a:rPr lang="cs-CZ" sz="2000" dirty="0"/>
                  <a:t>= 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cs-CZ" sz="2000" baseline="-25000" dirty="0"/>
                  <a:t>   </a:t>
                </a:r>
                <a:r>
                  <a:rPr lang="cs-CZ" sz="2000" dirty="0"/>
                  <a:t>právě když  P(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en-US" sz="2000" dirty="0"/>
                  <a:t>|</a:t>
                </a:r>
                <a:r>
                  <a:rPr lang="en-US" sz="2000" i="1" dirty="0"/>
                  <a:t>E</a:t>
                </a:r>
                <a:r>
                  <a:rPr lang="cs-CZ" sz="2000" dirty="0"/>
                  <a:t>) = </a:t>
                </a:r>
                <a:r>
                  <a:rPr lang="cs-CZ" sz="2000" dirty="0" err="1"/>
                  <a:t>max</a:t>
                </a:r>
                <a:r>
                  <a:rPr lang="cs-CZ" sz="2000" i="1" baseline="-25000" dirty="0" err="1"/>
                  <a:t>t</a:t>
                </a:r>
                <a:r>
                  <a:rPr lang="en-US" sz="2000" i="1" baseline="-250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8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Šipka doprava 2"/>
          <p:cNvSpPr/>
          <p:nvPr/>
        </p:nvSpPr>
        <p:spPr>
          <a:xfrm>
            <a:off x="3884723" y="1563638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652475" y="4008263"/>
            <a:ext cx="5760640" cy="4356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5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poskytování úvěru, tentokrát ale pouze na základě výše </a:t>
            </a:r>
            <a:r>
              <a:rPr lang="cs-CZ" sz="2000" dirty="0" smtClean="0"/>
              <a:t>příjmu</a:t>
            </a:r>
            <a:endParaRPr lang="cs-CZ" sz="2000" dirty="0"/>
          </a:p>
          <a:p>
            <a:r>
              <a:rPr lang="cs-CZ" sz="2000" dirty="0" smtClean="0"/>
              <a:t>banka </a:t>
            </a:r>
            <a:r>
              <a:rPr lang="cs-CZ" sz="2000" dirty="0"/>
              <a:t>vyhoví u 2/3 žádosti o úvěr; tedy apriorní pravděpodobnosti budou P(půjčit)=0.667 a P(nepůjčit)=</a:t>
            </a:r>
            <a:r>
              <a:rPr lang="cs-CZ" sz="2000" dirty="0" smtClean="0"/>
              <a:t>0.333</a:t>
            </a:r>
          </a:p>
          <a:p>
            <a:r>
              <a:rPr lang="cs-CZ" sz="2000" dirty="0"/>
              <a:t>vysoký příjem mělo 91% klientů, kterým banka půjčila a nízký příjem mělo 88% klientů, kterým banka </a:t>
            </a:r>
            <a:r>
              <a:rPr lang="cs-CZ" sz="2000" dirty="0" smtClean="0"/>
              <a:t>nepůjčila</a:t>
            </a:r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P(příjem(vysoký)|</a:t>
            </a:r>
            <a:r>
              <a:rPr lang="cs-CZ" sz="2000" dirty="0"/>
              <a:t>půjčit) = 0.91		</a:t>
            </a:r>
            <a:r>
              <a:rPr lang="cs-CZ" sz="2000" dirty="0" smtClean="0"/>
              <a:t>P(příjem(nízký)|</a:t>
            </a:r>
            <a:r>
              <a:rPr lang="cs-CZ" sz="2000" dirty="0"/>
              <a:t>půjčit) = 0.09</a:t>
            </a:r>
          </a:p>
          <a:p>
            <a:pPr marL="0" indent="0">
              <a:buNone/>
            </a:pPr>
            <a:r>
              <a:rPr lang="cs-CZ" sz="2000" dirty="0" smtClean="0"/>
              <a:t>P(příjem(vysoký)|</a:t>
            </a:r>
            <a:r>
              <a:rPr lang="cs-CZ" sz="2000" dirty="0"/>
              <a:t>nepůjčit) = 0.12     	</a:t>
            </a:r>
            <a:r>
              <a:rPr lang="cs-CZ" sz="2000" dirty="0" smtClean="0"/>
              <a:t>P(příjem(nízký)|</a:t>
            </a:r>
            <a:r>
              <a:rPr lang="cs-CZ" sz="2000" dirty="0"/>
              <a:t>nepůjčit) = </a:t>
            </a:r>
            <a:r>
              <a:rPr lang="cs-CZ" sz="2000" dirty="0" smtClean="0"/>
              <a:t>0.88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74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Předpokládejme, že posuzujeme klienta s vysokým </a:t>
            </a:r>
            <a:r>
              <a:rPr lang="cs-CZ" sz="2400" dirty="0" smtClean="0"/>
              <a:t>příjmem.</a:t>
            </a:r>
          </a:p>
          <a:p>
            <a:r>
              <a:rPr lang="cs-CZ" sz="2400" dirty="0" smtClean="0"/>
              <a:t>Bude </a:t>
            </a:r>
            <a:r>
              <a:rPr lang="cs-CZ" sz="2400" dirty="0"/>
              <a:t>větší pravděpodobnost, že banka půjčí nebo že nepůjčí</a:t>
            </a:r>
            <a:r>
              <a:rPr lang="cs-CZ" sz="2400" dirty="0" smtClean="0"/>
              <a:t>?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Podle </a:t>
            </a:r>
            <a:r>
              <a:rPr lang="cs-CZ" sz="2400" dirty="0" err="1" smtClean="0"/>
              <a:t>Bayesovy</a:t>
            </a:r>
            <a:r>
              <a:rPr lang="cs-CZ" sz="2400" dirty="0" smtClean="0"/>
              <a:t> věty:</a:t>
            </a:r>
          </a:p>
          <a:p>
            <a:pPr marL="0" indent="0">
              <a:buNone/>
            </a:pPr>
            <a:r>
              <a:rPr lang="cs-CZ" sz="2400" dirty="0" smtClean="0"/>
              <a:t>P(příjem(vysoký)|půjčit) </a:t>
            </a:r>
            <a:r>
              <a:rPr lang="en-US" sz="2400" dirty="0" smtClean="0"/>
              <a:t>× </a:t>
            </a:r>
            <a:r>
              <a:rPr lang="cs-CZ" sz="2400" dirty="0" smtClean="0"/>
              <a:t>P(půjčit) = 0.607 </a:t>
            </a:r>
            <a:br>
              <a:rPr lang="cs-CZ" sz="2400" dirty="0" smtClean="0"/>
            </a:br>
            <a:r>
              <a:rPr lang="cs-CZ" sz="2400" dirty="0" smtClean="0"/>
              <a:t>P(příjem(vysoký)|nepůjčit) </a:t>
            </a:r>
            <a:r>
              <a:rPr lang="en-US" sz="2400" dirty="0" smtClean="0"/>
              <a:t>×</a:t>
            </a:r>
            <a:r>
              <a:rPr lang="cs-CZ" sz="2400" dirty="0" smtClean="0"/>
              <a:t> P(nepůjčit) = 0.040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Tedy </a:t>
            </a:r>
            <a:r>
              <a:rPr lang="cs-CZ" sz="2400" b="1" i="1" dirty="0" smtClean="0"/>
              <a:t>H</a:t>
            </a:r>
            <a:r>
              <a:rPr lang="cs-CZ" sz="2400" b="1" baseline="-25000" dirty="0" smtClean="0"/>
              <a:t>MAP</a:t>
            </a:r>
            <a:r>
              <a:rPr lang="cs-CZ" sz="2400" b="1" dirty="0" smtClean="0"/>
              <a:t> = půjčit</a:t>
            </a:r>
            <a:r>
              <a:rPr lang="cs-CZ" sz="2400" dirty="0" smtClean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87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Pokud </a:t>
            </a:r>
            <a:r>
              <a:rPr lang="cs-CZ" b="1" i="1" dirty="0" smtClean="0"/>
              <a:t>E</a:t>
            </a:r>
            <a:r>
              <a:rPr lang="cs-CZ" b="1" dirty="0" smtClean="0"/>
              <a:t> je nekonečně mnoho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400" dirty="0" smtClean="0"/>
                  <a:t>Pokud </a:t>
                </a:r>
                <a:r>
                  <a:rPr lang="cs-CZ" sz="2400" i="1" dirty="0" smtClean="0"/>
                  <a:t>E </a:t>
                </a:r>
                <a:r>
                  <a:rPr lang="cs-CZ" sz="2400" dirty="0" smtClean="0"/>
                  <a:t>neodpovídá kategoriálnímu, ale numerickému atributu, např. </a:t>
                </a:r>
                <a:r>
                  <a:rPr lang="cs-CZ" sz="2400" i="1" dirty="0" smtClean="0"/>
                  <a:t>E</a:t>
                </a:r>
                <a:r>
                  <a:rPr lang="cs-CZ" sz="2400" dirty="0"/>
                  <a:t> </a:t>
                </a:r>
                <a:r>
                  <a:rPr lang="cs-CZ" sz="2400" dirty="0" smtClean="0"/>
                  <a:t>∈ </a:t>
                </a:r>
                <a:r>
                  <a:rPr lang="cs-CZ" sz="2400" b="1" dirty="0" smtClean="0"/>
                  <a:t>R</a:t>
                </a:r>
                <a:r>
                  <a:rPr lang="cs-CZ" sz="2400" dirty="0" smtClean="0"/>
                  <a:t> -&gt; Diskriminační analýza (</a:t>
                </a:r>
                <a:r>
                  <a:rPr lang="cs-CZ" sz="2400" i="1" dirty="0" smtClean="0"/>
                  <a:t>E</a:t>
                </a:r>
                <a:r>
                  <a:rPr lang="cs-CZ" sz="2400" dirty="0" smtClean="0"/>
                  <a:t> = </a:t>
                </a:r>
                <a:r>
                  <a:rPr lang="cs-CZ" sz="2400" i="1" dirty="0" smtClean="0"/>
                  <a:t>x</a:t>
                </a:r>
                <a:r>
                  <a:rPr lang="cs-CZ" sz="2400" dirty="0" smtClean="0"/>
                  <a:t>)</a:t>
                </a:r>
              </a:p>
              <a:p>
                <a:pPr marL="0" indent="0" algn="ctr">
                  <a:buNone/>
                </a:pPr>
                <a:r>
                  <a:rPr lang="cs-CZ" sz="2400" dirty="0"/>
                  <a:t>P(</a:t>
                </a:r>
                <a:r>
                  <a:rPr lang="cs-CZ" sz="2400" i="1" dirty="0"/>
                  <a:t>H</a:t>
                </a:r>
                <a:r>
                  <a:rPr lang="cs-CZ" sz="2400" i="1" baseline="-25000" dirty="0"/>
                  <a:t>J</a:t>
                </a:r>
                <a:r>
                  <a:rPr lang="en-US" sz="2400" dirty="0"/>
                  <a:t>|</a:t>
                </a:r>
                <a:r>
                  <a:rPr lang="en-US" sz="2400" i="1" dirty="0"/>
                  <a:t>E</a:t>
                </a:r>
                <a:r>
                  <a:rPr lang="cs-CZ" sz="2400" dirty="0"/>
                  <a:t>) = </a:t>
                </a:r>
                <a:r>
                  <a:rPr lang="cs-CZ" sz="2400" dirty="0" err="1"/>
                  <a:t>max</a:t>
                </a:r>
                <a:r>
                  <a:rPr lang="cs-CZ" sz="2400" i="1" baseline="-25000" dirty="0" err="1"/>
                  <a:t>t</a:t>
                </a:r>
                <a:r>
                  <a:rPr lang="en-US" sz="2400" i="1" baseline="-25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 smtClean="0"/>
                  <a:t> -&gt; </a:t>
                </a:r>
                <a:r>
                  <a:rPr lang="cs-CZ" sz="2400" dirty="0"/>
                  <a:t>max</a:t>
                </a:r>
                <a:r>
                  <a:rPr lang="cs-CZ" sz="2400" i="1" baseline="-25000" dirty="0" err="1"/>
                  <a:t>t</a:t>
                </a:r>
                <a:r>
                  <a:rPr lang="en-US" sz="2400" i="1" baseline="-25000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/>
                  <a:t> </a:t>
                </a:r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dirty="0"/>
              </a:p>
              <a:p>
                <a:endParaRPr lang="cs-CZ" sz="2400" dirty="0" smtClean="0"/>
              </a:p>
              <a:p>
                <a:endParaRPr lang="cs-CZ" sz="2400" dirty="0" smtClean="0"/>
              </a:p>
            </p:txBody>
          </p:sp>
        </mc:Choice>
        <mc:Fallback xmlns="">
          <p:sp>
            <p:nvSpPr>
              <p:cNvPr id="3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2"/>
                <a:stretch>
                  <a:fillRect l="-1031" t="-23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3-diskriminace_ruzneS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16582"/>
            <a:ext cx="2998510" cy="228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628581"/>
              </p:ext>
            </p:extLst>
          </p:nvPr>
        </p:nvGraphicFramePr>
        <p:xfrm>
          <a:off x="6084168" y="2193878"/>
          <a:ext cx="1219200" cy="238379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2636200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07635457"/>
                    </a:ext>
                  </a:extLst>
                </a:gridCol>
              </a:tblGrid>
              <a:tr h="999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 smtClean="0">
                          <a:effectLst/>
                        </a:rPr>
                        <a:t>příjem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 err="1">
                          <a:effectLst/>
                        </a:rPr>
                        <a:t>uver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505283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981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84891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425980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648646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99509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04141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2014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0632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2000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532692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3000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075592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5000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15362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solidFill>
                            <a:srgbClr val="FF0000"/>
                          </a:solidFill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4171544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2195736" y="4523357"/>
            <a:ext cx="3024336" cy="756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33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 smtClean="0"/>
              <a:t>Výhody </a:t>
            </a:r>
            <a:r>
              <a:rPr lang="cs-CZ" b="1" dirty="0" err="1"/>
              <a:t>bayesovských</a:t>
            </a:r>
            <a:r>
              <a:rPr lang="cs-CZ" b="1" dirty="0"/>
              <a:t> </a:t>
            </a:r>
            <a:r>
              <a:rPr lang="cs-CZ" b="1" dirty="0" smtClean="0"/>
              <a:t>metod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200" dirty="0" smtClean="0"/>
                  <a:t>Schopnost </a:t>
                </a:r>
                <a:r>
                  <a:rPr lang="cs-CZ" sz="2200" dirty="0"/>
                  <a:t>klasifikovat příklady do tříd s určitou </a:t>
                </a:r>
                <a:r>
                  <a:rPr lang="cs-CZ" sz="2200" dirty="0" smtClean="0"/>
                  <a:t>pravděpodobností.</a:t>
                </a:r>
              </a:p>
              <a:p>
                <a:r>
                  <a:rPr lang="cs-CZ" sz="2200" dirty="0"/>
                  <a:t>Tuto pravděpodobnost můžeme interpretovat jako spolehlivost rozhodnutí</a:t>
                </a:r>
                <a:r>
                  <a:rPr lang="cs-CZ" sz="2200" dirty="0" smtClean="0"/>
                  <a:t>.</a:t>
                </a:r>
                <a:endParaRPr lang="en-US" sz="2200" dirty="0" smtClean="0"/>
              </a:p>
              <a:p>
                <a:r>
                  <a:rPr lang="en-US" sz="2200" dirty="0" err="1" smtClean="0"/>
                  <a:t>Pokud</a:t>
                </a:r>
                <a:r>
                  <a:rPr lang="en-US" sz="2200" dirty="0" smtClean="0"/>
                  <a:t> </a:t>
                </a:r>
                <a:r>
                  <a:rPr lang="cs-CZ" sz="2200" dirty="0" smtClean="0"/>
                  <a:t>bychom měli k dispozici skutečné rozdělení veličin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20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200" dirty="0" smtClean="0"/>
                  <a:t>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2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200" dirty="0" smtClean="0"/>
                  <a:t>, potom </a:t>
                </a:r>
                <a:r>
                  <a:rPr lang="cs-CZ" sz="2200" dirty="0" err="1" smtClean="0"/>
                  <a:t>bayesovská</a:t>
                </a:r>
                <a:r>
                  <a:rPr lang="cs-CZ" sz="2200" dirty="0" smtClean="0"/>
                  <a:t> klasifikace je </a:t>
                </a:r>
                <a:r>
                  <a:rPr lang="cs-CZ" sz="2200" b="1" dirty="0" smtClean="0"/>
                  <a:t>optimální</a:t>
                </a:r>
                <a:r>
                  <a:rPr lang="cs-CZ" sz="2200" dirty="0" smtClean="0"/>
                  <a:t> vzhledem ke </a:t>
                </a:r>
                <a:r>
                  <a:rPr lang="cs-CZ" sz="2200" b="1" dirty="0" smtClean="0"/>
                  <a:t>skutečné chybě </a:t>
                </a:r>
                <a:r>
                  <a:rPr lang="cs-CZ" sz="2200" dirty="0" smtClean="0"/>
                  <a:t>klasifikace (nelze zkonstruovat lepší klasifikátor než právě </a:t>
                </a:r>
                <a:r>
                  <a:rPr lang="cs-CZ" sz="2200" dirty="0"/>
                  <a:t>ten </a:t>
                </a:r>
                <a:r>
                  <a:rPr lang="cs-CZ" sz="2200" dirty="0" err="1" smtClean="0"/>
                  <a:t>bayesovský</a:t>
                </a:r>
                <a:r>
                  <a:rPr lang="cs-CZ" sz="2200" dirty="0" smtClean="0"/>
                  <a:t>) – zjednodušená verze důkazu zde:</a:t>
                </a:r>
                <a:br>
                  <a:rPr lang="cs-CZ" sz="2200" dirty="0" smtClean="0"/>
                </a:br>
                <a:r>
                  <a:rPr lang="cs-CZ" sz="2200" dirty="0" smtClean="0"/>
                  <a:t>https</a:t>
                </a:r>
                <a:r>
                  <a:rPr lang="cs-CZ" sz="2200" dirty="0"/>
                  <a:t>://</a:t>
                </a:r>
                <a:r>
                  <a:rPr lang="cs-CZ" sz="2200" dirty="0" smtClean="0"/>
                  <a:t>cs.stackexchange.com/questions/72295/showing-that-bayes-classifier-is-optimal</a:t>
                </a:r>
                <a:endParaRPr lang="cs-CZ" sz="22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884" r="-17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31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Naivní bayesovský klasifikátor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7488832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000" dirty="0" smtClean="0"/>
                  <a:t>vychází z předpokladu, že jednotlivé evidence </a:t>
                </a:r>
                <a:r>
                  <a:rPr lang="cs-CZ" sz="2000" i="1" dirty="0" smtClean="0"/>
                  <a:t>E</a:t>
                </a:r>
                <a:r>
                  <a:rPr lang="cs-CZ" sz="2000" i="1" baseline="-25000" dirty="0" smtClean="0"/>
                  <a:t>1</a:t>
                </a:r>
                <a:r>
                  <a:rPr lang="cs-CZ" sz="2000" i="1" dirty="0" smtClean="0"/>
                  <a:t>,...,E</a:t>
                </a:r>
                <a:r>
                  <a:rPr lang="cs-CZ" sz="2000" i="1" baseline="-25000" dirty="0"/>
                  <a:t>d</a:t>
                </a:r>
                <a:r>
                  <a:rPr lang="cs-CZ" sz="2000" dirty="0" smtClean="0"/>
                  <a:t> </a:t>
                </a:r>
                <a:r>
                  <a:rPr lang="cs-CZ" sz="2000" dirty="0"/>
                  <a:t>jsou </a:t>
                </a:r>
                <a:r>
                  <a:rPr lang="cs-CZ" sz="2000" b="1" dirty="0"/>
                  <a:t>podmíněně nezávislé </a:t>
                </a:r>
                <a:r>
                  <a:rPr lang="cs-CZ" sz="2000" dirty="0"/>
                  <a:t>při platnosti hypotézy </a:t>
                </a:r>
                <a:r>
                  <a:rPr lang="cs-CZ" sz="2000" i="1" dirty="0"/>
                  <a:t>H</a:t>
                </a:r>
                <a:r>
                  <a:rPr lang="cs-CZ" sz="2000" dirty="0"/>
                  <a:t> </a:t>
                </a:r>
              </a:p>
              <a:p>
                <a:r>
                  <a:rPr lang="cs-CZ" sz="2000" dirty="0" smtClean="0"/>
                  <a:t>zjednodušující </a:t>
                </a:r>
                <a:r>
                  <a:rPr lang="cs-CZ" sz="2000" dirty="0"/>
                  <a:t>předpoklad umožňuje spočítat aposteriorní pravděpodobnost hypotézy při platnosti všech evidencí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cs-CZ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 smtClean="0"/>
                  <a:t>jako</a:t>
                </a:r>
                <a:endParaRPr lang="cs-CZ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cs-CZ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cs-CZ" sz="20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2000">
                          <a:latin typeface="Cambria Math" panose="02040503050406030204" pitchFamily="18" charset="0"/>
                        </a:rPr>
                        <m:t>×</m:t>
                      </m:r>
                      <m:nary>
                        <m:naryPr>
                          <m:chr m:val="∏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7488832" cy="3816424"/>
              </a:xfrm>
              <a:prstGeom prst="rect">
                <a:avLst/>
              </a:prstGeom>
              <a:blipFill>
                <a:blip r:embed="rId3"/>
                <a:stretch>
                  <a:fillRect l="-8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6759116" y="2283718"/>
            <a:ext cx="225050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Např. (bankovní </a:t>
            </a:r>
            <a:r>
              <a:rPr lang="cs-CZ" sz="1600" dirty="0" smtClean="0">
                <a:solidFill>
                  <a:srgbClr val="000000"/>
                </a:solidFill>
              </a:rPr>
              <a:t>úloha)</a:t>
            </a:r>
          </a:p>
          <a:p>
            <a:r>
              <a:rPr lang="cs-CZ" sz="1600" i="1" dirty="0" smtClean="0">
                <a:solidFill>
                  <a:srgbClr val="000000"/>
                </a:solidFill>
              </a:rPr>
              <a:t>H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= </a:t>
            </a:r>
            <a:r>
              <a:rPr lang="cs-CZ" sz="1600" dirty="0" smtClean="0">
                <a:solidFill>
                  <a:srgbClr val="000000"/>
                </a:solidFill>
              </a:rPr>
              <a:t>půjčit</a:t>
            </a:r>
          </a:p>
          <a:p>
            <a:r>
              <a:rPr lang="cs-CZ" sz="1600" i="1" dirty="0" smtClean="0">
                <a:solidFill>
                  <a:srgbClr val="000000"/>
                </a:solidFill>
              </a:rPr>
              <a:t>E</a:t>
            </a:r>
            <a:r>
              <a:rPr lang="cs-CZ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= příjem(vysoký</a:t>
            </a:r>
            <a:r>
              <a:rPr lang="cs-CZ" sz="16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cs-CZ" sz="1600" i="1" dirty="0" smtClean="0">
                <a:solidFill>
                  <a:srgbClr val="000000"/>
                </a:solidFill>
              </a:rPr>
              <a:t>E</a:t>
            </a:r>
            <a:r>
              <a:rPr lang="cs-CZ" sz="1600" baseline="-25000" dirty="0" smtClean="0">
                <a:solidFill>
                  <a:srgbClr val="000000"/>
                </a:solidFill>
              </a:rPr>
              <a:t>2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= </a:t>
            </a:r>
            <a:r>
              <a:rPr lang="cs-CZ" sz="1600" dirty="0" smtClean="0">
                <a:solidFill>
                  <a:srgbClr val="000000"/>
                </a:solidFill>
              </a:rPr>
              <a:t>konto(střední)</a:t>
            </a:r>
            <a:endParaRPr lang="cs-CZ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3270</TotalTime>
  <Words>655</Words>
  <Application>Microsoft Office PowerPoint</Application>
  <PresentationFormat>Předvádění na obrazovce (16:9)</PresentationFormat>
  <Paragraphs>187</Paragraphs>
  <Slides>17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</vt:lpstr>
      <vt:lpstr>Cambria Math</vt:lpstr>
      <vt:lpstr>Enriqueta</vt:lpstr>
      <vt:lpstr>Times New Roman</vt:lpstr>
      <vt:lpstr>SLU</vt:lpstr>
      <vt:lpstr>Dokument</vt:lpstr>
      <vt:lpstr>Název prezentace</vt:lpstr>
      <vt:lpstr>Obsah přednášky</vt:lpstr>
      <vt:lpstr>Bayesova věta </vt:lpstr>
      <vt:lpstr>Použití pro klasifikaci</vt:lpstr>
      <vt:lpstr>Příklad</vt:lpstr>
      <vt:lpstr>Příklad</vt:lpstr>
      <vt:lpstr>Pokud E je nekonečně mnoho</vt:lpstr>
      <vt:lpstr>Výhody bayesovských metod</vt:lpstr>
      <vt:lpstr>Naivní bayesovský klasifikátor</vt:lpstr>
      <vt:lpstr>Naivní bayesovský klasifikátor</vt:lpstr>
      <vt:lpstr>Naivní bayesovský klasifikátor</vt:lpstr>
      <vt:lpstr>Příklad</vt:lpstr>
      <vt:lpstr>Příklad</vt:lpstr>
      <vt:lpstr>Příklad</vt:lpstr>
      <vt:lpstr>Nevýhody</vt:lpstr>
      <vt:lpstr>Shrnutí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HP</cp:lastModifiedBy>
  <cp:revision>228</cp:revision>
  <dcterms:created xsi:type="dcterms:W3CDTF">2016-07-06T15:42:34Z</dcterms:created>
  <dcterms:modified xsi:type="dcterms:W3CDTF">2019-12-18T13:18:42Z</dcterms:modified>
</cp:coreProperties>
</file>