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330" r:id="rId4"/>
    <p:sldId id="430" r:id="rId5"/>
    <p:sldId id="443" r:id="rId6"/>
    <p:sldId id="429" r:id="rId7"/>
    <p:sldId id="428" r:id="rId8"/>
    <p:sldId id="427" r:id="rId9"/>
    <p:sldId id="426" r:id="rId10"/>
    <p:sldId id="433" r:id="rId11"/>
    <p:sldId id="434" r:id="rId12"/>
    <p:sldId id="432" r:id="rId13"/>
    <p:sldId id="431" r:id="rId14"/>
    <p:sldId id="425" r:id="rId15"/>
    <p:sldId id="442" r:id="rId16"/>
    <p:sldId id="441" r:id="rId17"/>
    <p:sldId id="444" r:id="rId18"/>
    <p:sldId id="440" r:id="rId19"/>
    <p:sldId id="439" r:id="rId20"/>
    <p:sldId id="438" r:id="rId21"/>
    <p:sldId id="437" r:id="rId22"/>
    <p:sldId id="436" r:id="rId23"/>
    <p:sldId id="435" r:id="rId24"/>
    <p:sldId id="424" r:id="rId25"/>
    <p:sldId id="423" r:id="rId26"/>
    <p:sldId id="422" r:id="rId27"/>
    <p:sldId id="421" r:id="rId28"/>
    <p:sldId id="420" r:id="rId29"/>
    <p:sldId id="419" r:id="rId30"/>
    <p:sldId id="418" r:id="rId31"/>
    <p:sldId id="417" r:id="rId32"/>
    <p:sldId id="414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100" d="100"/>
          <a:sy n="100" d="100"/>
        </p:scale>
        <p:origin x="-528" y="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image" Target="../media/image1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image" Target="../media/image15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image" Target="../media/image1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20.2.2018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1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1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1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5.wmf"/><Relationship Id="rId4" Type="http://schemas.openxmlformats.org/officeDocument/2006/relationships/image" Target="../media/image4.jpeg"/><Relationship Id="rId9" Type="http://schemas.openxmlformats.org/officeDocument/2006/relationships/image" Target="../media/image16.e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1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5.wmf"/><Relationship Id="rId4" Type="http://schemas.openxmlformats.org/officeDocument/2006/relationships/image" Target="../media/image4.jpeg"/><Relationship Id="rId9" Type="http://schemas.openxmlformats.org/officeDocument/2006/relationships/image" Target="../media/image18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1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5.wmf"/><Relationship Id="rId4" Type="http://schemas.openxmlformats.org/officeDocument/2006/relationships/image" Target="../media/image4.jpeg"/><Relationship Id="rId9" Type="http://schemas.openxmlformats.org/officeDocument/2006/relationships/image" Target="../media/image20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5.wmf"/><Relationship Id="rId4" Type="http://schemas.openxmlformats.org/officeDocument/2006/relationships/image" Target="../media/image4.jpeg"/><Relationship Id="rId9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Statistické zpracování dat 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12.přednáška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246" y="3730199"/>
            <a:ext cx="5503025" cy="121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 smtClean="0"/>
              <a:t>Wintersovo</a:t>
            </a:r>
            <a:r>
              <a:rPr lang="cs-CZ" b="1" dirty="0" smtClean="0"/>
              <a:t> exponenciální vyrovnání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Text Box 1030"/>
          <p:cNvSpPr txBox="1">
            <a:spLocks noChangeArrowheads="1"/>
          </p:cNvSpPr>
          <p:nvPr/>
        </p:nvSpPr>
        <p:spPr bwMode="auto">
          <a:xfrm>
            <a:off x="332706" y="1275606"/>
            <a:ext cx="5679454" cy="220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 smtClean="0"/>
              <a:t>lineární </a:t>
            </a:r>
            <a:r>
              <a:rPr lang="cs-CZ" altLang="cs-CZ" sz="2400" dirty="0"/>
              <a:t>trend (tlumený) 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 smtClean="0"/>
              <a:t>multiplikativní </a:t>
            </a:r>
            <a:r>
              <a:rPr lang="cs-CZ" altLang="cs-CZ" sz="2400" dirty="0"/>
              <a:t>sezónní </a:t>
            </a:r>
            <a:r>
              <a:rPr lang="cs-CZ" altLang="cs-CZ" sz="2400" dirty="0" smtClean="0"/>
              <a:t>složka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 smtClean="0"/>
              <a:t>4 </a:t>
            </a:r>
            <a:r>
              <a:rPr lang="cs-CZ" altLang="cs-CZ" sz="2400" dirty="0"/>
              <a:t>parametry: </a:t>
            </a:r>
            <a:r>
              <a:rPr lang="cs-CZ" altLang="cs-CZ" sz="2400" i="1" dirty="0">
                <a:sym typeface="Symbol" pitchFamily="18" charset="2"/>
              </a:rPr>
              <a:t>, , , </a:t>
            </a:r>
            <a:r>
              <a:rPr lang="cs-CZ" altLang="cs-CZ" sz="2400" i="1" dirty="0" smtClean="0">
                <a:sym typeface="Symbol" pitchFamily="18" charset="2"/>
              </a:rPr>
              <a:t>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 smtClean="0">
                <a:sym typeface="Symbol" pitchFamily="18" charset="2"/>
              </a:rPr>
              <a:t>3 </a:t>
            </a:r>
            <a:r>
              <a:rPr lang="cs-CZ" altLang="cs-CZ" sz="2400" dirty="0">
                <a:sym typeface="Symbol" pitchFamily="18" charset="2"/>
              </a:rPr>
              <a:t>rovnice (komplikované)</a:t>
            </a:r>
          </a:p>
          <a:p>
            <a:pPr>
              <a:spcBef>
                <a:spcPct val="50000"/>
              </a:spcBef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50802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Případové studie v SPSS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23528" y="824110"/>
            <a:ext cx="7776864" cy="253972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 typeface="Wingdings" pitchFamily="2" charset="2"/>
              <a:buNone/>
            </a:pPr>
            <a:r>
              <a:rPr lang="cs-CZ" altLang="cs-CZ" sz="2400" dirty="0" smtClean="0">
                <a:sym typeface="Symbol" pitchFamily="18" charset="2"/>
              </a:rPr>
              <a:t>1. Predikce zásob materiálu </a:t>
            </a:r>
          </a:p>
          <a:p>
            <a:pPr marL="609600" indent="-609600">
              <a:buFont typeface="Wingdings" pitchFamily="2" charset="2"/>
              <a:buNone/>
            </a:pPr>
            <a:r>
              <a:rPr lang="cs-CZ" altLang="cs-CZ" sz="2400" dirty="0" smtClean="0">
                <a:sym typeface="Symbol" pitchFamily="18" charset="2"/>
              </a:rPr>
              <a:t>	(model jednoduchého exponenciálního vyrovnání) </a:t>
            </a:r>
          </a:p>
          <a:p>
            <a:pPr marL="609600" indent="-609600">
              <a:buFont typeface="Wingdings" pitchFamily="2" charset="2"/>
              <a:buNone/>
            </a:pPr>
            <a:endParaRPr lang="cs-CZ" altLang="cs-CZ" sz="2400" dirty="0">
              <a:sym typeface="Symbol" pitchFamily="18" charset="2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cs-CZ" altLang="cs-CZ" sz="2400" dirty="0" smtClean="0">
                <a:sym typeface="Symbol" pitchFamily="18" charset="2"/>
              </a:rPr>
              <a:t>2.  Predikce prodeje oděvů </a:t>
            </a:r>
          </a:p>
          <a:p>
            <a:pPr marL="609600" indent="-609600">
              <a:buFont typeface="Wingdings" pitchFamily="2" charset="2"/>
              <a:buNone/>
            </a:pPr>
            <a:r>
              <a:rPr lang="cs-CZ" altLang="cs-CZ" sz="2400" dirty="0" smtClean="0">
                <a:sym typeface="Symbol" pitchFamily="18" charset="2"/>
              </a:rPr>
              <a:t>	(sezónní model </a:t>
            </a:r>
            <a:r>
              <a:rPr lang="cs-CZ" altLang="cs-CZ" sz="2400" dirty="0" err="1" smtClean="0">
                <a:sym typeface="Symbol" pitchFamily="18" charset="2"/>
              </a:rPr>
              <a:t>Wintersova</a:t>
            </a:r>
            <a:r>
              <a:rPr lang="cs-CZ" altLang="cs-CZ" sz="2400" dirty="0" smtClean="0">
                <a:sym typeface="Symbol" pitchFamily="18" charset="2"/>
              </a:rPr>
              <a:t> </a:t>
            </a:r>
            <a:r>
              <a:rPr lang="cs-CZ" altLang="cs-CZ" sz="2400" dirty="0" err="1" smtClean="0">
                <a:sym typeface="Symbol" pitchFamily="18" charset="2"/>
              </a:rPr>
              <a:t>ExVy</a:t>
            </a:r>
            <a:r>
              <a:rPr lang="cs-CZ" altLang="cs-CZ" sz="2400" dirty="0" smtClean="0">
                <a:sym typeface="Symbol" pitchFamily="18" charset="2"/>
              </a:rPr>
              <a:t>)</a:t>
            </a:r>
            <a:endParaRPr lang="cs-CZ" altLang="cs-CZ" sz="2400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27641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Model jednoduchého exponenciálního vyrovnání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23528" y="843160"/>
            <a:ext cx="7772400" cy="388883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cs-CZ" altLang="cs-CZ" sz="2000" dirty="0" smtClean="0">
                <a:sym typeface="Symbol" pitchFamily="18" charset="2"/>
              </a:rPr>
              <a:t>     </a:t>
            </a:r>
            <a:r>
              <a:rPr lang="cs-CZ" altLang="cs-CZ" sz="2000" b="1" dirty="0" smtClean="0">
                <a:sym typeface="Symbol" pitchFamily="18" charset="2"/>
              </a:rPr>
              <a:t>Predikce </a:t>
            </a:r>
            <a:r>
              <a:rPr lang="cs-CZ" altLang="cs-CZ" sz="2000" b="1" dirty="0">
                <a:sym typeface="Symbol" pitchFamily="18" charset="2"/>
              </a:rPr>
              <a:t>zásob materiálu</a:t>
            </a:r>
            <a:r>
              <a:rPr lang="cs-CZ" altLang="cs-CZ" sz="2400" b="1" dirty="0">
                <a:sym typeface="Symbol" pitchFamily="18" charset="2"/>
              </a:rPr>
              <a:t> </a:t>
            </a:r>
            <a:r>
              <a:rPr lang="cs-CZ" altLang="cs-CZ" sz="2000" b="1" dirty="0">
                <a:sym typeface="Symbol" pitchFamily="18" charset="2"/>
              </a:rPr>
              <a:t>„</a:t>
            </a:r>
            <a:r>
              <a:rPr lang="cs-CZ" altLang="cs-CZ" sz="2000" b="1" dirty="0" err="1">
                <a:sym typeface="Symbol" pitchFamily="18" charset="2"/>
              </a:rPr>
              <a:t>Zasoby</a:t>
            </a:r>
            <a:r>
              <a:rPr lang="cs-CZ" altLang="cs-CZ" sz="2000" b="1" dirty="0">
                <a:sym typeface="Symbol" pitchFamily="18" charset="2"/>
              </a:rPr>
              <a:t>“</a:t>
            </a:r>
            <a:endParaRPr lang="cs-CZ" altLang="cs-CZ" sz="2200" b="1" dirty="0" smtClean="0"/>
          </a:p>
          <a:p>
            <a:pPr>
              <a:lnSpc>
                <a:spcPct val="90000"/>
              </a:lnSpc>
            </a:pPr>
            <a:r>
              <a:rPr lang="cs-CZ" altLang="cs-CZ" sz="2200" dirty="0" smtClean="0"/>
              <a:t>Zásoby  materiálu ve skladu kolísají v průběhu času - časová řada (ČŘ) množství zásoby</a:t>
            </a:r>
          </a:p>
          <a:p>
            <a:pPr>
              <a:lnSpc>
                <a:spcPct val="90000"/>
              </a:lnSpc>
            </a:pPr>
            <a:r>
              <a:rPr lang="cs-CZ" altLang="cs-CZ" sz="2200" dirty="0" smtClean="0"/>
              <a:t>Model exponenciálního vyrovnání umožní </a:t>
            </a:r>
            <a:r>
              <a:rPr lang="cs-CZ" altLang="cs-CZ" sz="2200" dirty="0" smtClean="0">
                <a:solidFill>
                  <a:schemeClr val="tx2"/>
                </a:solidFill>
              </a:rPr>
              <a:t>predikci</a:t>
            </a:r>
            <a:r>
              <a:rPr lang="cs-CZ" altLang="cs-CZ" sz="2200" dirty="0" smtClean="0"/>
              <a:t> vývoje zásob na základě ČŘ dat v minulosti </a:t>
            </a:r>
            <a:r>
              <a:rPr lang="cs-CZ" altLang="cs-CZ" sz="2200" dirty="0" smtClean="0">
                <a:sym typeface="Symbol" pitchFamily="18" charset="2"/>
              </a:rPr>
              <a:t>  </a:t>
            </a:r>
            <a:r>
              <a:rPr lang="cs-CZ" altLang="cs-CZ" sz="2200" dirty="0" smtClean="0">
                <a:solidFill>
                  <a:schemeClr val="tx2"/>
                </a:solidFill>
                <a:sym typeface="Symbol" pitchFamily="18" charset="2"/>
              </a:rPr>
              <a:t>řízení zásob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200" dirty="0" smtClean="0">
                <a:solidFill>
                  <a:schemeClr val="tx2"/>
                </a:solidFill>
              </a:rPr>
              <a:t>1. Krok: </a:t>
            </a:r>
            <a:r>
              <a:rPr lang="cs-CZ" altLang="cs-CZ" sz="2200" dirty="0" smtClean="0"/>
              <a:t> zobrazení ČŘ: „vizuální“ analýza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200" dirty="0" smtClean="0">
                <a:solidFill>
                  <a:schemeClr val="tx2"/>
                </a:solidFill>
              </a:rPr>
              <a:t>2. Krok: </a:t>
            </a:r>
            <a:r>
              <a:rPr lang="cs-CZ" altLang="cs-CZ" sz="2200" dirty="0" smtClean="0"/>
              <a:t> odhad modelu </a:t>
            </a:r>
            <a:r>
              <a:rPr lang="cs-CZ" altLang="cs-CZ" sz="2200" dirty="0" err="1" smtClean="0"/>
              <a:t>ExVy</a:t>
            </a:r>
            <a:endParaRPr lang="cs-CZ" altLang="cs-CZ" sz="22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200" dirty="0" smtClean="0">
                <a:solidFill>
                  <a:schemeClr val="tx2"/>
                </a:solidFill>
              </a:rPr>
              <a:t>3. Krok: </a:t>
            </a:r>
            <a:r>
              <a:rPr lang="cs-CZ" altLang="cs-CZ" sz="2200" dirty="0" smtClean="0"/>
              <a:t> výpočet parametrů modelu </a:t>
            </a:r>
            <a:r>
              <a:rPr lang="cs-CZ" altLang="cs-CZ" sz="2200" dirty="0" err="1" smtClean="0"/>
              <a:t>ExVy</a:t>
            </a:r>
            <a:endParaRPr lang="cs-CZ" altLang="cs-CZ" sz="22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200" dirty="0" smtClean="0">
                <a:solidFill>
                  <a:schemeClr val="tx2"/>
                </a:solidFill>
              </a:rPr>
              <a:t>4. Krok: </a:t>
            </a:r>
            <a:r>
              <a:rPr lang="cs-CZ" altLang="cs-CZ" sz="2200" dirty="0" smtClean="0"/>
              <a:t> výpočet a zobrazení predikce modelu </a:t>
            </a:r>
            <a:r>
              <a:rPr lang="cs-CZ" altLang="cs-CZ" sz="2200" dirty="0" err="1" smtClean="0"/>
              <a:t>ExVy</a:t>
            </a:r>
            <a:endParaRPr lang="cs-CZ" altLang="cs-CZ" sz="22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200" dirty="0" smtClean="0">
                <a:solidFill>
                  <a:schemeClr val="tx2"/>
                </a:solidFill>
              </a:rPr>
              <a:t>5. Krok: </a:t>
            </a:r>
            <a:r>
              <a:rPr lang="cs-CZ" altLang="cs-CZ" sz="2200" dirty="0" smtClean="0"/>
              <a:t> posouzení validity modelu </a:t>
            </a:r>
            <a:r>
              <a:rPr lang="cs-CZ" altLang="cs-CZ" sz="2200" dirty="0" err="1" smtClean="0"/>
              <a:t>ExVy</a:t>
            </a:r>
            <a:r>
              <a:rPr lang="cs-CZ" altLang="cs-CZ" sz="2200" dirty="0" smtClean="0"/>
              <a:t> (rezidua!)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200" dirty="0" smtClean="0">
                <a:solidFill>
                  <a:schemeClr val="tx2"/>
                </a:solidFill>
              </a:rPr>
              <a:t>6. Krok: </a:t>
            </a:r>
            <a:r>
              <a:rPr lang="cs-CZ" altLang="cs-CZ" sz="2200" dirty="0" smtClean="0"/>
              <a:t> interpretace výsledku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altLang="cs-CZ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324145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Zobrazení dat - graf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51520" y="1131590"/>
            <a:ext cx="3240360" cy="161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dirty="0"/>
              <a:t> Žádný trend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dirty="0"/>
              <a:t> Žádná sezónnost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dirty="0"/>
              <a:t> Pozitivní autokorelace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 - vhodné pro model </a:t>
            </a:r>
            <a:r>
              <a:rPr lang="cs-CZ" altLang="cs-CZ" dirty="0" err="1"/>
              <a:t>ExVy</a:t>
            </a:r>
            <a:endParaRPr lang="cs-CZ" altLang="cs-CZ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131590"/>
            <a:ext cx="5257800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417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Parametry modelu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88082" y="915566"/>
            <a:ext cx="8460382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cs-CZ" altLang="cs-CZ" sz="2200" dirty="0" smtClean="0">
                <a:solidFill>
                  <a:schemeClr val="folHlink"/>
                </a:solidFill>
              </a:rPr>
              <a:t>4 parametry: </a:t>
            </a:r>
            <a:r>
              <a:rPr lang="cs-CZ" altLang="cs-CZ" sz="2200" dirty="0" smtClean="0">
                <a:solidFill>
                  <a:schemeClr val="folHlink"/>
                </a:solidFill>
                <a:sym typeface="Symbol" pitchFamily="18" charset="2"/>
              </a:rPr>
              <a:t>, , ,  </a:t>
            </a:r>
            <a:r>
              <a:rPr lang="en-US" altLang="cs-CZ" sz="2200" dirty="0" smtClean="0">
                <a:solidFill>
                  <a:schemeClr val="folHlink"/>
                </a:solidFill>
                <a:sym typeface="Symbol" pitchFamily="18" charset="2"/>
              </a:rPr>
              <a:t>  </a:t>
            </a:r>
            <a:r>
              <a:rPr lang="cs-CZ" altLang="cs-CZ" sz="2200" dirty="0" smtClean="0">
                <a:solidFill>
                  <a:schemeClr val="folHlink"/>
                </a:solidFill>
                <a:sym typeface="Symbol" pitchFamily="18" charset="2"/>
              </a:rPr>
              <a:t>z intervalu </a:t>
            </a:r>
            <a:r>
              <a:rPr lang="en-US" altLang="cs-CZ" sz="2200" dirty="0" smtClean="0">
                <a:solidFill>
                  <a:schemeClr val="folHlink"/>
                </a:solidFill>
                <a:sym typeface="Symbol" pitchFamily="18" charset="2"/>
              </a:rPr>
              <a:t>[0,1]</a:t>
            </a:r>
            <a:endParaRPr lang="cs-CZ" altLang="cs-CZ" sz="2200" dirty="0" smtClean="0">
              <a:solidFill>
                <a:schemeClr val="folHlink"/>
              </a:solidFill>
              <a:sym typeface="Symbol" pitchFamily="18" charset="2"/>
            </a:endParaRPr>
          </a:p>
          <a:p>
            <a:r>
              <a:rPr lang="cs-CZ" altLang="cs-CZ" sz="2200" dirty="0" smtClean="0">
                <a:sym typeface="Symbol" pitchFamily="18" charset="2"/>
              </a:rPr>
              <a:t>  1</a:t>
            </a:r>
            <a:r>
              <a:rPr lang="en-US" altLang="cs-CZ" sz="2200" dirty="0" smtClean="0">
                <a:sym typeface="Symbol" pitchFamily="18" charset="2"/>
              </a:rPr>
              <a:t> </a:t>
            </a:r>
            <a:r>
              <a:rPr lang="cs-CZ" altLang="cs-CZ" sz="2200" dirty="0" smtClean="0">
                <a:sym typeface="Symbol" pitchFamily="18" charset="2"/>
              </a:rPr>
              <a:t>- predikce využívá výlučně „nejčerstvější“ hodnotu ČŘ</a:t>
            </a:r>
          </a:p>
          <a:p>
            <a:r>
              <a:rPr lang="cs-CZ" altLang="cs-CZ" sz="2200" dirty="0" smtClean="0">
                <a:sym typeface="Symbol" pitchFamily="18" charset="2"/>
              </a:rPr>
              <a:t>  0</a:t>
            </a:r>
            <a:r>
              <a:rPr lang="en-US" altLang="cs-CZ" sz="2200" dirty="0" smtClean="0">
                <a:sym typeface="Symbol" pitchFamily="18" charset="2"/>
              </a:rPr>
              <a:t> </a:t>
            </a:r>
            <a:r>
              <a:rPr lang="cs-CZ" altLang="cs-CZ" sz="2200" dirty="0" smtClean="0">
                <a:sym typeface="Symbol" pitchFamily="18" charset="2"/>
              </a:rPr>
              <a:t>- predikce využívá všech hodnot ČŘ „stejně“</a:t>
            </a:r>
          </a:p>
          <a:p>
            <a:r>
              <a:rPr lang="cs-CZ" altLang="cs-CZ" sz="2200" dirty="0" smtClean="0">
                <a:sym typeface="Symbol" pitchFamily="18" charset="2"/>
              </a:rPr>
              <a:t>  1</a:t>
            </a:r>
            <a:r>
              <a:rPr lang="en-US" altLang="cs-CZ" sz="2200" dirty="0" smtClean="0">
                <a:sym typeface="Symbol" pitchFamily="18" charset="2"/>
              </a:rPr>
              <a:t> </a:t>
            </a:r>
            <a:r>
              <a:rPr lang="cs-CZ" altLang="cs-CZ" sz="2200" dirty="0" smtClean="0">
                <a:sym typeface="Symbol" pitchFamily="18" charset="2"/>
              </a:rPr>
              <a:t>- predikce využívá trend z „nejčerstvějších“ hodnot ČŘ</a:t>
            </a:r>
          </a:p>
          <a:p>
            <a:r>
              <a:rPr lang="cs-CZ" altLang="cs-CZ" sz="2200" dirty="0" smtClean="0">
                <a:sym typeface="Symbol" pitchFamily="18" charset="2"/>
              </a:rPr>
              <a:t>  0</a:t>
            </a:r>
            <a:r>
              <a:rPr lang="en-US" altLang="cs-CZ" sz="2200" dirty="0" smtClean="0">
                <a:sym typeface="Symbol" pitchFamily="18" charset="2"/>
              </a:rPr>
              <a:t> </a:t>
            </a:r>
            <a:r>
              <a:rPr lang="cs-CZ" altLang="cs-CZ" sz="2200" dirty="0" smtClean="0">
                <a:sym typeface="Symbol" pitchFamily="18" charset="2"/>
              </a:rPr>
              <a:t>- predikce využívá trend všech hodnot ČŘ „stejně“</a:t>
            </a:r>
          </a:p>
          <a:p>
            <a:r>
              <a:rPr lang="cs-CZ" altLang="cs-CZ" sz="2200" dirty="0" smtClean="0">
                <a:sym typeface="Symbol" pitchFamily="18" charset="2"/>
              </a:rPr>
              <a:t>  1</a:t>
            </a:r>
            <a:r>
              <a:rPr lang="en-US" altLang="cs-CZ" sz="2200" dirty="0" smtClean="0">
                <a:sym typeface="Symbol" pitchFamily="18" charset="2"/>
              </a:rPr>
              <a:t> </a:t>
            </a:r>
            <a:r>
              <a:rPr lang="cs-CZ" altLang="cs-CZ" sz="2200" dirty="0" smtClean="0">
                <a:sym typeface="Symbol" pitchFamily="18" charset="2"/>
              </a:rPr>
              <a:t>- predikce využívá sezónnost z „nejčerstvějších“ hodnot ČŘ</a:t>
            </a:r>
          </a:p>
          <a:p>
            <a:r>
              <a:rPr lang="cs-CZ" altLang="cs-CZ" sz="2200" dirty="0" smtClean="0">
                <a:sym typeface="Symbol" pitchFamily="18" charset="2"/>
              </a:rPr>
              <a:t>  0</a:t>
            </a:r>
            <a:r>
              <a:rPr lang="en-US" altLang="cs-CZ" sz="2200" dirty="0" smtClean="0">
                <a:sym typeface="Symbol" pitchFamily="18" charset="2"/>
              </a:rPr>
              <a:t> </a:t>
            </a:r>
            <a:r>
              <a:rPr lang="cs-CZ" altLang="cs-CZ" sz="2200" dirty="0" smtClean="0">
                <a:sym typeface="Symbol" pitchFamily="18" charset="2"/>
              </a:rPr>
              <a:t>- predikce využívá sezónnost všech hodnot ČŘ „stejně“</a:t>
            </a:r>
          </a:p>
          <a:p>
            <a:r>
              <a:rPr lang="cs-CZ" altLang="cs-CZ" sz="2200" dirty="0" smtClean="0">
                <a:sym typeface="Symbol" pitchFamily="18" charset="2"/>
              </a:rPr>
              <a:t>  1</a:t>
            </a:r>
            <a:r>
              <a:rPr lang="en-US" altLang="cs-CZ" sz="2200" dirty="0" smtClean="0">
                <a:sym typeface="Symbol" pitchFamily="18" charset="2"/>
              </a:rPr>
              <a:t> </a:t>
            </a:r>
            <a:r>
              <a:rPr lang="cs-CZ" altLang="cs-CZ" sz="2200" dirty="0" smtClean="0">
                <a:sym typeface="Symbol" pitchFamily="18" charset="2"/>
              </a:rPr>
              <a:t>- trend rychle vymizí</a:t>
            </a:r>
          </a:p>
          <a:p>
            <a:r>
              <a:rPr lang="cs-CZ" altLang="cs-CZ" sz="2200" dirty="0" smtClean="0">
                <a:sym typeface="Symbol" pitchFamily="18" charset="2"/>
              </a:rPr>
              <a:t>  0</a:t>
            </a:r>
            <a:r>
              <a:rPr lang="en-US" altLang="cs-CZ" sz="2200" dirty="0" smtClean="0">
                <a:sym typeface="Symbol" pitchFamily="18" charset="2"/>
              </a:rPr>
              <a:t> </a:t>
            </a:r>
            <a:r>
              <a:rPr lang="cs-CZ" altLang="cs-CZ" sz="2200" dirty="0" smtClean="0">
                <a:sym typeface="Symbol" pitchFamily="18" charset="2"/>
              </a:rPr>
              <a:t>- trend pomalu vymizí</a:t>
            </a:r>
          </a:p>
          <a:p>
            <a:endParaRPr lang="cs-CZ" altLang="cs-CZ" sz="2400" dirty="0" smtClean="0">
              <a:sym typeface="Symbol" pitchFamily="18" charset="2"/>
            </a:endParaRPr>
          </a:p>
          <a:p>
            <a:endParaRPr lang="cs-CZ" altLang="cs-CZ" sz="2400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471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Odhad parametrů modelu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51520" y="915566"/>
            <a:ext cx="7920880" cy="36724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200" dirty="0" smtClean="0">
                <a:solidFill>
                  <a:schemeClr val="folHlink"/>
                </a:solidFill>
              </a:rPr>
              <a:t>Model </a:t>
            </a:r>
            <a:r>
              <a:rPr lang="cs-CZ" altLang="cs-CZ" sz="2200" dirty="0" err="1" smtClean="0">
                <a:solidFill>
                  <a:schemeClr val="folHlink"/>
                </a:solidFill>
              </a:rPr>
              <a:t>ExVy</a:t>
            </a:r>
            <a:r>
              <a:rPr lang="cs-CZ" altLang="cs-CZ" sz="2200" dirty="0" smtClean="0">
                <a:solidFill>
                  <a:schemeClr val="folHlink"/>
                </a:solidFill>
              </a:rPr>
              <a:t> </a:t>
            </a:r>
            <a:r>
              <a:rPr lang="cs-CZ" altLang="cs-CZ" sz="2200" dirty="0" err="1" smtClean="0">
                <a:solidFill>
                  <a:schemeClr val="folHlink"/>
                </a:solidFill>
              </a:rPr>
              <a:t>Zasoby</a:t>
            </a:r>
            <a:r>
              <a:rPr lang="cs-CZ" altLang="cs-CZ" sz="2200" dirty="0" smtClean="0">
                <a:solidFill>
                  <a:schemeClr val="folHlink"/>
                </a:solidFill>
              </a:rPr>
              <a:t>:</a:t>
            </a:r>
            <a:r>
              <a:rPr lang="cs-CZ" altLang="cs-CZ" sz="2200" dirty="0" smtClean="0"/>
              <a:t> SPSS: </a:t>
            </a:r>
            <a:r>
              <a:rPr lang="cs-CZ" altLang="cs-CZ" sz="2200" dirty="0" err="1" smtClean="0"/>
              <a:t>Analyze</a:t>
            </a:r>
            <a:r>
              <a:rPr lang="cs-CZ" altLang="cs-CZ" sz="2200" dirty="0" smtClean="0"/>
              <a:t> </a:t>
            </a:r>
            <a:r>
              <a:rPr lang="cs-CZ" altLang="cs-CZ" sz="2200" dirty="0" smtClean="0">
                <a:sym typeface="Symbol" pitchFamily="18" charset="2"/>
              </a:rPr>
              <a:t></a:t>
            </a:r>
            <a:r>
              <a:rPr lang="cs-CZ" altLang="cs-CZ" sz="2200" dirty="0" err="1" smtClean="0">
                <a:sym typeface="Symbol" pitchFamily="18" charset="2"/>
              </a:rPr>
              <a:t>Time</a:t>
            </a:r>
            <a:r>
              <a:rPr lang="cs-CZ" altLang="cs-CZ" sz="2200" dirty="0" smtClean="0">
                <a:sym typeface="Symbol" pitchFamily="18" charset="2"/>
              </a:rPr>
              <a:t> </a:t>
            </a:r>
            <a:r>
              <a:rPr lang="cs-CZ" altLang="cs-CZ" sz="2200" dirty="0" err="1" smtClean="0">
                <a:sym typeface="Symbol" pitchFamily="18" charset="2"/>
              </a:rPr>
              <a:t>Series</a:t>
            </a:r>
            <a:r>
              <a:rPr lang="cs-CZ" altLang="cs-CZ" sz="2200" dirty="0" smtClean="0">
                <a:sym typeface="Symbol" pitchFamily="18" charset="2"/>
              </a:rPr>
              <a:t> </a:t>
            </a:r>
            <a:r>
              <a:rPr lang="cs-CZ" altLang="cs-CZ" sz="2200" dirty="0" err="1" smtClean="0">
                <a:sym typeface="Symbol" pitchFamily="18" charset="2"/>
              </a:rPr>
              <a:t>Exponencial</a:t>
            </a:r>
            <a:r>
              <a:rPr lang="cs-CZ" altLang="cs-CZ" sz="2200" dirty="0" smtClean="0">
                <a:sym typeface="Symbol" pitchFamily="18" charset="2"/>
              </a:rPr>
              <a:t> </a:t>
            </a:r>
            <a:r>
              <a:rPr lang="cs-CZ" altLang="cs-CZ" sz="2200" dirty="0" err="1" smtClean="0">
                <a:sym typeface="Symbol" pitchFamily="18" charset="2"/>
              </a:rPr>
              <a:t>smoothing</a:t>
            </a:r>
            <a:endParaRPr lang="cs-CZ" altLang="cs-CZ" sz="2200" dirty="0" smtClean="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cs-CZ" altLang="cs-CZ" sz="2200" dirty="0" smtClean="0">
                <a:sym typeface="Symbol" pitchFamily="18" charset="2"/>
              </a:rPr>
              <a:t>Typ modelu: </a:t>
            </a:r>
            <a:r>
              <a:rPr lang="cs-CZ" altLang="cs-CZ" sz="2200" dirty="0" err="1" smtClean="0">
                <a:solidFill>
                  <a:schemeClr val="folHlink"/>
                </a:solidFill>
                <a:sym typeface="Symbol" pitchFamily="18" charset="2"/>
              </a:rPr>
              <a:t>Simple</a:t>
            </a:r>
            <a:r>
              <a:rPr lang="cs-CZ" altLang="cs-CZ" sz="2200" dirty="0" smtClean="0">
                <a:sym typeface="Symbol" pitchFamily="18" charset="2"/>
              </a:rPr>
              <a:t> (Holt, </a:t>
            </a:r>
            <a:r>
              <a:rPr lang="cs-CZ" altLang="cs-CZ" sz="2200" dirty="0" err="1" smtClean="0">
                <a:sym typeface="Symbol" pitchFamily="18" charset="2"/>
              </a:rPr>
              <a:t>Winters</a:t>
            </a:r>
            <a:r>
              <a:rPr lang="cs-CZ" altLang="cs-CZ" sz="2200" dirty="0" smtClean="0">
                <a:sym typeface="Symbol" pitchFamily="18" charset="2"/>
              </a:rPr>
              <a:t>, </a:t>
            </a:r>
            <a:r>
              <a:rPr lang="cs-CZ" altLang="cs-CZ" sz="2200" dirty="0" err="1" smtClean="0">
                <a:sym typeface="Symbol" pitchFamily="18" charset="2"/>
              </a:rPr>
              <a:t>Custom</a:t>
            </a:r>
            <a:r>
              <a:rPr lang="cs-CZ" altLang="cs-CZ" sz="2200" dirty="0" smtClean="0">
                <a:sym typeface="Symbol" pitchFamily="18" charset="2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cs-CZ" altLang="cs-CZ" sz="2200" dirty="0" smtClean="0">
                <a:solidFill>
                  <a:schemeClr val="folHlink"/>
                </a:solidFill>
                <a:sym typeface="Symbol" pitchFamily="18" charset="2"/>
              </a:rPr>
              <a:t> =  =  = 0, </a:t>
            </a:r>
            <a:r>
              <a:rPr lang="cs-CZ" altLang="cs-CZ" sz="2200" dirty="0" smtClean="0">
                <a:sym typeface="Symbol" pitchFamily="18" charset="2"/>
              </a:rPr>
              <a:t> odhadneme pomocí </a:t>
            </a:r>
            <a:r>
              <a:rPr lang="cs-CZ" altLang="cs-CZ" sz="2200" dirty="0" err="1" smtClean="0">
                <a:sym typeface="Symbol" pitchFamily="18" charset="2"/>
              </a:rPr>
              <a:t>Grid</a:t>
            </a:r>
            <a:r>
              <a:rPr lang="cs-CZ" altLang="cs-CZ" sz="2200" dirty="0" smtClean="0">
                <a:sym typeface="Symbol" pitchFamily="18" charset="2"/>
              </a:rPr>
              <a:t> </a:t>
            </a:r>
            <a:r>
              <a:rPr lang="cs-CZ" altLang="cs-CZ" sz="2200" dirty="0" err="1" smtClean="0">
                <a:sym typeface="Symbol" pitchFamily="18" charset="2"/>
              </a:rPr>
              <a:t>Search</a:t>
            </a:r>
            <a:r>
              <a:rPr lang="cs-CZ" altLang="cs-CZ" sz="2200" dirty="0" smtClean="0">
                <a:sym typeface="Symbol" pitchFamily="18" charset="2"/>
              </a:rPr>
              <a:t> -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200" dirty="0" smtClean="0">
                <a:sym typeface="Symbol" pitchFamily="18" charset="2"/>
              </a:rPr>
              <a:t>	vybereme  = 0,8  (s nejmenším SSE - Sum </a:t>
            </a:r>
            <a:r>
              <a:rPr lang="cs-CZ" altLang="cs-CZ" sz="2200" dirty="0" err="1" smtClean="0">
                <a:sym typeface="Symbol" pitchFamily="18" charset="2"/>
              </a:rPr>
              <a:t>of</a:t>
            </a:r>
            <a:r>
              <a:rPr lang="cs-CZ" altLang="cs-CZ" sz="2200" dirty="0" smtClean="0">
                <a:sym typeface="Symbol" pitchFamily="18" charset="2"/>
              </a:rPr>
              <a:t> </a:t>
            </a:r>
            <a:r>
              <a:rPr lang="cs-CZ" altLang="cs-CZ" sz="2200" dirty="0" err="1" smtClean="0">
                <a:sym typeface="Symbol" pitchFamily="18" charset="2"/>
              </a:rPr>
              <a:t>Squared</a:t>
            </a:r>
            <a:r>
              <a:rPr lang="cs-CZ" altLang="cs-CZ" sz="2200" dirty="0" smtClean="0">
                <a:sym typeface="Symbol" pitchFamily="18" charset="2"/>
              </a:rPr>
              <a:t> </a:t>
            </a:r>
            <a:r>
              <a:rPr lang="cs-CZ" altLang="cs-CZ" sz="2200" dirty="0" err="1" smtClean="0">
                <a:sym typeface="Symbol" pitchFamily="18" charset="2"/>
              </a:rPr>
              <a:t>Errors</a:t>
            </a:r>
            <a:r>
              <a:rPr lang="cs-CZ" altLang="cs-CZ" sz="2200" dirty="0" smtClean="0">
                <a:sym typeface="Symbol" pitchFamily="18" charset="2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cs-CZ" altLang="cs-CZ" sz="2200" dirty="0" smtClean="0">
                <a:solidFill>
                  <a:schemeClr val="folHlink"/>
                </a:solidFill>
                <a:sym typeface="Symbol" pitchFamily="18" charset="2"/>
              </a:rPr>
              <a:t>Interpretace </a:t>
            </a:r>
            <a:r>
              <a:rPr lang="cs-CZ" altLang="cs-CZ" sz="2200" dirty="0" smtClean="0">
                <a:sym typeface="Symbol" pitchFamily="18" charset="2"/>
              </a:rPr>
              <a:t>: silná závislost modelu na nejčerstvějších údajích</a:t>
            </a:r>
          </a:p>
          <a:p>
            <a:pPr>
              <a:lnSpc>
                <a:spcPct val="90000"/>
              </a:lnSpc>
            </a:pPr>
            <a:r>
              <a:rPr lang="cs-CZ" altLang="cs-CZ" sz="2200" dirty="0" smtClean="0">
                <a:sym typeface="Symbol" pitchFamily="18" charset="2"/>
              </a:rPr>
              <a:t>Vytvoří se nové proměnné </a:t>
            </a:r>
            <a:r>
              <a:rPr lang="cs-CZ" altLang="cs-CZ" sz="2200" dirty="0" smtClean="0">
                <a:solidFill>
                  <a:schemeClr val="folHlink"/>
                </a:solidFill>
                <a:sym typeface="Symbol" pitchFamily="18" charset="2"/>
              </a:rPr>
              <a:t>fit_1</a:t>
            </a:r>
            <a:r>
              <a:rPr lang="cs-CZ" altLang="cs-CZ" sz="2200" dirty="0" smtClean="0">
                <a:sym typeface="Symbol" pitchFamily="18" charset="2"/>
              </a:rPr>
              <a:t> a </a:t>
            </a:r>
            <a:r>
              <a:rPr lang="cs-CZ" altLang="cs-CZ" sz="2200" dirty="0" smtClean="0">
                <a:solidFill>
                  <a:schemeClr val="folHlink"/>
                </a:solidFill>
                <a:sym typeface="Symbol" pitchFamily="18" charset="2"/>
              </a:rPr>
              <a:t>err_1</a:t>
            </a:r>
            <a:r>
              <a:rPr lang="cs-CZ" altLang="cs-CZ" sz="2200" dirty="0" smtClean="0">
                <a:sym typeface="Symbol" pitchFamily="18" charset="2"/>
              </a:rPr>
              <a:t> modelových hodnot a odchylek skutečnosti od modelu</a:t>
            </a:r>
          </a:p>
          <a:p>
            <a:pPr>
              <a:lnSpc>
                <a:spcPct val="90000"/>
              </a:lnSpc>
            </a:pPr>
            <a:r>
              <a:rPr lang="cs-CZ" altLang="cs-CZ" sz="2200" dirty="0" smtClean="0">
                <a:sym typeface="Symbol" pitchFamily="18" charset="2"/>
              </a:rPr>
              <a:t>Zobrazení </a:t>
            </a:r>
            <a:r>
              <a:rPr lang="cs-CZ" altLang="cs-CZ" sz="2200" dirty="0" smtClean="0">
                <a:solidFill>
                  <a:schemeClr val="folHlink"/>
                </a:solidFill>
                <a:sym typeface="Symbol" pitchFamily="18" charset="2"/>
              </a:rPr>
              <a:t>fit_1</a:t>
            </a:r>
            <a:r>
              <a:rPr lang="cs-CZ" altLang="cs-CZ" sz="2200" dirty="0" smtClean="0">
                <a:sym typeface="Symbol" pitchFamily="18" charset="2"/>
              </a:rPr>
              <a:t> a </a:t>
            </a:r>
            <a:r>
              <a:rPr lang="cs-CZ" altLang="cs-CZ" sz="2200" dirty="0" smtClean="0">
                <a:solidFill>
                  <a:schemeClr val="folHlink"/>
                </a:solidFill>
                <a:sym typeface="Symbol" pitchFamily="18" charset="2"/>
              </a:rPr>
              <a:t>err_1</a:t>
            </a:r>
            <a:r>
              <a:rPr lang="cs-CZ" altLang="cs-CZ" sz="2200" dirty="0" smtClean="0">
                <a:sym typeface="Symbol" pitchFamily="18" charset="2"/>
              </a:rPr>
              <a:t> a jejich interpretace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200" dirty="0" smtClean="0">
                <a:sym typeface="Symbol" pitchFamily="18" charset="2"/>
              </a:rPr>
              <a:t>	(adekvátnost modelu)</a:t>
            </a:r>
            <a:endParaRPr lang="cs-CZ" altLang="cs-CZ" sz="2200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6608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95263"/>
            <a:ext cx="7488237" cy="508000"/>
          </a:xfrm>
        </p:spPr>
        <p:txBody>
          <a:bodyPr/>
          <a:lstStyle/>
          <a:p>
            <a:r>
              <a:rPr lang="cs-CZ" altLang="cs-CZ" b="1" dirty="0"/>
              <a:t>Zobrazení původních a modelových </a:t>
            </a:r>
            <a:r>
              <a:rPr lang="cs-CZ" altLang="cs-CZ" b="1" dirty="0" smtClean="0"/>
              <a:t>hodnot  </a:t>
            </a:r>
            <a:r>
              <a:rPr lang="cs-CZ" altLang="cs-CZ" b="1" dirty="0">
                <a:sym typeface="Symbol" pitchFamily="18" charset="2"/>
              </a:rPr>
              <a:t> = 0,8 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248413"/>
              </p:ext>
            </p:extLst>
          </p:nvPr>
        </p:nvGraphicFramePr>
        <p:xfrm>
          <a:off x="899592" y="921606"/>
          <a:ext cx="5328592" cy="354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Obrázek" r:id="rId6" imgW="3628644" imgH="3701186" progId="StaticEnhancedMetafile">
                  <p:embed/>
                </p:oleObj>
              </mc:Choice>
              <mc:Fallback>
                <p:oleObj name="Obrázek" r:id="rId6" imgW="3628644" imgH="3701186" progId="StaticEnhancedMetafil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921606"/>
                        <a:ext cx="5328592" cy="354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95263"/>
            <a:ext cx="7488237" cy="508000"/>
          </a:xfrm>
        </p:spPr>
        <p:txBody>
          <a:bodyPr/>
          <a:lstStyle/>
          <a:p>
            <a:r>
              <a:rPr lang="cs-CZ" altLang="cs-CZ" b="1" dirty="0"/>
              <a:t>Zobrazení původních a modelových </a:t>
            </a:r>
            <a:r>
              <a:rPr lang="cs-CZ" altLang="cs-CZ" b="1" dirty="0" smtClean="0"/>
              <a:t>hodnot  </a:t>
            </a:r>
            <a:r>
              <a:rPr lang="cs-CZ" altLang="cs-CZ" b="1" dirty="0">
                <a:sym typeface="Symbol" pitchFamily="18" charset="2"/>
              </a:rPr>
              <a:t> = </a:t>
            </a:r>
            <a:r>
              <a:rPr lang="cs-CZ" altLang="cs-CZ" b="1" dirty="0" smtClean="0">
                <a:sym typeface="Symbol" pitchFamily="18" charset="2"/>
              </a:rPr>
              <a:t>0,1 </a:t>
            </a:r>
            <a:endParaRPr lang="cs-CZ" altLang="cs-CZ" b="1" dirty="0">
              <a:sym typeface="Symbol" pitchFamily="18" charset="2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1309533"/>
              </p:ext>
            </p:extLst>
          </p:nvPr>
        </p:nvGraphicFramePr>
        <p:xfrm>
          <a:off x="683568" y="915566"/>
          <a:ext cx="5760640" cy="3312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Obrázek" r:id="rId6" imgW="3628644" imgH="3701186" progId="StaticEnhancedMetafile">
                  <p:embed/>
                </p:oleObj>
              </mc:Choice>
              <mc:Fallback>
                <p:oleObj name="Obrázek" r:id="rId6" imgW="3628644" imgH="3701186" progId="StaticEnhancedMetafil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915566"/>
                        <a:ext cx="5760640" cy="33123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580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Predikce pomocí modelu exponenciálního vyrovnání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23528" y="833635"/>
            <a:ext cx="7776864" cy="346630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200" dirty="0" err="1" smtClean="0"/>
              <a:t>ExVy</a:t>
            </a:r>
            <a:r>
              <a:rPr lang="cs-CZ" altLang="cs-CZ" sz="2200" dirty="0" smtClean="0"/>
              <a:t> je vhodné pro krátkodobé predikce („1 krok dopředu“)</a:t>
            </a:r>
          </a:p>
          <a:p>
            <a:pPr>
              <a:buFont typeface="Wingdings" pitchFamily="2" charset="2"/>
              <a:buNone/>
            </a:pPr>
            <a:r>
              <a:rPr lang="cs-CZ" altLang="cs-CZ" sz="2200" dirty="0" smtClean="0">
                <a:solidFill>
                  <a:schemeClr val="tx2"/>
                </a:solidFill>
                <a:sym typeface="Symbol" pitchFamily="18" charset="2"/>
              </a:rPr>
              <a:t>Typ modelu</a:t>
            </a:r>
            <a:r>
              <a:rPr lang="cs-CZ" altLang="cs-CZ" sz="2200" dirty="0" smtClean="0">
                <a:sym typeface="Symbol" pitchFamily="18" charset="2"/>
              </a:rPr>
              <a:t>: </a:t>
            </a:r>
          </a:p>
          <a:p>
            <a:r>
              <a:rPr lang="cs-CZ" altLang="cs-CZ" sz="2200" dirty="0" err="1" smtClean="0">
                <a:solidFill>
                  <a:schemeClr val="folHlink"/>
                </a:solidFill>
                <a:sym typeface="Symbol" pitchFamily="18" charset="2"/>
              </a:rPr>
              <a:t>Simple</a:t>
            </a:r>
            <a:r>
              <a:rPr lang="cs-CZ" altLang="cs-CZ" sz="2200" dirty="0" smtClean="0">
                <a:solidFill>
                  <a:schemeClr val="folHlink"/>
                </a:solidFill>
                <a:sym typeface="Symbol" pitchFamily="18" charset="2"/>
              </a:rPr>
              <a:t> -</a:t>
            </a:r>
            <a:r>
              <a:rPr lang="cs-CZ" altLang="cs-CZ" sz="2200" dirty="0" smtClean="0">
                <a:sym typeface="Symbol" pitchFamily="18" charset="2"/>
              </a:rPr>
              <a:t> ČŘ nemá trendovou ani sezónní složku</a:t>
            </a:r>
          </a:p>
          <a:p>
            <a:r>
              <a:rPr lang="cs-CZ" altLang="cs-CZ" sz="2200" dirty="0" smtClean="0">
                <a:solidFill>
                  <a:schemeClr val="folHlink"/>
                </a:solidFill>
                <a:sym typeface="Symbol" pitchFamily="18" charset="2"/>
              </a:rPr>
              <a:t>Holt</a:t>
            </a:r>
            <a:r>
              <a:rPr lang="cs-CZ" altLang="cs-CZ" sz="2200" dirty="0" smtClean="0">
                <a:sym typeface="Symbol" pitchFamily="18" charset="2"/>
              </a:rPr>
              <a:t> - ČŘ má lineární trend, nemá sezónní složku</a:t>
            </a:r>
          </a:p>
          <a:p>
            <a:r>
              <a:rPr lang="cs-CZ" altLang="cs-CZ" sz="2200" dirty="0" err="1" smtClean="0">
                <a:solidFill>
                  <a:schemeClr val="folHlink"/>
                </a:solidFill>
                <a:sym typeface="Symbol" pitchFamily="18" charset="2"/>
              </a:rPr>
              <a:t>Winters</a:t>
            </a:r>
            <a:r>
              <a:rPr lang="cs-CZ" altLang="cs-CZ" sz="2200" dirty="0" smtClean="0">
                <a:sym typeface="Symbol" pitchFamily="18" charset="2"/>
              </a:rPr>
              <a:t> - ČŘ má lineární trend a multiplikativní sezónní složku (v SPSS je zapotřebí definovat sezónnost pomocí „</a:t>
            </a:r>
            <a:r>
              <a:rPr lang="cs-CZ" altLang="cs-CZ" sz="2200" dirty="0" err="1" smtClean="0">
                <a:sym typeface="Symbol" pitchFamily="18" charset="2"/>
              </a:rPr>
              <a:t>Define</a:t>
            </a:r>
            <a:r>
              <a:rPr lang="cs-CZ" altLang="cs-CZ" sz="2200" dirty="0" smtClean="0">
                <a:sym typeface="Symbol" pitchFamily="18" charset="2"/>
              </a:rPr>
              <a:t> </a:t>
            </a:r>
            <a:r>
              <a:rPr lang="cs-CZ" altLang="cs-CZ" sz="2200" dirty="0" err="1" smtClean="0">
                <a:sym typeface="Symbol" pitchFamily="18" charset="2"/>
              </a:rPr>
              <a:t>Dates</a:t>
            </a:r>
            <a:r>
              <a:rPr lang="cs-CZ" altLang="cs-CZ" sz="2200" dirty="0" smtClean="0">
                <a:sym typeface="Symbol" pitchFamily="18" charset="2"/>
              </a:rPr>
              <a:t>“)</a:t>
            </a:r>
          </a:p>
          <a:p>
            <a:r>
              <a:rPr lang="cs-CZ" altLang="cs-CZ" sz="2200" dirty="0" err="1" smtClean="0">
                <a:solidFill>
                  <a:schemeClr val="folHlink"/>
                </a:solidFill>
                <a:sym typeface="Symbol" pitchFamily="18" charset="2"/>
              </a:rPr>
              <a:t>Custom</a:t>
            </a:r>
            <a:r>
              <a:rPr lang="cs-CZ" altLang="cs-CZ" sz="2200" dirty="0" smtClean="0">
                <a:sym typeface="Symbol" pitchFamily="18" charset="2"/>
              </a:rPr>
              <a:t> - volitelné modely trendu (lineární, exponenciální, tlumený) a sezónnosti (žádná, multiplikativní, aditivní)</a:t>
            </a:r>
            <a:endParaRPr lang="cs-CZ" altLang="cs-CZ" sz="2200" dirty="0" smtClean="0"/>
          </a:p>
          <a:p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137975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95536" y="824110"/>
            <a:ext cx="7772400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200" dirty="0" smtClean="0">
                <a:solidFill>
                  <a:schemeClr val="folHlink"/>
                </a:solidFill>
              </a:rPr>
              <a:t>Výchozí stav</a:t>
            </a:r>
            <a:r>
              <a:rPr lang="cs-CZ" altLang="cs-CZ" sz="2200" dirty="0" smtClean="0"/>
              <a:t>: Je definován model </a:t>
            </a:r>
            <a:r>
              <a:rPr lang="cs-CZ" altLang="cs-CZ" sz="2200" dirty="0" err="1" smtClean="0"/>
              <a:t>ExVy</a:t>
            </a:r>
            <a:r>
              <a:rPr lang="cs-CZ" altLang="cs-CZ" sz="2200" dirty="0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cs-CZ" altLang="cs-CZ" sz="2200" dirty="0" smtClean="0"/>
              <a:t>	(tj. typ + parametry)</a:t>
            </a:r>
          </a:p>
          <a:p>
            <a:r>
              <a:rPr lang="cs-CZ" altLang="cs-CZ" sz="2200" dirty="0" smtClean="0"/>
              <a:t>SPSS: </a:t>
            </a:r>
            <a:r>
              <a:rPr lang="cs-CZ" altLang="cs-CZ" sz="2200" dirty="0" err="1" smtClean="0"/>
              <a:t>Save</a:t>
            </a:r>
            <a:r>
              <a:rPr lang="cs-CZ" altLang="cs-CZ" sz="2200" dirty="0" smtClean="0"/>
              <a:t> </a:t>
            </a:r>
            <a:r>
              <a:rPr lang="cs-CZ" altLang="cs-CZ" sz="2200" dirty="0" smtClean="0">
                <a:sym typeface="Symbol" pitchFamily="18" charset="2"/>
              </a:rPr>
              <a:t> </a:t>
            </a:r>
            <a:r>
              <a:rPr lang="cs-CZ" altLang="cs-CZ" sz="2200" dirty="0" err="1" smtClean="0">
                <a:sym typeface="Symbol" pitchFamily="18" charset="2"/>
              </a:rPr>
              <a:t>Predict</a:t>
            </a:r>
            <a:r>
              <a:rPr lang="cs-CZ" altLang="cs-CZ" sz="2200" dirty="0" smtClean="0">
                <a:sym typeface="Symbol" pitchFamily="18" charset="2"/>
              </a:rPr>
              <a:t> </a:t>
            </a:r>
            <a:r>
              <a:rPr lang="cs-CZ" altLang="cs-CZ" sz="2200" dirty="0" err="1" smtClean="0">
                <a:sym typeface="Symbol" pitchFamily="18" charset="2"/>
              </a:rPr>
              <a:t>through</a:t>
            </a:r>
            <a:r>
              <a:rPr lang="cs-CZ" altLang="cs-CZ" sz="2200" dirty="0" smtClean="0">
                <a:sym typeface="Symbol" pitchFamily="18" charset="2"/>
              </a:rPr>
              <a:t> </a:t>
            </a:r>
            <a:r>
              <a:rPr lang="cs-CZ" altLang="cs-CZ" sz="2200" dirty="0" err="1" smtClean="0">
                <a:sym typeface="Symbol" pitchFamily="18" charset="2"/>
              </a:rPr>
              <a:t>option</a:t>
            </a:r>
            <a:r>
              <a:rPr lang="cs-CZ" altLang="cs-CZ" sz="2200" dirty="0" smtClean="0">
                <a:sym typeface="Symbol" pitchFamily="18" charset="2"/>
              </a:rPr>
              <a:t>  </a:t>
            </a:r>
            <a:r>
              <a:rPr lang="cs-CZ" altLang="cs-CZ" sz="2200" i="1" dirty="0" smtClean="0">
                <a:sym typeface="Symbol" pitchFamily="18" charset="2"/>
              </a:rPr>
              <a:t>n</a:t>
            </a:r>
            <a:r>
              <a:rPr lang="cs-CZ" altLang="cs-CZ" sz="2200" dirty="0" smtClean="0">
                <a:sym typeface="Symbol" pitchFamily="18" charset="2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cs-CZ" altLang="cs-CZ" sz="2200" dirty="0" smtClean="0">
                <a:sym typeface="Symbol" pitchFamily="18" charset="2"/>
              </a:rPr>
              <a:t>	(poslední predikovaná hodnota)</a:t>
            </a:r>
            <a:endParaRPr lang="cs-CZ" altLang="cs-CZ" sz="2200" dirty="0" smtClean="0"/>
          </a:p>
          <a:p>
            <a:r>
              <a:rPr lang="cs-CZ" altLang="cs-CZ" sz="2200" dirty="0" smtClean="0"/>
              <a:t> zobrazení původní a modelové ČŘ včetně predikce</a:t>
            </a:r>
          </a:p>
          <a:p>
            <a:r>
              <a:rPr lang="cs-CZ" altLang="cs-CZ" sz="2200" dirty="0" smtClean="0"/>
              <a:t>Pro model „</a:t>
            </a:r>
            <a:r>
              <a:rPr lang="cs-CZ" altLang="cs-CZ" sz="2200" dirty="0" err="1" smtClean="0"/>
              <a:t>Zasoby</a:t>
            </a:r>
            <a:r>
              <a:rPr lang="cs-CZ" altLang="cs-CZ" sz="2200" dirty="0" smtClean="0"/>
              <a:t>“ predikce </a:t>
            </a:r>
            <a:r>
              <a:rPr lang="cs-CZ" altLang="cs-CZ" sz="2200" dirty="0" err="1" smtClean="0"/>
              <a:t>konstatntní</a:t>
            </a:r>
            <a:r>
              <a:rPr lang="cs-CZ" altLang="cs-CZ" sz="2200" dirty="0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cs-CZ" altLang="cs-CZ" sz="2200" dirty="0" smtClean="0"/>
              <a:t>	(chybí trend i sezónnost), viz Obr.</a:t>
            </a:r>
            <a:endParaRPr lang="cs-CZ" altLang="cs-CZ" sz="2200" dirty="0"/>
          </a:p>
        </p:txBody>
      </p:sp>
      <p:sp>
        <p:nvSpPr>
          <p:cNvPr id="9" name="Nadpis 5"/>
          <p:cNvSpPr>
            <a:spLocks noGrp="1"/>
          </p:cNvSpPr>
          <p:nvPr>
            <p:ph type="title"/>
          </p:nvPr>
        </p:nvSpPr>
        <p:spPr>
          <a:xfrm>
            <a:off x="179388" y="195263"/>
            <a:ext cx="7488237" cy="508000"/>
          </a:xfrm>
        </p:spPr>
        <p:txBody>
          <a:bodyPr/>
          <a:lstStyle/>
          <a:p>
            <a:r>
              <a:rPr lang="cs-CZ" b="1" dirty="0" smtClean="0"/>
              <a:t>Predikce pomocí modelu exponenciálního vyrovnání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97948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cs-CZ" sz="4400" b="1" dirty="0" smtClean="0"/>
          </a:p>
          <a:p>
            <a:pPr marL="0" indent="0" algn="ctr">
              <a:buNone/>
            </a:pPr>
            <a:r>
              <a:rPr lang="cs-CZ" sz="4400" b="1" dirty="0" smtClean="0"/>
              <a:t>Analýza časových řad (4)</a:t>
            </a:r>
            <a:endParaRPr lang="cs-CZ" sz="4400" b="1" dirty="0"/>
          </a:p>
          <a:p>
            <a:pPr>
              <a:lnSpc>
                <a:spcPct val="90000"/>
              </a:lnSpc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Téma přednášky: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Predikce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073330"/>
              </p:ext>
            </p:extLst>
          </p:nvPr>
        </p:nvGraphicFramePr>
        <p:xfrm>
          <a:off x="971600" y="1059582"/>
          <a:ext cx="5400600" cy="3405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Obrázek" r:id="rId6" imgW="3628644" imgH="3701186" progId="StaticEnhancedMetafile">
                  <p:embed/>
                </p:oleObj>
              </mc:Choice>
              <mc:Fallback>
                <p:oleObj name="Obrázek" r:id="rId6" imgW="3628644" imgH="3701186" progId="StaticEnhancedMetafil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059582"/>
                        <a:ext cx="5400600" cy="34058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198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Model se sezónní a trendovou složkou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597467"/>
              </p:ext>
            </p:extLst>
          </p:nvPr>
        </p:nvGraphicFramePr>
        <p:xfrm>
          <a:off x="1043608" y="915566"/>
          <a:ext cx="4968552" cy="3452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Obrázek" r:id="rId6" imgW="3628644" imgH="3701186" progId="StaticEnhancedMetafile">
                  <p:embed/>
                </p:oleObj>
              </mc:Choice>
              <mc:Fallback>
                <p:oleObj name="Obrázek" r:id="rId6" imgW="3628644" imgH="3701186" progId="StaticEnhancedMetafil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915566"/>
                        <a:ext cx="4968552" cy="34525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835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Model se sezónní a trendovou složkou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23528" y="1347614"/>
            <a:ext cx="2699792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dirty="0">
                <a:solidFill>
                  <a:schemeClr val="folHlink"/>
                </a:solidFill>
                <a:sym typeface="Symbol" pitchFamily="18" charset="2"/>
              </a:rPr>
              <a:t> = 0,1 ,  = 0,1 ,  = 0,1</a:t>
            </a:r>
          </a:p>
          <a:p>
            <a:pPr>
              <a:spcBef>
                <a:spcPct val="50000"/>
              </a:spcBef>
            </a:pPr>
            <a:r>
              <a:rPr lang="cs-CZ" altLang="cs-CZ" dirty="0">
                <a:solidFill>
                  <a:schemeClr val="folHlink"/>
                </a:solidFill>
                <a:sym typeface="Symbol" pitchFamily="18" charset="2"/>
              </a:rPr>
              <a:t> (optimální parametry)</a:t>
            </a:r>
          </a:p>
          <a:p>
            <a:pPr>
              <a:spcBef>
                <a:spcPct val="50000"/>
              </a:spcBef>
            </a:pPr>
            <a:r>
              <a:rPr lang="cs-CZ" altLang="cs-CZ" dirty="0">
                <a:solidFill>
                  <a:schemeClr val="folHlink"/>
                </a:solidFill>
                <a:sym typeface="Symbol" pitchFamily="18" charset="2"/>
              </a:rPr>
              <a:t>Typ: </a:t>
            </a:r>
            <a:r>
              <a:rPr lang="cs-CZ" altLang="cs-CZ" dirty="0" err="1">
                <a:solidFill>
                  <a:schemeClr val="folHlink"/>
                </a:solidFill>
                <a:sym typeface="Symbol" pitchFamily="18" charset="2"/>
              </a:rPr>
              <a:t>Custom</a:t>
            </a:r>
            <a:r>
              <a:rPr lang="cs-CZ" altLang="cs-CZ" dirty="0">
                <a:solidFill>
                  <a:schemeClr val="folHlink"/>
                </a:solidFill>
                <a:sym typeface="Symbol" pitchFamily="18" charset="2"/>
              </a:rPr>
              <a:t> - lin. trend,</a:t>
            </a:r>
          </a:p>
          <a:p>
            <a:pPr>
              <a:spcBef>
                <a:spcPct val="50000"/>
              </a:spcBef>
            </a:pPr>
            <a:r>
              <a:rPr lang="cs-CZ" altLang="cs-CZ" dirty="0">
                <a:solidFill>
                  <a:schemeClr val="folHlink"/>
                </a:solidFill>
                <a:sym typeface="Symbol" pitchFamily="18" charset="2"/>
              </a:rPr>
              <a:t> aditivní sezónnost</a:t>
            </a:r>
          </a:p>
          <a:p>
            <a:pPr>
              <a:spcBef>
                <a:spcPct val="50000"/>
              </a:spcBef>
            </a:pPr>
            <a:r>
              <a:rPr lang="cs-CZ" altLang="cs-CZ" dirty="0">
                <a:solidFill>
                  <a:schemeClr val="folHlink"/>
                </a:solidFill>
                <a:sym typeface="Symbol" pitchFamily="18" charset="2"/>
              </a:rPr>
              <a:t>Data od 1/1985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4917910"/>
              </p:ext>
            </p:extLst>
          </p:nvPr>
        </p:nvGraphicFramePr>
        <p:xfrm>
          <a:off x="3203848" y="987574"/>
          <a:ext cx="4680024" cy="3477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Obrázek" r:id="rId6" imgW="3628644" imgH="3701186" progId="StaticEnhancedMetafile">
                  <p:embed/>
                </p:oleObj>
              </mc:Choice>
              <mc:Fallback>
                <p:oleObj name="Obrázek" r:id="rId6" imgW="3628644" imgH="3701186" progId="StaticEnhancedMetafile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987574"/>
                        <a:ext cx="4680024" cy="34778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bdélník 4"/>
          <p:cNvSpPr/>
          <p:nvPr/>
        </p:nvSpPr>
        <p:spPr>
          <a:xfrm>
            <a:off x="413792" y="3378939"/>
            <a:ext cx="257403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dirty="0">
                <a:solidFill>
                  <a:schemeClr val="folHlink"/>
                </a:solidFill>
                <a:sym typeface="Symbol" pitchFamily="18" charset="2"/>
              </a:rPr>
              <a:t>Predikované hodnoty:</a:t>
            </a:r>
          </a:p>
          <a:p>
            <a:pPr>
              <a:spcBef>
                <a:spcPct val="50000"/>
              </a:spcBef>
            </a:pPr>
            <a:r>
              <a:rPr lang="cs-CZ" altLang="cs-CZ" dirty="0">
                <a:solidFill>
                  <a:schemeClr val="folHlink"/>
                </a:solidFill>
                <a:sym typeface="Symbol" pitchFamily="18" charset="2"/>
              </a:rPr>
              <a:t>JAN2003 až DEC2003</a:t>
            </a:r>
            <a:endParaRPr lang="cs-CZ" altLang="cs-CZ" dirty="0">
              <a:solidFill>
                <a:schemeClr val="folHlink"/>
              </a:solidFill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4620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ARIMA modely (Box-</a:t>
            </a:r>
            <a:r>
              <a:rPr lang="cs-CZ" b="1" dirty="0" err="1" smtClean="0"/>
              <a:t>Jenkinsovy</a:t>
            </a:r>
            <a:r>
              <a:rPr lang="cs-CZ" b="1" dirty="0" smtClean="0"/>
              <a:t> modely)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95536" y="843160"/>
            <a:ext cx="6840760" cy="338477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200" dirty="0" smtClean="0"/>
              <a:t>stochastický proces (ČŘ)</a:t>
            </a:r>
          </a:p>
          <a:p>
            <a:r>
              <a:rPr lang="cs-CZ" altLang="cs-CZ" sz="2200" dirty="0" err="1" smtClean="0"/>
              <a:t>stacionarita</a:t>
            </a:r>
            <a:r>
              <a:rPr lang="cs-CZ" altLang="cs-CZ" sz="2200" dirty="0" smtClean="0"/>
              <a:t> ČŘ</a:t>
            </a:r>
          </a:p>
          <a:p>
            <a:r>
              <a:rPr lang="cs-CZ" altLang="cs-CZ" sz="2200" dirty="0" smtClean="0"/>
              <a:t>AR - </a:t>
            </a:r>
            <a:r>
              <a:rPr lang="cs-CZ" altLang="cs-CZ" sz="2200" dirty="0" err="1" smtClean="0"/>
              <a:t>autoregresivní</a:t>
            </a:r>
            <a:r>
              <a:rPr lang="cs-CZ" altLang="cs-CZ" sz="2200" dirty="0" smtClean="0"/>
              <a:t> modely</a:t>
            </a:r>
          </a:p>
          <a:p>
            <a:r>
              <a:rPr lang="cs-CZ" altLang="cs-CZ" sz="2200" dirty="0" smtClean="0"/>
              <a:t>MA - modely klouzavých průměrů</a:t>
            </a:r>
          </a:p>
          <a:p>
            <a:r>
              <a:rPr lang="cs-CZ" altLang="cs-CZ" sz="2200" dirty="0" smtClean="0"/>
              <a:t>I - 	integrační modely (nestacionární ČŘ)</a:t>
            </a:r>
          </a:p>
          <a:p>
            <a:pPr>
              <a:buFont typeface="Wingdings" pitchFamily="2" charset="2"/>
              <a:buNone/>
            </a:pPr>
            <a:r>
              <a:rPr lang="cs-CZ" altLang="cs-CZ" sz="2200" dirty="0" smtClean="0"/>
              <a:t>		 „náhodná procházka“</a:t>
            </a:r>
          </a:p>
          <a:p>
            <a:r>
              <a:rPr lang="cs-CZ" altLang="cs-CZ" sz="2200" dirty="0" smtClean="0"/>
              <a:t>sezónní ARIMA modely = SARIMA</a:t>
            </a:r>
            <a:endParaRPr lang="cs-CZ" altLang="cs-CZ" sz="2200" dirty="0"/>
          </a:p>
        </p:txBody>
      </p:sp>
    </p:spTree>
    <p:extLst>
      <p:ext uri="{BB962C8B-B14F-4D97-AF65-F5344CB8AC3E}">
        <p14:creationId xmlns:p14="http://schemas.microsoft.com/office/powerpoint/2010/main" val="1113332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ARIMA modely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51520" y="824110"/>
            <a:ext cx="8136904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altLang="cs-CZ" sz="2200" dirty="0" smtClean="0">
                <a:solidFill>
                  <a:schemeClr val="folHlink"/>
                </a:solidFill>
              </a:rPr>
              <a:t>A</a:t>
            </a:r>
            <a:r>
              <a:rPr lang="cs-CZ" altLang="cs-CZ" sz="2200" dirty="0" smtClean="0"/>
              <a:t>uto </a:t>
            </a:r>
            <a:r>
              <a:rPr lang="cs-CZ" altLang="cs-CZ" sz="2200" dirty="0" err="1" smtClean="0">
                <a:solidFill>
                  <a:schemeClr val="folHlink"/>
                </a:solidFill>
              </a:rPr>
              <a:t>R</a:t>
            </a:r>
            <a:r>
              <a:rPr lang="cs-CZ" altLang="cs-CZ" sz="2200" dirty="0" err="1" smtClean="0"/>
              <a:t>egressive</a:t>
            </a:r>
            <a:r>
              <a:rPr lang="cs-CZ" altLang="cs-CZ" sz="2200" dirty="0" smtClean="0"/>
              <a:t> </a:t>
            </a:r>
            <a:r>
              <a:rPr lang="cs-CZ" altLang="cs-CZ" sz="2200" dirty="0" err="1" smtClean="0">
                <a:solidFill>
                  <a:schemeClr val="folHlink"/>
                </a:solidFill>
              </a:rPr>
              <a:t>I</a:t>
            </a:r>
            <a:r>
              <a:rPr lang="cs-CZ" altLang="cs-CZ" sz="2200" dirty="0" err="1" smtClean="0"/>
              <a:t>ntegrated</a:t>
            </a:r>
            <a:r>
              <a:rPr lang="cs-CZ" altLang="cs-CZ" sz="2200" dirty="0" smtClean="0"/>
              <a:t> </a:t>
            </a:r>
            <a:r>
              <a:rPr lang="cs-CZ" altLang="cs-CZ" sz="2200" dirty="0" err="1" smtClean="0">
                <a:solidFill>
                  <a:schemeClr val="folHlink"/>
                </a:solidFill>
              </a:rPr>
              <a:t>M</a:t>
            </a:r>
            <a:r>
              <a:rPr lang="cs-CZ" altLang="cs-CZ" sz="2200" dirty="0" err="1" smtClean="0"/>
              <a:t>oving</a:t>
            </a:r>
            <a:r>
              <a:rPr lang="cs-CZ" altLang="cs-CZ" sz="2200" dirty="0" smtClean="0"/>
              <a:t> </a:t>
            </a:r>
            <a:r>
              <a:rPr lang="cs-CZ" altLang="cs-CZ" sz="2200" dirty="0" err="1" smtClean="0">
                <a:solidFill>
                  <a:schemeClr val="folHlink"/>
                </a:solidFill>
              </a:rPr>
              <a:t>A</a:t>
            </a:r>
            <a:r>
              <a:rPr lang="cs-CZ" altLang="cs-CZ" sz="2200" dirty="0" err="1" smtClean="0"/>
              <a:t>verage</a:t>
            </a:r>
            <a:endParaRPr lang="cs-CZ" altLang="cs-CZ" sz="2200" dirty="0" smtClean="0"/>
          </a:p>
          <a:p>
            <a:pPr>
              <a:lnSpc>
                <a:spcPct val="90000"/>
              </a:lnSpc>
            </a:pPr>
            <a:r>
              <a:rPr lang="cs-CZ" altLang="cs-CZ" sz="2200" dirty="0" smtClean="0"/>
              <a:t>3 složky: AR(p) + I(d) + MA(q) = ARIMA(</a:t>
            </a:r>
            <a:r>
              <a:rPr lang="cs-CZ" altLang="cs-CZ" sz="2200" dirty="0" err="1" smtClean="0"/>
              <a:t>p,d,q</a:t>
            </a:r>
            <a:r>
              <a:rPr lang="cs-CZ" altLang="cs-CZ" sz="2200" dirty="0" smtClean="0"/>
              <a:t>)</a:t>
            </a:r>
          </a:p>
          <a:p>
            <a:pPr marL="0" indent="0">
              <a:lnSpc>
                <a:spcPct val="90000"/>
              </a:lnSpc>
              <a:buNone/>
            </a:pPr>
            <a:endParaRPr lang="cs-CZ" altLang="cs-CZ" sz="2200" dirty="0" smtClean="0"/>
          </a:p>
          <a:p>
            <a:pPr>
              <a:lnSpc>
                <a:spcPct val="90000"/>
              </a:lnSpc>
            </a:pPr>
            <a:r>
              <a:rPr lang="cs-CZ" altLang="cs-CZ" sz="2200" dirty="0" smtClean="0"/>
              <a:t>Příklady:</a:t>
            </a:r>
          </a:p>
          <a:p>
            <a:pPr>
              <a:lnSpc>
                <a:spcPct val="90000"/>
              </a:lnSpc>
            </a:pPr>
            <a:r>
              <a:rPr lang="cs-CZ" altLang="cs-CZ" sz="2200" dirty="0" smtClean="0"/>
              <a:t>AR(1): 	</a:t>
            </a:r>
            <a:r>
              <a:rPr lang="cs-CZ" altLang="cs-CZ" sz="2200" dirty="0" err="1" smtClean="0"/>
              <a:t>Hodnota</a:t>
            </a:r>
            <a:r>
              <a:rPr lang="cs-CZ" altLang="cs-CZ" sz="2200" baseline="-25000" dirty="0" err="1" smtClean="0"/>
              <a:t>t</a:t>
            </a:r>
            <a:r>
              <a:rPr lang="cs-CZ" altLang="cs-CZ" sz="2200" baseline="-25000" dirty="0" smtClean="0"/>
              <a:t> </a:t>
            </a:r>
            <a:r>
              <a:rPr lang="cs-CZ" altLang="cs-CZ" sz="2200" dirty="0" smtClean="0"/>
              <a:t> = </a:t>
            </a:r>
            <a:r>
              <a:rPr lang="cs-CZ" altLang="cs-CZ" sz="2200" dirty="0" smtClean="0">
                <a:sym typeface="Symbol" pitchFamily="18" charset="2"/>
              </a:rPr>
              <a:t></a:t>
            </a:r>
            <a:r>
              <a:rPr lang="cs-CZ" altLang="cs-CZ" sz="2200" dirty="0" smtClean="0"/>
              <a:t>Hodnota</a:t>
            </a:r>
            <a:r>
              <a:rPr lang="cs-CZ" altLang="cs-CZ" sz="2200" baseline="-25000" dirty="0" smtClean="0"/>
              <a:t>t-1</a:t>
            </a:r>
            <a:r>
              <a:rPr lang="cs-CZ" altLang="cs-CZ" sz="2200" dirty="0" smtClean="0"/>
              <a:t> + </a:t>
            </a:r>
            <a:r>
              <a:rPr lang="cs-CZ" altLang="cs-CZ" sz="2200" dirty="0" err="1" smtClean="0"/>
              <a:t>Porucha</a:t>
            </a:r>
            <a:r>
              <a:rPr lang="cs-CZ" altLang="cs-CZ" sz="2200" baseline="-25000" dirty="0" err="1" smtClean="0"/>
              <a:t>t</a:t>
            </a:r>
            <a:endParaRPr lang="cs-CZ" altLang="cs-CZ" sz="2200" baseline="-25000" dirty="0" smtClean="0"/>
          </a:p>
          <a:p>
            <a:pPr>
              <a:lnSpc>
                <a:spcPct val="90000"/>
              </a:lnSpc>
            </a:pPr>
            <a:r>
              <a:rPr lang="cs-CZ" altLang="cs-CZ" sz="2200" dirty="0" smtClean="0"/>
              <a:t>I(1): 	</a:t>
            </a:r>
            <a:r>
              <a:rPr lang="cs-CZ" altLang="cs-CZ" sz="2200" dirty="0" err="1" smtClean="0"/>
              <a:t>Hodnota</a:t>
            </a:r>
            <a:r>
              <a:rPr lang="cs-CZ" altLang="cs-CZ" sz="2200" baseline="-25000" dirty="0" err="1" smtClean="0"/>
              <a:t>t</a:t>
            </a:r>
            <a:r>
              <a:rPr lang="cs-CZ" altLang="cs-CZ" sz="2200" baseline="-25000" dirty="0" smtClean="0"/>
              <a:t> </a:t>
            </a:r>
            <a:r>
              <a:rPr lang="cs-CZ" altLang="cs-CZ" sz="2200" dirty="0" smtClean="0"/>
              <a:t> = Hodnota</a:t>
            </a:r>
            <a:r>
              <a:rPr lang="cs-CZ" altLang="cs-CZ" sz="2200" baseline="-25000" dirty="0" smtClean="0"/>
              <a:t>t-1</a:t>
            </a:r>
            <a:r>
              <a:rPr lang="cs-CZ" altLang="cs-CZ" sz="2200" dirty="0" smtClean="0"/>
              <a:t> + </a:t>
            </a:r>
            <a:r>
              <a:rPr lang="cs-CZ" altLang="cs-CZ" sz="2200" dirty="0" err="1" smtClean="0"/>
              <a:t>Porucha</a:t>
            </a:r>
            <a:r>
              <a:rPr lang="cs-CZ" altLang="cs-CZ" sz="2200" baseline="-25000" dirty="0" err="1" smtClean="0"/>
              <a:t>t</a:t>
            </a:r>
            <a:endParaRPr lang="cs-CZ" altLang="cs-CZ" sz="2200" baseline="-250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200" dirty="0" smtClean="0"/>
              <a:t>			„</a:t>
            </a:r>
            <a:r>
              <a:rPr lang="cs-CZ" altLang="cs-CZ" sz="2200" dirty="0" smtClean="0">
                <a:solidFill>
                  <a:schemeClr val="folHlink"/>
                </a:solidFill>
              </a:rPr>
              <a:t>Náhodná procházka</a:t>
            </a:r>
            <a:r>
              <a:rPr lang="cs-CZ" altLang="cs-CZ" sz="2200" dirty="0" smtClean="0"/>
              <a:t>“ (AR(1) s  </a:t>
            </a:r>
            <a:r>
              <a:rPr lang="cs-CZ" altLang="cs-CZ" sz="2200" dirty="0" smtClean="0">
                <a:sym typeface="Symbol" pitchFamily="18" charset="2"/>
              </a:rPr>
              <a:t> = 1)</a:t>
            </a:r>
            <a:endParaRPr lang="cs-CZ" altLang="cs-CZ" sz="2200" dirty="0" smtClean="0"/>
          </a:p>
          <a:p>
            <a:pPr>
              <a:lnSpc>
                <a:spcPct val="90000"/>
              </a:lnSpc>
            </a:pPr>
            <a:r>
              <a:rPr lang="cs-CZ" altLang="cs-CZ" sz="2200" dirty="0" smtClean="0"/>
              <a:t>MA(1):	</a:t>
            </a:r>
            <a:r>
              <a:rPr lang="cs-CZ" altLang="cs-CZ" sz="2200" dirty="0" err="1" smtClean="0"/>
              <a:t>Hodnota</a:t>
            </a:r>
            <a:r>
              <a:rPr lang="cs-CZ" altLang="cs-CZ" sz="2200" baseline="-25000" dirty="0" err="1" smtClean="0"/>
              <a:t>t</a:t>
            </a:r>
            <a:r>
              <a:rPr lang="cs-CZ" altLang="cs-CZ" sz="2200" baseline="-25000" dirty="0" smtClean="0"/>
              <a:t> </a:t>
            </a:r>
            <a:r>
              <a:rPr lang="cs-CZ" altLang="cs-CZ" sz="2200" dirty="0" smtClean="0"/>
              <a:t> = </a:t>
            </a:r>
            <a:r>
              <a:rPr lang="cs-CZ" altLang="cs-CZ" sz="2200" dirty="0" smtClean="0">
                <a:sym typeface="Symbol" pitchFamily="18" charset="2"/>
              </a:rPr>
              <a:t></a:t>
            </a:r>
            <a:r>
              <a:rPr lang="cs-CZ" altLang="cs-CZ" sz="2200" dirty="0" smtClean="0"/>
              <a:t>Porucha</a:t>
            </a:r>
            <a:r>
              <a:rPr lang="cs-CZ" altLang="cs-CZ" sz="2200" baseline="-25000" dirty="0" smtClean="0"/>
              <a:t>t-1</a:t>
            </a:r>
            <a:r>
              <a:rPr lang="cs-CZ" altLang="cs-CZ" sz="2200" dirty="0" smtClean="0"/>
              <a:t> + </a:t>
            </a:r>
            <a:r>
              <a:rPr lang="cs-CZ" altLang="cs-CZ" sz="2200" dirty="0" err="1" smtClean="0"/>
              <a:t>Porucha</a:t>
            </a:r>
            <a:r>
              <a:rPr lang="cs-CZ" altLang="cs-CZ" sz="2200" baseline="-25000" dirty="0" err="1" smtClean="0"/>
              <a:t>t</a:t>
            </a:r>
            <a:endParaRPr lang="cs-CZ" altLang="cs-CZ" sz="2200" baseline="-25000" dirty="0" smtClean="0"/>
          </a:p>
          <a:p>
            <a:pPr>
              <a:lnSpc>
                <a:spcPct val="90000"/>
              </a:lnSpc>
            </a:pPr>
            <a:r>
              <a:rPr lang="cs-CZ" altLang="cs-CZ" sz="2200" dirty="0" smtClean="0"/>
              <a:t>AR(2): 	</a:t>
            </a:r>
            <a:r>
              <a:rPr lang="cs-CZ" altLang="cs-CZ" sz="2200" dirty="0" err="1" smtClean="0"/>
              <a:t>Hodnota</a:t>
            </a:r>
            <a:r>
              <a:rPr lang="cs-CZ" altLang="cs-CZ" sz="2200" baseline="-25000" dirty="0" err="1" smtClean="0"/>
              <a:t>t</a:t>
            </a:r>
            <a:r>
              <a:rPr lang="cs-CZ" altLang="cs-CZ" sz="2200" baseline="-25000" dirty="0" smtClean="0"/>
              <a:t> </a:t>
            </a:r>
            <a:r>
              <a:rPr lang="cs-CZ" altLang="cs-CZ" sz="2200" dirty="0" smtClean="0"/>
              <a:t> = </a:t>
            </a:r>
            <a:r>
              <a:rPr lang="cs-CZ" altLang="cs-CZ" sz="2200" dirty="0" smtClean="0">
                <a:sym typeface="Symbol" pitchFamily="18" charset="2"/>
              </a:rPr>
              <a:t></a:t>
            </a:r>
            <a:r>
              <a:rPr lang="cs-CZ" altLang="cs-CZ" sz="2200" baseline="-25000" dirty="0" smtClean="0">
                <a:sym typeface="Symbol" pitchFamily="18" charset="2"/>
              </a:rPr>
              <a:t>1</a:t>
            </a:r>
            <a:r>
              <a:rPr lang="cs-CZ" altLang="cs-CZ" sz="2200" dirty="0" smtClean="0">
                <a:sym typeface="Symbol" pitchFamily="18" charset="2"/>
              </a:rPr>
              <a:t></a:t>
            </a:r>
            <a:r>
              <a:rPr lang="cs-CZ" altLang="cs-CZ" sz="2200" dirty="0" smtClean="0"/>
              <a:t>Hodnota</a:t>
            </a:r>
            <a:r>
              <a:rPr lang="cs-CZ" altLang="cs-CZ" sz="2200" baseline="-25000" dirty="0" smtClean="0"/>
              <a:t>t-1</a:t>
            </a:r>
            <a:r>
              <a:rPr lang="cs-CZ" altLang="cs-CZ" sz="2200" dirty="0" smtClean="0"/>
              <a:t> + </a:t>
            </a:r>
            <a:r>
              <a:rPr lang="cs-CZ" altLang="cs-CZ" sz="2200" dirty="0" smtClean="0">
                <a:sym typeface="Symbol" pitchFamily="18" charset="2"/>
              </a:rPr>
              <a:t></a:t>
            </a:r>
            <a:r>
              <a:rPr lang="cs-CZ" altLang="cs-CZ" sz="2200" baseline="-25000" dirty="0" smtClean="0">
                <a:sym typeface="Symbol" pitchFamily="18" charset="2"/>
              </a:rPr>
              <a:t>2</a:t>
            </a:r>
            <a:r>
              <a:rPr lang="cs-CZ" altLang="cs-CZ" sz="2200" dirty="0" smtClean="0">
                <a:sym typeface="Symbol" pitchFamily="18" charset="2"/>
              </a:rPr>
              <a:t></a:t>
            </a:r>
            <a:r>
              <a:rPr lang="cs-CZ" altLang="cs-CZ" sz="2200" dirty="0" smtClean="0"/>
              <a:t>Hodnota</a:t>
            </a:r>
            <a:r>
              <a:rPr lang="cs-CZ" altLang="cs-CZ" sz="2200" baseline="-25000" dirty="0" smtClean="0"/>
              <a:t>t-2</a:t>
            </a:r>
            <a:r>
              <a:rPr lang="cs-CZ" altLang="cs-CZ" sz="2200" dirty="0" smtClean="0"/>
              <a:t> + </a:t>
            </a:r>
            <a:r>
              <a:rPr lang="cs-CZ" altLang="cs-CZ" sz="2200" dirty="0" err="1" smtClean="0"/>
              <a:t>Porucha</a:t>
            </a:r>
            <a:r>
              <a:rPr lang="cs-CZ" altLang="cs-CZ" sz="2200" baseline="-25000" dirty="0" err="1" smtClean="0"/>
              <a:t>t</a:t>
            </a:r>
            <a:endParaRPr lang="cs-CZ" altLang="cs-CZ" sz="2200" baseline="-25000" dirty="0" smtClean="0"/>
          </a:p>
          <a:p>
            <a:pPr>
              <a:lnSpc>
                <a:spcPct val="90000"/>
              </a:lnSpc>
            </a:pPr>
            <a:r>
              <a:rPr lang="cs-CZ" altLang="cs-CZ" sz="2200" dirty="0" smtClean="0"/>
              <a:t>atd. pro více zpožděné hodnoty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altLang="cs-CZ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altLang="cs-CZ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22275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7703"/>
          </a:xfrm>
        </p:spPr>
        <p:txBody>
          <a:bodyPr/>
          <a:lstStyle/>
          <a:p>
            <a:r>
              <a:rPr lang="cs-CZ" sz="2200" b="1" dirty="0" smtClean="0"/>
              <a:t>Autokorelace a parciální autokorelace v modelech ARIMA</a:t>
            </a:r>
            <a:endParaRPr lang="cs-CZ" sz="2200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79512" y="699542"/>
            <a:ext cx="7315200" cy="490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dirty="0">
                <a:solidFill>
                  <a:schemeClr val="tx2"/>
                </a:solidFill>
              </a:rPr>
              <a:t>Autokorelace</a:t>
            </a:r>
            <a:r>
              <a:rPr lang="cs-CZ" altLang="cs-CZ" dirty="0"/>
              <a:t>: korelace hodnot ČŘ se sebou o daný časový posuv</a:t>
            </a:r>
          </a:p>
          <a:p>
            <a:pPr>
              <a:spcBef>
                <a:spcPct val="50000"/>
              </a:spcBef>
            </a:pPr>
            <a:r>
              <a:rPr lang="cs-CZ" altLang="cs-CZ" dirty="0">
                <a:solidFill>
                  <a:schemeClr val="tx2"/>
                </a:solidFill>
              </a:rPr>
              <a:t>Autokorelační funkce</a:t>
            </a:r>
            <a:r>
              <a:rPr lang="cs-CZ" altLang="cs-CZ" dirty="0"/>
              <a:t> ACF(k): korelace hodnot ČŘ se sebou o časový posuv k = 1,2,…</a:t>
            </a:r>
          </a:p>
          <a:p>
            <a:pPr>
              <a:spcBef>
                <a:spcPct val="50000"/>
              </a:spcBef>
            </a:pPr>
            <a:r>
              <a:rPr lang="cs-CZ" altLang="cs-CZ" dirty="0">
                <a:solidFill>
                  <a:schemeClr val="tx2"/>
                </a:solidFill>
              </a:rPr>
              <a:t>Parciální autokorelační funkce</a:t>
            </a:r>
            <a:r>
              <a:rPr lang="cs-CZ" altLang="cs-CZ" dirty="0"/>
              <a:t> PACF(k): parciální korelace hodnot ČŘ se sebou o časový posuv k = 1,2,…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ACF a PACF mají pro různé typy ARIMA modelů charakteristické vlastnosti (tvary grafů ACF a PACF)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cs-CZ" altLang="cs-CZ" dirty="0">
                <a:solidFill>
                  <a:schemeClr val="tx2"/>
                </a:solidFill>
              </a:rPr>
              <a:t>Příklad:</a:t>
            </a:r>
            <a:r>
              <a:rPr lang="cs-CZ" altLang="cs-CZ" dirty="0"/>
              <a:t> AR(1):	 </a:t>
            </a:r>
            <a:r>
              <a:rPr lang="cs-CZ" altLang="cs-CZ" dirty="0" err="1"/>
              <a:t>x</a:t>
            </a:r>
            <a:r>
              <a:rPr lang="cs-CZ" altLang="cs-CZ" baseline="-25000" dirty="0" err="1"/>
              <a:t>t</a:t>
            </a:r>
            <a:r>
              <a:rPr lang="cs-CZ" altLang="cs-CZ" baseline="-25000" dirty="0"/>
              <a:t> </a:t>
            </a:r>
            <a:r>
              <a:rPr lang="cs-CZ" altLang="cs-CZ" dirty="0"/>
              <a:t> = </a:t>
            </a:r>
            <a:r>
              <a:rPr lang="cs-CZ" altLang="cs-CZ" dirty="0">
                <a:sym typeface="Symbol" pitchFamily="18" charset="2"/>
              </a:rPr>
              <a:t></a:t>
            </a:r>
            <a:r>
              <a:rPr lang="cs-CZ" altLang="cs-CZ" dirty="0"/>
              <a:t> x</a:t>
            </a:r>
            <a:r>
              <a:rPr lang="cs-CZ" altLang="cs-CZ" baseline="-25000" dirty="0"/>
              <a:t>t-1</a:t>
            </a:r>
            <a:r>
              <a:rPr lang="cs-CZ" altLang="cs-CZ" dirty="0"/>
              <a:t> + </a:t>
            </a:r>
            <a:r>
              <a:rPr lang="cs-CZ" altLang="cs-CZ" dirty="0" err="1"/>
              <a:t>a</a:t>
            </a:r>
            <a:r>
              <a:rPr lang="cs-CZ" altLang="cs-CZ" baseline="-25000" dirty="0" err="1"/>
              <a:t>t</a:t>
            </a:r>
            <a:r>
              <a:rPr lang="cs-CZ" altLang="cs-CZ" dirty="0"/>
              <a:t> ,  </a:t>
            </a:r>
            <a:r>
              <a:rPr lang="cs-CZ" altLang="cs-CZ" dirty="0">
                <a:sym typeface="Symbol" pitchFamily="18" charset="2"/>
              </a:rPr>
              <a:t> = 1</a:t>
            </a:r>
            <a:r>
              <a:rPr lang="cs-CZ" altLang="cs-CZ" dirty="0"/>
              <a:t> odtud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		 </a:t>
            </a:r>
            <a:r>
              <a:rPr lang="cs-CZ" altLang="cs-CZ" dirty="0" err="1"/>
              <a:t>x</a:t>
            </a:r>
            <a:r>
              <a:rPr lang="cs-CZ" altLang="cs-CZ" baseline="-25000" dirty="0" err="1"/>
              <a:t>t</a:t>
            </a:r>
            <a:r>
              <a:rPr lang="cs-CZ" altLang="cs-CZ" baseline="-25000" dirty="0"/>
              <a:t> </a:t>
            </a:r>
            <a:r>
              <a:rPr lang="cs-CZ" altLang="cs-CZ" dirty="0"/>
              <a:t> - x</a:t>
            </a:r>
            <a:r>
              <a:rPr lang="cs-CZ" altLang="cs-CZ" baseline="-25000" dirty="0"/>
              <a:t>t-1</a:t>
            </a:r>
            <a:r>
              <a:rPr lang="cs-CZ" altLang="cs-CZ" dirty="0"/>
              <a:t> = </a:t>
            </a:r>
            <a:r>
              <a:rPr lang="cs-CZ" altLang="cs-CZ" dirty="0" err="1"/>
              <a:t>a</a:t>
            </a:r>
            <a:r>
              <a:rPr lang="cs-CZ" altLang="cs-CZ" baseline="-25000" dirty="0" err="1"/>
              <a:t>t</a:t>
            </a:r>
            <a:r>
              <a:rPr lang="cs-CZ" altLang="cs-CZ" dirty="0"/>
              <a:t>  (tj. 1. Diference = bílý šum)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altLang="cs-CZ" dirty="0"/>
              <a:t>AR(1) = I(1), tj. NP, pokud </a:t>
            </a:r>
            <a:r>
              <a:rPr lang="cs-CZ" altLang="cs-CZ" dirty="0" err="1"/>
              <a:t>a</a:t>
            </a:r>
            <a:r>
              <a:rPr lang="cs-CZ" altLang="cs-CZ" baseline="-25000" dirty="0" err="1"/>
              <a:t>t</a:t>
            </a:r>
            <a:r>
              <a:rPr lang="cs-CZ" altLang="cs-CZ" baseline="-25000" dirty="0"/>
              <a:t>  </a:t>
            </a:r>
            <a:r>
              <a:rPr lang="cs-CZ" altLang="cs-CZ" dirty="0"/>
              <a:t>je bílý šum, tj. 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	</a:t>
            </a:r>
            <a:r>
              <a:rPr lang="cs-CZ" altLang="cs-CZ" i="1" dirty="0"/>
              <a:t>E</a:t>
            </a:r>
            <a:r>
              <a:rPr lang="cs-CZ" altLang="cs-CZ" dirty="0"/>
              <a:t>(</a:t>
            </a:r>
            <a:r>
              <a:rPr lang="cs-CZ" altLang="cs-CZ" dirty="0" err="1"/>
              <a:t>a</a:t>
            </a:r>
            <a:r>
              <a:rPr lang="cs-CZ" altLang="cs-CZ" baseline="-25000" dirty="0" err="1"/>
              <a:t>t</a:t>
            </a:r>
            <a:r>
              <a:rPr lang="cs-CZ" altLang="cs-CZ" dirty="0"/>
              <a:t>) = 0   a    ACF(k) = 0 pro k = 1,2,…</a:t>
            </a:r>
          </a:p>
          <a:p>
            <a:pPr>
              <a:spcBef>
                <a:spcPct val="50000"/>
              </a:spcBef>
            </a:pPr>
            <a:endParaRPr lang="cs-CZ" altLang="cs-CZ" sz="2000" dirty="0"/>
          </a:p>
          <a:p>
            <a:pPr>
              <a:spcBef>
                <a:spcPct val="50000"/>
              </a:spcBef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70428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Vlastnosti bílého šumu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23528" y="915566"/>
            <a:ext cx="7772400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None/>
            </a:pPr>
            <a:r>
              <a:rPr lang="cs-CZ" altLang="cs-CZ" sz="2200" b="1" dirty="0" smtClean="0">
                <a:cs typeface="Times New Roman" pitchFamily="18" charset="0"/>
              </a:rPr>
              <a:t>1</a:t>
            </a:r>
            <a:r>
              <a:rPr lang="cs-CZ" altLang="cs-CZ" sz="2200" dirty="0" smtClean="0">
                <a:cs typeface="Times New Roman" pitchFamily="18" charset="0"/>
              </a:rPr>
              <a:t>. </a:t>
            </a:r>
            <a:r>
              <a:rPr lang="cs-CZ" altLang="cs-CZ" sz="2200" dirty="0" smtClean="0"/>
              <a:t>Bílý šum</a:t>
            </a:r>
            <a:r>
              <a:rPr lang="cs-CZ" altLang="cs-CZ" sz="2200" dirty="0" smtClean="0">
                <a:cs typeface="Times New Roman" pitchFamily="18" charset="0"/>
              </a:rPr>
              <a:t>  </a:t>
            </a:r>
            <a:r>
              <a:rPr lang="cs-CZ" altLang="cs-CZ" sz="2200" b="1" i="1" dirty="0" err="1" smtClean="0">
                <a:sym typeface="Symbol" pitchFamily="18" charset="2"/>
              </a:rPr>
              <a:t>a</a:t>
            </a:r>
            <a:r>
              <a:rPr lang="cs-CZ" altLang="cs-CZ" sz="2200" b="1" i="1" baseline="-30000" dirty="0" err="1" smtClean="0">
                <a:cs typeface="Times New Roman" pitchFamily="18" charset="0"/>
              </a:rPr>
              <a:t>t</a:t>
            </a:r>
            <a:r>
              <a:rPr lang="cs-CZ" altLang="cs-CZ" sz="2200" b="1" i="1" baseline="-30000" dirty="0" smtClean="0">
                <a:cs typeface="Times New Roman" pitchFamily="18" charset="0"/>
              </a:rPr>
              <a:t>  </a:t>
            </a:r>
            <a:r>
              <a:rPr lang="cs-CZ" altLang="cs-CZ" sz="2200" dirty="0" smtClean="0">
                <a:cs typeface="Times New Roman" pitchFamily="18" charset="0"/>
              </a:rPr>
              <a:t>v modelu </a:t>
            </a:r>
            <a:r>
              <a:rPr lang="cs-CZ" altLang="cs-CZ" sz="2200" dirty="0" smtClean="0"/>
              <a:t>ČŘ </a:t>
            </a:r>
            <a:r>
              <a:rPr lang="cs-CZ" altLang="cs-CZ" sz="2200" dirty="0" smtClean="0">
                <a:cs typeface="Times New Roman" pitchFamily="18" charset="0"/>
              </a:rPr>
              <a:t>mají</a:t>
            </a:r>
            <a:r>
              <a:rPr lang="cs-CZ" altLang="cs-CZ" sz="2200" dirty="0" smtClean="0"/>
              <a:t>:</a:t>
            </a:r>
            <a:r>
              <a:rPr lang="cs-CZ" altLang="cs-CZ" sz="2200" dirty="0" smtClean="0">
                <a:cs typeface="Times New Roman" pitchFamily="18" charset="0"/>
              </a:rPr>
              <a:t> </a:t>
            </a:r>
            <a:endParaRPr lang="cs-CZ" altLang="cs-CZ" sz="2200" dirty="0" smtClean="0"/>
          </a:p>
          <a:p>
            <a:pPr algn="just"/>
            <a:r>
              <a:rPr lang="cs-CZ" altLang="cs-CZ" sz="2200" dirty="0" smtClean="0"/>
              <a:t>a) </a:t>
            </a:r>
            <a:r>
              <a:rPr lang="cs-CZ" altLang="cs-CZ" sz="2200" dirty="0" smtClean="0">
                <a:cs typeface="Times New Roman" pitchFamily="18" charset="0"/>
              </a:rPr>
              <a:t>st</a:t>
            </a:r>
            <a:r>
              <a:rPr lang="cs-CZ" altLang="cs-CZ" sz="2200" dirty="0" smtClean="0"/>
              <a:t>ř</a:t>
            </a:r>
            <a:r>
              <a:rPr lang="cs-CZ" altLang="cs-CZ" sz="2200" dirty="0" smtClean="0">
                <a:cs typeface="Times New Roman" pitchFamily="18" charset="0"/>
              </a:rPr>
              <a:t>ední hodnot</a:t>
            </a:r>
            <a:r>
              <a:rPr lang="cs-CZ" altLang="cs-CZ" sz="2200" dirty="0" smtClean="0"/>
              <a:t>u =</a:t>
            </a:r>
            <a:r>
              <a:rPr lang="cs-CZ" altLang="cs-CZ" sz="2200" dirty="0" smtClean="0">
                <a:cs typeface="Times New Roman" pitchFamily="18" charset="0"/>
              </a:rPr>
              <a:t> 0 </a:t>
            </a:r>
            <a:endParaRPr lang="cs-CZ" altLang="cs-CZ" sz="2200" dirty="0" smtClean="0"/>
          </a:p>
          <a:p>
            <a:pPr algn="just"/>
            <a:r>
              <a:rPr lang="cs-CZ" altLang="cs-CZ" sz="2200" dirty="0" smtClean="0"/>
              <a:t>b) </a:t>
            </a:r>
            <a:r>
              <a:rPr lang="cs-CZ" altLang="cs-CZ" sz="2200" dirty="0" smtClean="0">
                <a:cs typeface="Times New Roman" pitchFamily="18" charset="0"/>
              </a:rPr>
              <a:t>normální rozd</a:t>
            </a:r>
            <a:r>
              <a:rPr lang="cs-CZ" altLang="cs-CZ" sz="2200" dirty="0" smtClean="0"/>
              <a:t>ě</a:t>
            </a:r>
            <a:r>
              <a:rPr lang="cs-CZ" altLang="cs-CZ" sz="2200" dirty="0" smtClean="0">
                <a:cs typeface="Times New Roman" pitchFamily="18" charset="0"/>
              </a:rPr>
              <a:t>lení</a:t>
            </a:r>
            <a:endParaRPr lang="cs-CZ" altLang="cs-CZ" sz="2200" dirty="0" smtClean="0"/>
          </a:p>
          <a:p>
            <a:r>
              <a:rPr lang="cs-CZ" altLang="cs-CZ" sz="2200" dirty="0" smtClean="0">
                <a:cs typeface="Times New Roman" pitchFamily="18" charset="0"/>
              </a:rPr>
              <a:t>(neznámý) </a:t>
            </a:r>
            <a:r>
              <a:rPr lang="cs-CZ" altLang="cs-CZ" sz="2200" dirty="0" err="1" smtClean="0"/>
              <a:t>konstatntní</a:t>
            </a:r>
            <a:r>
              <a:rPr lang="cs-CZ" altLang="cs-CZ" sz="2200" dirty="0" smtClean="0"/>
              <a:t> </a:t>
            </a:r>
            <a:r>
              <a:rPr lang="cs-CZ" altLang="cs-CZ" sz="2200" dirty="0" smtClean="0">
                <a:cs typeface="Times New Roman" pitchFamily="18" charset="0"/>
              </a:rPr>
              <a:t>rozptyl </a:t>
            </a:r>
            <a:r>
              <a:rPr lang="cs-CZ" altLang="cs-CZ" sz="2200" b="1" i="1" dirty="0" smtClean="0">
                <a:cs typeface="Times New Roman" pitchFamily="18" charset="0"/>
                <a:sym typeface="Symbol" pitchFamily="18" charset="2"/>
              </a:rPr>
              <a:t></a:t>
            </a:r>
            <a:r>
              <a:rPr lang="cs-CZ" altLang="cs-CZ" sz="2200" b="1" baseline="30000" dirty="0" smtClean="0">
                <a:cs typeface="Times New Roman" pitchFamily="18" charset="0"/>
              </a:rPr>
              <a:t>2</a:t>
            </a:r>
            <a:r>
              <a:rPr lang="cs-CZ" altLang="cs-CZ" sz="2200" dirty="0" smtClean="0">
                <a:cs typeface="Times New Roman" pitchFamily="18" charset="0"/>
              </a:rPr>
              <a:t> </a:t>
            </a:r>
            <a:r>
              <a:rPr lang="cs-CZ" altLang="cs-CZ" sz="2200" dirty="0" smtClean="0"/>
              <a:t>(</a:t>
            </a:r>
            <a:r>
              <a:rPr lang="cs-CZ" altLang="cs-CZ" sz="2200" i="1" dirty="0" err="1" smtClean="0">
                <a:cs typeface="Times New Roman" pitchFamily="18" charset="0"/>
              </a:rPr>
              <a:t>homoskedasticita</a:t>
            </a:r>
            <a:r>
              <a:rPr lang="cs-CZ" altLang="cs-CZ" sz="2200" i="1" dirty="0" smtClean="0"/>
              <a:t>)</a:t>
            </a:r>
          </a:p>
          <a:p>
            <a:pPr algn="just"/>
            <a:endParaRPr lang="cs-CZ" altLang="cs-CZ" sz="2200" dirty="0" smtClean="0"/>
          </a:p>
          <a:p>
            <a:pPr>
              <a:buFont typeface="Wingdings" pitchFamily="2" charset="2"/>
              <a:buNone/>
            </a:pPr>
            <a:r>
              <a:rPr lang="cs-CZ" altLang="cs-CZ" sz="2200" b="1" dirty="0" smtClean="0">
                <a:cs typeface="Times New Roman" pitchFamily="18" charset="0"/>
              </a:rPr>
              <a:t>2.</a:t>
            </a:r>
            <a:r>
              <a:rPr lang="cs-CZ" altLang="cs-CZ" sz="2200" dirty="0" smtClean="0">
                <a:cs typeface="Times New Roman" pitchFamily="18" charset="0"/>
              </a:rPr>
              <a:t>  Náhodné slo</a:t>
            </a:r>
            <a:r>
              <a:rPr lang="cs-CZ" altLang="cs-CZ" sz="2200" dirty="0" smtClean="0"/>
              <a:t>ž</a:t>
            </a:r>
            <a:r>
              <a:rPr lang="cs-CZ" altLang="cs-CZ" sz="2200" dirty="0" smtClean="0">
                <a:cs typeface="Times New Roman" pitchFamily="18" charset="0"/>
              </a:rPr>
              <a:t>ky jsou </a:t>
            </a:r>
            <a:r>
              <a:rPr lang="cs-CZ" altLang="cs-CZ" sz="2200" i="1" dirty="0" smtClean="0">
                <a:cs typeface="Times New Roman" pitchFamily="18" charset="0"/>
              </a:rPr>
              <a:t>nekorelované</a:t>
            </a:r>
            <a:r>
              <a:rPr lang="cs-CZ" altLang="cs-CZ" sz="2200" dirty="0" smtClean="0">
                <a:cs typeface="Times New Roman" pitchFamily="18" charset="0"/>
              </a:rPr>
              <a:t>, tj</a:t>
            </a:r>
            <a:r>
              <a:rPr lang="cs-CZ" altLang="cs-CZ" sz="2200" dirty="0" smtClean="0"/>
              <a:t>.</a:t>
            </a:r>
            <a:r>
              <a:rPr lang="cs-CZ" altLang="cs-CZ" sz="2200" dirty="0" smtClean="0">
                <a:cs typeface="Times New Roman" pitchFamily="18" charset="0"/>
              </a:rPr>
              <a:t> </a:t>
            </a:r>
          </a:p>
          <a:p>
            <a:pPr algn="just">
              <a:buFont typeface="Wingdings" pitchFamily="2" charset="2"/>
              <a:buNone/>
            </a:pPr>
            <a:r>
              <a:rPr lang="cs-CZ" altLang="cs-CZ" sz="2200" dirty="0" smtClean="0"/>
              <a:t>	</a:t>
            </a:r>
            <a:r>
              <a:rPr lang="cs-CZ" altLang="cs-CZ" sz="2200" dirty="0" err="1" smtClean="0">
                <a:cs typeface="Times New Roman" pitchFamily="18" charset="0"/>
              </a:rPr>
              <a:t>Cov</a:t>
            </a:r>
            <a:r>
              <a:rPr lang="cs-CZ" altLang="cs-CZ" sz="2200" dirty="0" smtClean="0">
                <a:cs typeface="Times New Roman" pitchFamily="18" charset="0"/>
              </a:rPr>
              <a:t>(</a:t>
            </a:r>
            <a:r>
              <a:rPr lang="cs-CZ" altLang="cs-CZ" sz="2200" b="1" i="1" dirty="0" smtClean="0">
                <a:cs typeface="Times New Roman" pitchFamily="18" charset="0"/>
                <a:sym typeface="Symbol" pitchFamily="18" charset="2"/>
              </a:rPr>
              <a:t></a:t>
            </a:r>
            <a:r>
              <a:rPr lang="cs-CZ" altLang="cs-CZ" sz="2200" b="1" i="1" baseline="-30000" dirty="0" smtClean="0">
                <a:cs typeface="Times New Roman" pitchFamily="18" charset="0"/>
              </a:rPr>
              <a:t>t</a:t>
            </a:r>
            <a:r>
              <a:rPr lang="cs-CZ" altLang="cs-CZ" sz="2200" dirty="0" smtClean="0">
                <a:cs typeface="Times New Roman" pitchFamily="18" charset="0"/>
              </a:rPr>
              <a:t> , </a:t>
            </a:r>
            <a:r>
              <a:rPr lang="cs-CZ" altLang="cs-CZ" sz="2200" b="1" i="1" dirty="0" smtClean="0">
                <a:cs typeface="Times New Roman" pitchFamily="18" charset="0"/>
                <a:sym typeface="Symbol" pitchFamily="18" charset="2"/>
              </a:rPr>
              <a:t></a:t>
            </a:r>
            <a:r>
              <a:rPr lang="cs-CZ" altLang="cs-CZ" sz="2200" b="1" i="1" baseline="-30000" dirty="0" smtClean="0">
                <a:cs typeface="Times New Roman" pitchFamily="18" charset="0"/>
              </a:rPr>
              <a:t>t</a:t>
            </a:r>
            <a:r>
              <a:rPr lang="cs-CZ" altLang="cs-CZ" sz="2200" i="1" baseline="-30000" dirty="0" smtClean="0">
                <a:cs typeface="Times New Roman" pitchFamily="18" charset="0"/>
              </a:rPr>
              <a:t>´</a:t>
            </a:r>
            <a:r>
              <a:rPr lang="cs-CZ" altLang="cs-CZ" sz="2200" dirty="0" smtClean="0">
                <a:cs typeface="Times New Roman" pitchFamily="18" charset="0"/>
              </a:rPr>
              <a:t>) = 0 pro každé</a:t>
            </a:r>
            <a:r>
              <a:rPr lang="cs-CZ" altLang="cs-CZ" sz="2200" i="1" dirty="0" smtClean="0">
                <a:cs typeface="Times New Roman" pitchFamily="18" charset="0"/>
              </a:rPr>
              <a:t> t </a:t>
            </a:r>
            <a:r>
              <a:rPr lang="cs-CZ" altLang="cs-CZ" sz="2200" i="1" dirty="0" smtClean="0">
                <a:cs typeface="Times New Roman" pitchFamily="18" charset="0"/>
                <a:sym typeface="Symbol" pitchFamily="18" charset="2"/>
              </a:rPr>
              <a:t></a:t>
            </a:r>
            <a:r>
              <a:rPr lang="cs-CZ" altLang="cs-CZ" sz="2200" i="1" dirty="0" smtClean="0">
                <a:cs typeface="Times New Roman" pitchFamily="18" charset="0"/>
              </a:rPr>
              <a:t> t´, </a:t>
            </a:r>
            <a:r>
              <a:rPr lang="cs-CZ" altLang="cs-CZ" sz="2200" i="1" dirty="0" err="1" smtClean="0">
                <a:cs typeface="Times New Roman" pitchFamily="18" charset="0"/>
              </a:rPr>
              <a:t>t,t</a:t>
            </a:r>
            <a:r>
              <a:rPr lang="cs-CZ" altLang="cs-CZ" sz="2200" i="1" dirty="0" smtClean="0">
                <a:cs typeface="Times New Roman" pitchFamily="18" charset="0"/>
              </a:rPr>
              <a:t>´</a:t>
            </a:r>
            <a:r>
              <a:rPr lang="cs-CZ" altLang="cs-CZ" sz="2200" dirty="0" smtClean="0">
                <a:cs typeface="Times New Roman" pitchFamily="18" charset="0"/>
              </a:rPr>
              <a:t> = 1,2,...,</a:t>
            </a:r>
            <a:r>
              <a:rPr lang="cs-CZ" altLang="cs-CZ" sz="2200" i="1" dirty="0" smtClean="0">
                <a:cs typeface="Times New Roman" pitchFamily="18" charset="0"/>
              </a:rPr>
              <a:t>n</a:t>
            </a:r>
            <a:r>
              <a:rPr lang="cs-CZ" altLang="cs-CZ" sz="2200" dirty="0" smtClean="0">
                <a:cs typeface="Times New Roman" pitchFamily="18" charset="0"/>
              </a:rPr>
              <a:t> </a:t>
            </a:r>
          </a:p>
          <a:p>
            <a:endParaRPr lang="cs-CZ" altLang="cs-CZ" sz="2800" dirty="0"/>
          </a:p>
        </p:txBody>
      </p:sp>
    </p:spTree>
    <p:extLst>
      <p:ext uri="{BB962C8B-B14F-4D97-AF65-F5344CB8AC3E}">
        <p14:creationId xmlns:p14="http://schemas.microsoft.com/office/powerpoint/2010/main" val="360869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316407"/>
            <a:ext cx="7488832" cy="507703"/>
          </a:xfrm>
        </p:spPr>
        <p:txBody>
          <a:bodyPr/>
          <a:lstStyle/>
          <a:p>
            <a:r>
              <a:rPr lang="cs-CZ" b="1" dirty="0" smtClean="0"/>
              <a:t>Identifikace modelu ARIMA (p, d, q)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79512" y="824110"/>
            <a:ext cx="7704856" cy="376386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cs-CZ" altLang="cs-CZ" sz="2200" dirty="0" smtClean="0">
                <a:solidFill>
                  <a:schemeClr val="folHlink"/>
                </a:solidFill>
              </a:rPr>
              <a:t>Různé typy ACF a PACF</a:t>
            </a:r>
            <a:r>
              <a:rPr lang="cs-CZ" altLang="cs-CZ" sz="2200" dirty="0" smtClean="0"/>
              <a:t> (SPSS: </a:t>
            </a:r>
            <a:r>
              <a:rPr lang="cs-CZ" altLang="cs-CZ" sz="2200" dirty="0" err="1" smtClean="0"/>
              <a:t>Graphs</a:t>
            </a:r>
            <a:r>
              <a:rPr lang="cs-CZ" altLang="cs-CZ" sz="2200" dirty="0" smtClean="0"/>
              <a:t> </a:t>
            </a:r>
            <a:r>
              <a:rPr lang="cs-CZ" altLang="cs-CZ" sz="2200" dirty="0" smtClean="0">
                <a:sym typeface="Symbol" pitchFamily="18" charset="2"/>
              </a:rPr>
              <a:t> </a:t>
            </a:r>
            <a:r>
              <a:rPr lang="cs-CZ" altLang="cs-CZ" sz="2200" dirty="0" err="1" smtClean="0">
                <a:sym typeface="Symbol" pitchFamily="18" charset="2"/>
              </a:rPr>
              <a:t>Time</a:t>
            </a:r>
            <a:r>
              <a:rPr lang="cs-CZ" altLang="cs-CZ" sz="2200" dirty="0" smtClean="0">
                <a:sym typeface="Symbol" pitchFamily="18" charset="2"/>
              </a:rPr>
              <a:t> </a:t>
            </a:r>
            <a:r>
              <a:rPr lang="cs-CZ" altLang="cs-CZ" sz="2200" dirty="0" err="1" smtClean="0">
                <a:sym typeface="Symbol" pitchFamily="18" charset="2"/>
              </a:rPr>
              <a:t>Series</a:t>
            </a:r>
            <a:r>
              <a:rPr lang="cs-CZ" altLang="cs-CZ" sz="2200" dirty="0" smtClean="0">
                <a:sym typeface="Symbol" pitchFamily="18" charset="2"/>
              </a:rPr>
              <a:t>  </a:t>
            </a:r>
            <a:r>
              <a:rPr lang="cs-CZ" altLang="cs-CZ" sz="2200" dirty="0" err="1" smtClean="0">
                <a:sym typeface="Symbol" pitchFamily="18" charset="2"/>
              </a:rPr>
              <a:t>Autocorrelations</a:t>
            </a:r>
            <a:r>
              <a:rPr lang="cs-CZ" altLang="cs-CZ" sz="2200" dirty="0" smtClean="0">
                <a:sym typeface="Symbol" pitchFamily="18" charset="2"/>
              </a:rPr>
              <a:t>…)</a:t>
            </a:r>
            <a:r>
              <a:rPr lang="cs-CZ" altLang="cs-CZ" sz="2200" dirty="0" smtClean="0"/>
              <a:t> :</a:t>
            </a:r>
          </a:p>
          <a:p>
            <a:r>
              <a:rPr lang="cs-CZ" altLang="cs-CZ" sz="2200" dirty="0" smtClean="0">
                <a:solidFill>
                  <a:schemeClr val="folHlink"/>
                </a:solidFill>
              </a:rPr>
              <a:t>Model AR(p)</a:t>
            </a:r>
            <a:r>
              <a:rPr lang="cs-CZ" altLang="cs-CZ" sz="2200" dirty="0" smtClean="0"/>
              <a:t> - prvních p hodnot PACF je velkých,      další = 0 a rychlý pokles (v absolutních hodnotách) ACF</a:t>
            </a:r>
          </a:p>
          <a:p>
            <a:r>
              <a:rPr lang="cs-CZ" altLang="cs-CZ" sz="2200" dirty="0" smtClean="0">
                <a:solidFill>
                  <a:schemeClr val="folHlink"/>
                </a:solidFill>
              </a:rPr>
              <a:t>Model MA(q)</a:t>
            </a:r>
            <a:r>
              <a:rPr lang="cs-CZ" altLang="cs-CZ" sz="2200" dirty="0" smtClean="0"/>
              <a:t> - prvních q hodnot ACF je velkých,        další = 0 a rychlý pokles (v absolutních hodnotách) PACF</a:t>
            </a:r>
          </a:p>
          <a:p>
            <a:r>
              <a:rPr lang="cs-CZ" altLang="cs-CZ" sz="2200" dirty="0" smtClean="0">
                <a:solidFill>
                  <a:schemeClr val="folHlink"/>
                </a:solidFill>
              </a:rPr>
              <a:t>Model I(d)</a:t>
            </a:r>
            <a:r>
              <a:rPr lang="cs-CZ" altLang="cs-CZ" sz="2200" dirty="0" smtClean="0"/>
              <a:t> - pomalý pokles ACF - nestacionární ČŘ (diferencovat d krát)</a:t>
            </a:r>
          </a:p>
          <a:p>
            <a:r>
              <a:rPr lang="cs-CZ" altLang="cs-CZ" sz="2200" dirty="0" smtClean="0"/>
              <a:t>AR(p) = ARIMA(p,0,0), MA(q) = ARIMA(0,0,q), I(d)=ARIMA(0,d,0)</a:t>
            </a:r>
          </a:p>
          <a:p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424947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ACF a PACF: bílý šum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937594"/>
              </p:ext>
            </p:extLst>
          </p:nvPr>
        </p:nvGraphicFramePr>
        <p:xfrm>
          <a:off x="323528" y="915566"/>
          <a:ext cx="3629025" cy="370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Obrázek" r:id="rId6" imgW="3628644" imgH="3701186" progId="StaticEnhancedMetafile">
                  <p:embed/>
                </p:oleObj>
              </mc:Choice>
              <mc:Fallback>
                <p:oleObj name="Obrázek" r:id="rId6" imgW="3628644" imgH="3701186" progId="StaticEnhancedMetafile">
                  <p:embed/>
                  <p:pic>
                    <p:nvPicPr>
                      <p:cNvPr id="0" name="Object 1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915566"/>
                        <a:ext cx="3629025" cy="3700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622048"/>
              </p:ext>
            </p:extLst>
          </p:nvPr>
        </p:nvGraphicFramePr>
        <p:xfrm>
          <a:off x="3851920" y="915566"/>
          <a:ext cx="3629025" cy="370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Obrázek" r:id="rId8" imgW="3628644" imgH="3701186" progId="StaticEnhancedMetafile">
                  <p:embed/>
                </p:oleObj>
              </mc:Choice>
              <mc:Fallback>
                <p:oleObj name="Obrázek" r:id="rId8" imgW="3628644" imgH="3701186" progId="StaticEnhancedMetafile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915566"/>
                        <a:ext cx="3629025" cy="3700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24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altLang="cs-CZ" b="1" dirty="0"/>
              <a:t>ACF a PACF: AR(1)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671070"/>
              </p:ext>
            </p:extLst>
          </p:nvPr>
        </p:nvGraphicFramePr>
        <p:xfrm>
          <a:off x="755576" y="1017438"/>
          <a:ext cx="3168352" cy="34479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Obrázek" r:id="rId6" imgW="3628644" imgH="3701186" progId="StaticEnhancedMetafile">
                  <p:embed/>
                </p:oleObj>
              </mc:Choice>
              <mc:Fallback>
                <p:oleObj name="Obrázek" r:id="rId6" imgW="3628644" imgH="3701186" progId="StaticEnhancedMetafil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017438"/>
                        <a:ext cx="3168352" cy="34479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087314"/>
              </p:ext>
            </p:extLst>
          </p:nvPr>
        </p:nvGraphicFramePr>
        <p:xfrm>
          <a:off x="4302823" y="1059582"/>
          <a:ext cx="3437529" cy="33404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Obrázek" r:id="rId8" imgW="3628644" imgH="3701186" progId="StaticEnhancedMetafile">
                  <p:embed/>
                </p:oleObj>
              </mc:Choice>
              <mc:Fallback>
                <p:oleObj name="Obrázek" r:id="rId8" imgW="3628644" imgH="3701186" progId="StaticEnhancedMetafile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823" y="1059582"/>
                        <a:ext cx="3437529" cy="33404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699792" y="627534"/>
            <a:ext cx="2304256" cy="1008112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42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Obsah přednášky 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23528" y="893837"/>
            <a:ext cx="7772400" cy="217472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400" dirty="0" smtClean="0"/>
              <a:t>Metody exponenciálního vyrovnání</a:t>
            </a:r>
          </a:p>
          <a:p>
            <a:pPr marL="0" indent="0">
              <a:buNone/>
            </a:pPr>
            <a:r>
              <a:rPr lang="cs-CZ" altLang="cs-CZ" sz="2400" dirty="0" smtClean="0"/>
              <a:t> </a:t>
            </a:r>
          </a:p>
          <a:p>
            <a:r>
              <a:rPr lang="cs-CZ" altLang="cs-CZ" sz="2400" dirty="0" smtClean="0"/>
              <a:t>ARIMA metody</a:t>
            </a:r>
          </a:p>
          <a:p>
            <a:pPr marL="0" indent="0">
              <a:buNone/>
            </a:pPr>
            <a:endParaRPr lang="cs-CZ" altLang="cs-CZ" sz="2400" dirty="0" smtClean="0"/>
          </a:p>
          <a:p>
            <a:r>
              <a:rPr lang="cs-CZ" altLang="cs-CZ" sz="2400" dirty="0" smtClean="0"/>
              <a:t>Případové studie v Excelu a SPSS</a:t>
            </a:r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306917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/>
              <a:t>ACF a PACF: ARMA(1,1)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873463"/>
              </p:ext>
            </p:extLst>
          </p:nvPr>
        </p:nvGraphicFramePr>
        <p:xfrm>
          <a:off x="467545" y="915567"/>
          <a:ext cx="3312368" cy="3240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Obrázek" r:id="rId6" imgW="3628644" imgH="3701186" progId="StaticEnhancedMetafile">
                  <p:embed/>
                </p:oleObj>
              </mc:Choice>
              <mc:Fallback>
                <p:oleObj name="Obrázek" r:id="rId6" imgW="3628644" imgH="3701186" progId="StaticEnhancedMetafil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5" y="915567"/>
                        <a:ext cx="3312368" cy="32403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269350"/>
              </p:ext>
            </p:extLst>
          </p:nvPr>
        </p:nvGraphicFramePr>
        <p:xfrm>
          <a:off x="4174283" y="987574"/>
          <a:ext cx="3456385" cy="3168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Obrázek" r:id="rId8" imgW="3628644" imgH="3701186" progId="StaticEnhancedMetafile">
                  <p:embed/>
                </p:oleObj>
              </mc:Choice>
              <mc:Fallback>
                <p:oleObj name="Obrázek" r:id="rId8" imgW="3628644" imgH="3701186" progId="StaticEnhancedMetafile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4283" y="987574"/>
                        <a:ext cx="3456385" cy="31683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363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Proces stanovení ARIMA modelu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94903" y="824110"/>
            <a:ext cx="8358236" cy="369185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altLang="cs-CZ" sz="2000" dirty="0" smtClean="0">
                <a:solidFill>
                  <a:schemeClr val="folHlink"/>
                </a:solidFill>
              </a:rPr>
              <a:t>Identifikace modelu: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000" dirty="0" smtClean="0"/>
              <a:t>	stanovení řádů tj. čísel p, d, q v modelu ARIMA(</a:t>
            </a:r>
            <a:r>
              <a:rPr lang="cs-CZ" altLang="cs-CZ" sz="2000" dirty="0" err="1" smtClean="0"/>
              <a:t>p,d,q</a:t>
            </a:r>
            <a:r>
              <a:rPr lang="cs-CZ" altLang="cs-CZ" sz="2000" dirty="0" smtClean="0"/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000" dirty="0" smtClean="0"/>
              <a:t>	(v sezónních modelech SARIMA ještě další parametry)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000" dirty="0" smtClean="0"/>
              <a:t>	využití tvarů ACF a PACF</a:t>
            </a:r>
          </a:p>
          <a:p>
            <a:pPr>
              <a:lnSpc>
                <a:spcPct val="90000"/>
              </a:lnSpc>
            </a:pPr>
            <a:r>
              <a:rPr lang="cs-CZ" altLang="cs-CZ" sz="2000" dirty="0" smtClean="0">
                <a:solidFill>
                  <a:schemeClr val="folHlink"/>
                </a:solidFill>
              </a:rPr>
              <a:t>Odhad modelu: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000" dirty="0" smtClean="0"/>
              <a:t>	odhad parametrů modelu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000" dirty="0" smtClean="0"/>
              <a:t>	1. Diferencování modelu (d-krát) </a:t>
            </a:r>
            <a:r>
              <a:rPr lang="cs-CZ" altLang="cs-CZ" sz="2000" dirty="0" smtClean="0">
                <a:sym typeface="Symbol" pitchFamily="18" charset="2"/>
              </a:rPr>
              <a:t> </a:t>
            </a:r>
            <a:r>
              <a:rPr lang="cs-CZ" altLang="cs-CZ" sz="2000" dirty="0" err="1" smtClean="0">
                <a:sym typeface="Symbol" pitchFamily="18" charset="2"/>
              </a:rPr>
              <a:t>stacionarizace</a:t>
            </a:r>
            <a:endParaRPr lang="cs-CZ" altLang="cs-CZ" sz="2000" dirty="0" smtClean="0">
              <a:sym typeface="Symbol" pitchFamily="18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000" dirty="0" smtClean="0"/>
              <a:t>	2. Výpočet koeficientů modelu: </a:t>
            </a:r>
            <a:r>
              <a:rPr lang="cs-CZ" altLang="cs-CZ" sz="2000" dirty="0" smtClean="0">
                <a:sym typeface="Symbol" pitchFamily="18" charset="2"/>
              </a:rPr>
              <a:t> a  (metoda max. věrohodnosti)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000" dirty="0" smtClean="0"/>
              <a:t>	3. Výpočet nových ČŘ modelových hodnot (fit, </a:t>
            </a:r>
            <a:r>
              <a:rPr lang="cs-CZ" altLang="cs-CZ" sz="2000" dirty="0" err="1" smtClean="0"/>
              <a:t>err</a:t>
            </a:r>
            <a:r>
              <a:rPr lang="cs-CZ" altLang="cs-CZ" sz="2000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cs-CZ" altLang="cs-CZ" sz="2000" dirty="0" smtClean="0">
                <a:solidFill>
                  <a:schemeClr val="folHlink"/>
                </a:solidFill>
              </a:rPr>
              <a:t>Verifikace modelu: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000" dirty="0" smtClean="0"/>
              <a:t>	Reziduum (</a:t>
            </a:r>
            <a:r>
              <a:rPr lang="cs-CZ" altLang="cs-CZ" sz="2000" dirty="0" err="1" smtClean="0"/>
              <a:t>err</a:t>
            </a:r>
            <a:r>
              <a:rPr lang="cs-CZ" altLang="cs-CZ" sz="2000" dirty="0" smtClean="0"/>
              <a:t>) je bílý šum </a:t>
            </a:r>
            <a:r>
              <a:rPr lang="cs-CZ" altLang="cs-CZ" sz="2000" dirty="0" smtClean="0">
                <a:sym typeface="Symbol" pitchFamily="18" charset="2"/>
              </a:rPr>
              <a:t></a:t>
            </a:r>
            <a:r>
              <a:rPr lang="cs-CZ" altLang="cs-CZ" sz="2000" dirty="0" smtClean="0"/>
              <a:t> ACF a PACF jsou nulové   (tj. v 95</a:t>
            </a:r>
            <a:r>
              <a:rPr lang="en-US" altLang="cs-CZ" sz="2000" dirty="0" smtClean="0"/>
              <a:t>%</a:t>
            </a:r>
            <a:r>
              <a:rPr lang="cs-CZ" altLang="cs-CZ" sz="2000" dirty="0" smtClean="0"/>
              <a:t> mezích)</a:t>
            </a: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297013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Závěr 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90525" y="1131590"/>
            <a:ext cx="8362950" cy="298132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endParaRPr lang="cs-CZ" b="1" dirty="0" smtClean="0">
              <a:latin typeface="Arial" charset="0"/>
            </a:endParaRPr>
          </a:p>
          <a:p>
            <a:pPr algn="ctr">
              <a:buFontTx/>
              <a:buNone/>
            </a:pPr>
            <a:endParaRPr lang="cs-CZ" b="1" dirty="0">
              <a:latin typeface="Arial" charset="0"/>
            </a:endParaRPr>
          </a:p>
          <a:p>
            <a:pPr algn="ctr">
              <a:buFontTx/>
              <a:buNone/>
            </a:pPr>
            <a:r>
              <a:rPr lang="cs-CZ" b="1" dirty="0" smtClean="0">
                <a:latin typeface="Arial" charset="0"/>
              </a:rPr>
              <a:t>Děkuji Vám za pozornost!!!</a:t>
            </a:r>
          </a:p>
          <a:p>
            <a:pPr algn="ctr"/>
            <a:endParaRPr lang="cs-CZ" sz="2400" dirty="0" smtClean="0"/>
          </a:p>
          <a:p>
            <a:pPr lvl="3" algn="ctr">
              <a:buFontTx/>
              <a:buNone/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98605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Modely analýzy časových řad - shrnutí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267744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23528" y="824110"/>
            <a:ext cx="6768752" cy="340382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800" dirty="0" smtClean="0">
                <a:solidFill>
                  <a:schemeClr val="folHlink"/>
                </a:solidFill>
              </a:rPr>
              <a:t>1.	</a:t>
            </a:r>
            <a:r>
              <a:rPr lang="cs-CZ" altLang="cs-CZ" sz="2400" dirty="0" smtClean="0">
                <a:solidFill>
                  <a:schemeClr val="folHlink"/>
                </a:solidFill>
              </a:rPr>
              <a:t>Dekompoziční modely:</a:t>
            </a:r>
          </a:p>
          <a:p>
            <a:pPr marL="609600" indent="-609600">
              <a:lnSpc>
                <a:spcPct val="90000"/>
              </a:lnSpc>
            </a:pPr>
            <a:r>
              <a:rPr lang="cs-CZ" altLang="cs-CZ" sz="2400" dirty="0" smtClean="0"/>
              <a:t>Aditivní</a:t>
            </a:r>
          </a:p>
          <a:p>
            <a:pPr marL="609600" indent="-609600">
              <a:lnSpc>
                <a:spcPct val="90000"/>
              </a:lnSpc>
            </a:pPr>
            <a:r>
              <a:rPr lang="cs-CZ" altLang="cs-CZ" sz="2400" dirty="0" smtClean="0"/>
              <a:t>Multiplikativní</a:t>
            </a:r>
          </a:p>
          <a:p>
            <a:pPr marL="0" indent="0">
              <a:lnSpc>
                <a:spcPct val="90000"/>
              </a:lnSpc>
              <a:buNone/>
            </a:pPr>
            <a:endParaRPr lang="cs-CZ" altLang="cs-CZ" sz="2400" dirty="0" smtClean="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400" dirty="0" smtClean="0">
                <a:solidFill>
                  <a:schemeClr val="folHlink"/>
                </a:solidFill>
              </a:rPr>
              <a:t>2.	Adaptivní modely exponenciálního vyrovnání:</a:t>
            </a:r>
          </a:p>
          <a:p>
            <a:pPr marL="609600" indent="-609600">
              <a:lnSpc>
                <a:spcPct val="90000"/>
              </a:lnSpc>
            </a:pPr>
            <a:r>
              <a:rPr lang="cs-CZ" altLang="cs-CZ" sz="2400" dirty="0" smtClean="0"/>
              <a:t>Jednoduchý </a:t>
            </a:r>
          </a:p>
          <a:p>
            <a:pPr marL="609600" indent="-609600">
              <a:lnSpc>
                <a:spcPct val="90000"/>
              </a:lnSpc>
            </a:pPr>
            <a:r>
              <a:rPr lang="cs-CZ" altLang="cs-CZ" sz="2400" dirty="0" err="1" smtClean="0"/>
              <a:t>Holtův</a:t>
            </a:r>
            <a:endParaRPr lang="cs-CZ" altLang="cs-CZ" sz="2400" dirty="0" smtClean="0"/>
          </a:p>
          <a:p>
            <a:pPr marL="609600" indent="-609600">
              <a:lnSpc>
                <a:spcPct val="90000"/>
              </a:lnSpc>
            </a:pPr>
            <a:r>
              <a:rPr lang="cs-CZ" altLang="cs-CZ" sz="2400" dirty="0" err="1" smtClean="0"/>
              <a:t>Wintersův</a:t>
            </a:r>
            <a:endParaRPr lang="cs-CZ" altLang="cs-CZ" sz="2400" dirty="0" smtClean="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cs-CZ" altLang="cs-CZ" sz="2800" dirty="0"/>
          </a:p>
        </p:txBody>
      </p:sp>
    </p:spTree>
    <p:extLst>
      <p:ext uri="{BB962C8B-B14F-4D97-AF65-F5344CB8AC3E}">
        <p14:creationId xmlns:p14="http://schemas.microsoft.com/office/powerpoint/2010/main" val="287861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Modely analýzy časových řad - shrnutí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404546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23528" y="824110"/>
            <a:ext cx="7772400" cy="304378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400" dirty="0" smtClean="0">
                <a:solidFill>
                  <a:schemeClr val="folHlink"/>
                </a:solidFill>
              </a:rPr>
              <a:t>3.	Box-</a:t>
            </a:r>
            <a:r>
              <a:rPr lang="cs-CZ" altLang="cs-CZ" sz="2400" dirty="0" err="1" smtClean="0">
                <a:solidFill>
                  <a:schemeClr val="folHlink"/>
                </a:solidFill>
              </a:rPr>
              <a:t>Jenkinsovy</a:t>
            </a:r>
            <a:r>
              <a:rPr lang="cs-CZ" altLang="cs-CZ" sz="2400" dirty="0" smtClean="0">
                <a:solidFill>
                  <a:schemeClr val="folHlink"/>
                </a:solidFill>
              </a:rPr>
              <a:t> modely ARIMA:</a:t>
            </a:r>
          </a:p>
          <a:p>
            <a:pPr marL="609600" indent="-609600">
              <a:lnSpc>
                <a:spcPct val="90000"/>
              </a:lnSpc>
            </a:pPr>
            <a:r>
              <a:rPr lang="cs-CZ" altLang="cs-CZ" sz="2400" dirty="0" smtClean="0"/>
              <a:t>AR, MA</a:t>
            </a:r>
          </a:p>
          <a:p>
            <a:pPr marL="609600" indent="-609600">
              <a:lnSpc>
                <a:spcPct val="90000"/>
              </a:lnSpc>
            </a:pPr>
            <a:r>
              <a:rPr lang="cs-CZ" altLang="cs-CZ" sz="2400" dirty="0" smtClean="0"/>
              <a:t>I (náhodná procházka)</a:t>
            </a:r>
          </a:p>
          <a:p>
            <a:pPr marL="609600" indent="-609600">
              <a:lnSpc>
                <a:spcPct val="90000"/>
              </a:lnSpc>
            </a:pPr>
            <a:r>
              <a:rPr lang="cs-CZ" altLang="cs-CZ" sz="2400" dirty="0" smtClean="0"/>
              <a:t>ARIMA, SARIMA (Sezónní)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endParaRPr lang="cs-CZ" altLang="cs-CZ" sz="2800" dirty="0" smtClean="0"/>
          </a:p>
          <a:p>
            <a:pPr marL="609600" indent="-609600">
              <a:lnSpc>
                <a:spcPct val="90000"/>
              </a:lnSpc>
            </a:pPr>
            <a:endParaRPr lang="cs-CZ" altLang="cs-CZ" sz="2800" dirty="0"/>
          </a:p>
        </p:txBody>
      </p:sp>
    </p:spTree>
    <p:extLst>
      <p:ext uri="{BB962C8B-B14F-4D97-AF65-F5344CB8AC3E}">
        <p14:creationId xmlns:p14="http://schemas.microsoft.com/office/powerpoint/2010/main" val="354254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Dekompoziční modely: aditivní a multiplikativní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95536" y="1635646"/>
            <a:ext cx="5616624" cy="122413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000" dirty="0" smtClean="0"/>
              <a:t>trendová složka</a:t>
            </a:r>
          </a:p>
          <a:p>
            <a:r>
              <a:rPr lang="cs-CZ" altLang="cs-CZ" sz="2000" dirty="0" smtClean="0"/>
              <a:t>sezónní a cyklická složka</a:t>
            </a:r>
          </a:p>
          <a:p>
            <a:r>
              <a:rPr lang="cs-CZ" altLang="cs-CZ" sz="2000" dirty="0" smtClean="0"/>
              <a:t>náhodná složka</a:t>
            </a:r>
            <a:endParaRPr lang="cs-CZ" altLang="cs-CZ" sz="2000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/>
        </p:nvGraphicFramePr>
        <p:xfrm>
          <a:off x="3994150" y="1874838"/>
          <a:ext cx="32893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Rovnice" r:id="rId6" imgW="1314342" imgH="219186" progId="Equation.3">
                  <p:embed/>
                </p:oleObj>
              </mc:Choice>
              <mc:Fallback>
                <p:oleObj name="Rovnice" r:id="rId6" imgW="1314342" imgH="21918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4150" y="1874838"/>
                        <a:ext cx="32893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074735"/>
              </p:ext>
            </p:extLst>
          </p:nvPr>
        </p:nvGraphicFramePr>
        <p:xfrm>
          <a:off x="2483768" y="915566"/>
          <a:ext cx="32893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Rovnice" r:id="rId8" imgW="1314342" imgH="219186" progId="Equation.3">
                  <p:embed/>
                </p:oleObj>
              </mc:Choice>
              <mc:Fallback>
                <p:oleObj name="Rovnice" r:id="rId8" imgW="1314342" imgH="21918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915566"/>
                        <a:ext cx="3289300" cy="561975"/>
                      </a:xfrm>
                      <a:prstGeom prst="rect">
                        <a:avLst/>
                      </a:prstGeom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ln w="9525">
                        <a:solidFill>
                          <a:srgbClr val="161616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58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Metody exponenciálního vyrovnání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23528" y="843557"/>
            <a:ext cx="7772400" cy="352839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400" dirty="0" smtClean="0"/>
              <a:t>Jednoduché </a:t>
            </a:r>
            <a:r>
              <a:rPr lang="cs-CZ" altLang="cs-CZ" sz="2400" dirty="0" err="1" smtClean="0"/>
              <a:t>ExVy</a:t>
            </a:r>
            <a:r>
              <a:rPr lang="cs-CZ" altLang="cs-CZ" sz="2400" dirty="0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 smtClean="0"/>
              <a:t>	(bez trendu a sezónní složky)</a:t>
            </a:r>
          </a:p>
          <a:p>
            <a:pPr>
              <a:buFont typeface="Wingdings" pitchFamily="2" charset="2"/>
              <a:buNone/>
            </a:pPr>
            <a:endParaRPr lang="cs-CZ" altLang="cs-CZ" sz="2400" dirty="0" smtClean="0"/>
          </a:p>
          <a:p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Holtovo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ExVy</a:t>
            </a:r>
            <a:r>
              <a:rPr lang="cs-CZ" altLang="cs-CZ" sz="2400" dirty="0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 smtClean="0"/>
              <a:t>	(s trendem bez sezónní složky)</a:t>
            </a:r>
          </a:p>
          <a:p>
            <a:endParaRPr lang="cs-CZ" altLang="cs-CZ" sz="2400" dirty="0"/>
          </a:p>
          <a:p>
            <a:r>
              <a:rPr lang="cs-CZ" altLang="cs-CZ" sz="2400" dirty="0" err="1" smtClean="0"/>
              <a:t>Wintersovo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ExVy</a:t>
            </a:r>
            <a:r>
              <a:rPr lang="cs-CZ" altLang="cs-CZ" sz="2400" dirty="0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 smtClean="0"/>
              <a:t>	(s trendem a sezónní složkou)</a:t>
            </a:r>
          </a:p>
          <a:p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909123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Jednoduché exponenciální vyrovnání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23528" y="824110"/>
            <a:ext cx="6624736" cy="102756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400" dirty="0" smtClean="0"/>
              <a:t>bez trendu a sezónní složky</a:t>
            </a:r>
          </a:p>
          <a:p>
            <a:r>
              <a:rPr lang="cs-CZ" altLang="cs-CZ" sz="2400" dirty="0" smtClean="0"/>
              <a:t>1 parametr: </a:t>
            </a:r>
            <a:r>
              <a:rPr lang="cs-CZ" altLang="cs-CZ" sz="2400" i="1" dirty="0" smtClean="0">
                <a:sym typeface="Symbol" pitchFamily="18" charset="2"/>
              </a:rPr>
              <a:t></a:t>
            </a:r>
          </a:p>
          <a:p>
            <a:endParaRPr lang="cs-CZ" altLang="cs-CZ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4560192"/>
              </p:ext>
            </p:extLst>
          </p:nvPr>
        </p:nvGraphicFramePr>
        <p:xfrm>
          <a:off x="1235596" y="2139702"/>
          <a:ext cx="4800600" cy="139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Rovnice" r:id="rId6" imgW="1968500" imgH="685800" progId="Equation.3">
                  <p:embed/>
                </p:oleObj>
              </mc:Choice>
              <mc:Fallback>
                <p:oleObj name="Rovnice" r:id="rId6" imgW="1968500" imgH="685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5596" y="2139702"/>
                        <a:ext cx="4800600" cy="1390650"/>
                      </a:xfrm>
                      <a:prstGeom prst="rect">
                        <a:avLst/>
                      </a:prstGeom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749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 smtClean="0"/>
              <a:t>Holtovo</a:t>
            </a:r>
            <a:r>
              <a:rPr lang="cs-CZ" b="1" dirty="0" smtClean="0"/>
              <a:t> exponenciální vyrovnání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1027"/>
          <p:cNvSpPr txBox="1">
            <a:spLocks noChangeArrowheads="1"/>
          </p:cNvSpPr>
          <p:nvPr/>
        </p:nvSpPr>
        <p:spPr>
          <a:xfrm>
            <a:off x="251520" y="1203598"/>
            <a:ext cx="6408712" cy="20574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400" dirty="0" smtClean="0"/>
              <a:t>lineární trend, bez sezónní složky</a:t>
            </a:r>
          </a:p>
          <a:p>
            <a:r>
              <a:rPr lang="cs-CZ" altLang="cs-CZ" sz="2400" dirty="0" smtClean="0"/>
              <a:t>2 parametry: </a:t>
            </a:r>
            <a:r>
              <a:rPr lang="cs-CZ" altLang="cs-CZ" sz="2400" i="1" dirty="0" smtClean="0">
                <a:sym typeface="Symbol" pitchFamily="18" charset="2"/>
              </a:rPr>
              <a:t>, </a:t>
            </a:r>
          </a:p>
          <a:p>
            <a:r>
              <a:rPr lang="cs-CZ" altLang="cs-CZ" sz="2400" dirty="0" smtClean="0">
                <a:sym typeface="Symbol" pitchFamily="18" charset="2"/>
              </a:rPr>
              <a:t>2 rovnice (složitější)</a:t>
            </a:r>
          </a:p>
          <a:p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14867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17487</TotalTime>
  <Words>878</Words>
  <Application>Microsoft Office PowerPoint</Application>
  <PresentationFormat>Předvádění na obrazovce (16:9)</PresentationFormat>
  <Paragraphs>240</Paragraphs>
  <Slides>32</Slides>
  <Notes>31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32</vt:i4>
      </vt:variant>
    </vt:vector>
  </HeadingPairs>
  <TitlesOfParts>
    <vt:vector size="35" baseType="lpstr">
      <vt:lpstr>SLU</vt:lpstr>
      <vt:lpstr>Microsoft Equation 3.0</vt:lpstr>
      <vt:lpstr>Obrázek ve formátu EMF</vt:lpstr>
      <vt:lpstr>Statistické zpracování dat  12.přednáška </vt:lpstr>
      <vt:lpstr>Téma přednášky:</vt:lpstr>
      <vt:lpstr>Obsah přednášky </vt:lpstr>
      <vt:lpstr>Modely analýzy časových řad - shrnutí</vt:lpstr>
      <vt:lpstr>Modely analýzy časových řad - shrnutí</vt:lpstr>
      <vt:lpstr>Dekompoziční modely: aditivní a multiplikativní</vt:lpstr>
      <vt:lpstr>Metody exponenciálního vyrovnání</vt:lpstr>
      <vt:lpstr>Jednoduché exponenciální vyrovnání</vt:lpstr>
      <vt:lpstr>Holtovo exponenciální vyrovnání</vt:lpstr>
      <vt:lpstr>Wintersovo exponenciální vyrovnání</vt:lpstr>
      <vt:lpstr>Případové studie v SPSS</vt:lpstr>
      <vt:lpstr>Model jednoduchého exponenciálního vyrovnání</vt:lpstr>
      <vt:lpstr>Zobrazení dat - graf</vt:lpstr>
      <vt:lpstr>Parametry modelu</vt:lpstr>
      <vt:lpstr>Odhad parametrů modelu</vt:lpstr>
      <vt:lpstr>Zobrazení původních a modelových hodnot   = 0,8 </vt:lpstr>
      <vt:lpstr>Zobrazení původních a modelových hodnot   = 0,1 </vt:lpstr>
      <vt:lpstr>Predikce pomocí modelu exponenciálního vyrovnání</vt:lpstr>
      <vt:lpstr>Predikce pomocí modelu exponenciálního vyrovnání</vt:lpstr>
      <vt:lpstr>Predikce</vt:lpstr>
      <vt:lpstr>Model se sezónní a trendovou složkou</vt:lpstr>
      <vt:lpstr>Model se sezónní a trendovou složkou</vt:lpstr>
      <vt:lpstr>ARIMA modely (Box-Jenkinsovy modely)</vt:lpstr>
      <vt:lpstr>ARIMA modely</vt:lpstr>
      <vt:lpstr>Autokorelace a parciální autokorelace v modelech ARIMA</vt:lpstr>
      <vt:lpstr>Vlastnosti bílého šumu</vt:lpstr>
      <vt:lpstr>Identifikace modelu ARIMA (p, d, q)</vt:lpstr>
      <vt:lpstr>ACF a PACF: bílý šum</vt:lpstr>
      <vt:lpstr>ACF a PACF: AR(1)</vt:lpstr>
      <vt:lpstr>ACF a PACF: ARMA(1,1)</vt:lpstr>
      <vt:lpstr>Proces stanovení ARIMA modelu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stoklasova</cp:lastModifiedBy>
  <cp:revision>312</cp:revision>
  <dcterms:created xsi:type="dcterms:W3CDTF">2016-07-06T15:42:34Z</dcterms:created>
  <dcterms:modified xsi:type="dcterms:W3CDTF">2018-02-20T18:59:30Z</dcterms:modified>
</cp:coreProperties>
</file>