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2" r:id="rId4"/>
    <p:sldId id="330" r:id="rId5"/>
    <p:sldId id="314" r:id="rId6"/>
    <p:sldId id="273" r:id="rId7"/>
    <p:sldId id="275" r:id="rId8"/>
    <p:sldId id="277" r:id="rId9"/>
    <p:sldId id="302" r:id="rId10"/>
    <p:sldId id="278" r:id="rId11"/>
    <p:sldId id="279" r:id="rId12"/>
    <p:sldId id="306" r:id="rId13"/>
    <p:sldId id="307" r:id="rId14"/>
    <p:sldId id="321" r:id="rId15"/>
    <p:sldId id="308" r:id="rId16"/>
    <p:sldId id="331" r:id="rId17"/>
    <p:sldId id="280" r:id="rId18"/>
    <p:sldId id="322" r:id="rId19"/>
    <p:sldId id="315" r:id="rId20"/>
    <p:sldId id="323" r:id="rId21"/>
    <p:sldId id="316" r:id="rId22"/>
    <p:sldId id="324" r:id="rId23"/>
    <p:sldId id="325" r:id="rId24"/>
    <p:sldId id="326" r:id="rId25"/>
    <p:sldId id="327" r:id="rId26"/>
    <p:sldId id="283" r:id="rId27"/>
    <p:sldId id="328" r:id="rId28"/>
    <p:sldId id="318" r:id="rId29"/>
    <p:sldId id="286" r:id="rId30"/>
    <p:sldId id="329" r:id="rId31"/>
    <p:sldId id="319" r:id="rId32"/>
    <p:sldId id="332" r:id="rId3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80" d="100"/>
          <a:sy n="80" d="100"/>
        </p:scale>
        <p:origin x="-1098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21.2.2018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6891C-651C-4852-9A98-C5782DF68056}" type="datetime1">
              <a:rPr lang="cs-CZ"/>
              <a:pPr>
                <a:defRPr/>
              </a:pPr>
              <a:t>21.2.2018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Statistické zpracování dat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BB631-0F1D-4AF7-9F00-F01552440E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45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E5151-24DB-469B-9A43-9D8D864A628D}" type="datetime1">
              <a:rPr lang="cs-CZ"/>
              <a:pPr>
                <a:defRPr/>
              </a:pPr>
              <a:t>21.2.2018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Statistické zpracování dat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851C-6625-4372-BD9D-B9B0A0F144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35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0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.jpeg"/><Relationship Id="rId9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7.w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7.wmf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Statistické zpracování dat 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.přednáška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Radmila Krkošková, Ph.D.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46" y="3730199"/>
            <a:ext cx="5503025" cy="12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5484262" cy="507703"/>
          </a:xfrm>
        </p:spPr>
        <p:txBody>
          <a:bodyPr/>
          <a:lstStyle/>
          <a:p>
            <a:r>
              <a:rPr lang="cs-CZ" b="1" dirty="0" smtClean="0">
                <a:latin typeface="Arial" charset="0"/>
              </a:rPr>
              <a:t>Ekonomická interpretace</a:t>
            </a:r>
            <a:endParaRPr lang="cs-CZ" b="1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95536" y="794596"/>
            <a:ext cx="49688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latin typeface="Arial" charset="0"/>
              </a:rPr>
              <a:t>Uvažujme opět </a:t>
            </a:r>
            <a:r>
              <a:rPr lang="cs-CZ" sz="2000" dirty="0" smtClean="0">
                <a:latin typeface="Arial" charset="0"/>
              </a:rPr>
              <a:t>mocninný </a:t>
            </a:r>
            <a:r>
              <a:rPr lang="cs-CZ" sz="2000" dirty="0">
                <a:latin typeface="Arial" charset="0"/>
              </a:rPr>
              <a:t>model:</a:t>
            </a:r>
          </a:p>
          <a:p>
            <a:pPr>
              <a:spcBef>
                <a:spcPct val="50000"/>
              </a:spcBef>
            </a:pPr>
            <a:r>
              <a:rPr lang="cs-CZ" sz="2000" dirty="0">
                <a:latin typeface="Arial" charset="0"/>
              </a:rPr>
              <a:t>logaritmovaný: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934698"/>
              </p:ext>
            </p:extLst>
          </p:nvPr>
        </p:nvGraphicFramePr>
        <p:xfrm>
          <a:off x="5148065" y="699542"/>
          <a:ext cx="1296144" cy="602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" name="Rovnice" r:id="rId5" imgW="545760" imgH="266400" progId="Equation.3">
                  <p:embed/>
                </p:oleObj>
              </mc:Choice>
              <mc:Fallback>
                <p:oleObj name="Rovnice" r:id="rId5" imgW="545760" imgH="2664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5" y="699542"/>
                        <a:ext cx="1296144" cy="602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13777"/>
              </p:ext>
            </p:extLst>
          </p:nvPr>
        </p:nvGraphicFramePr>
        <p:xfrm>
          <a:off x="2927474" y="1351471"/>
          <a:ext cx="25654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9" name="Rovnice" r:id="rId7" imgW="1066680" imgH="190440" progId="Equation.3">
                  <p:embed/>
                </p:oleObj>
              </mc:Choice>
              <mc:Fallback>
                <p:oleObj name="Rovnice" r:id="rId7" imgW="1066680" imgH="1904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474" y="1351471"/>
                        <a:ext cx="25654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ipsa 18"/>
          <p:cNvSpPr/>
          <p:nvPr/>
        </p:nvSpPr>
        <p:spPr>
          <a:xfrm>
            <a:off x="3587688" y="1314632"/>
            <a:ext cx="792163" cy="576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4" name="Přímá spojovací šipka 15"/>
          <p:cNvCxnSpPr/>
          <p:nvPr/>
        </p:nvCxnSpPr>
        <p:spPr>
          <a:xfrm flipV="1">
            <a:off x="4272973" y="1326084"/>
            <a:ext cx="2376488" cy="71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7"/>
          <p:cNvSpPr txBox="1">
            <a:spLocks noChangeArrowheads="1"/>
          </p:cNvSpPr>
          <p:nvPr/>
        </p:nvSpPr>
        <p:spPr bwMode="auto">
          <a:xfrm>
            <a:off x="6736722" y="1166540"/>
            <a:ext cx="519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i="1" dirty="0"/>
              <a:t>B</a:t>
            </a:r>
            <a:r>
              <a:rPr lang="cs-CZ" sz="2400" baseline="-25000" dirty="0"/>
              <a:t>1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95536" y="1995686"/>
            <a:ext cx="7272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latin typeface="Arial" charset="0"/>
              </a:rPr>
              <a:t>kde</a:t>
            </a:r>
            <a:r>
              <a:rPr lang="cs-CZ" sz="2000" i="1" dirty="0"/>
              <a:t>: </a:t>
            </a:r>
            <a:r>
              <a:rPr lang="cs-CZ" sz="2000" i="1" dirty="0" smtClean="0"/>
              <a:t>P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– cena, </a:t>
            </a:r>
            <a:r>
              <a:rPr lang="cs-CZ" sz="2000" i="1" dirty="0" smtClean="0"/>
              <a:t>Q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– poptávka 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95535" y="2452886"/>
            <a:ext cx="5545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smtClean="0">
                <a:latin typeface="Arial" charset="0"/>
              </a:rPr>
              <a:t>derivujeme </a:t>
            </a:r>
            <a:r>
              <a:rPr lang="cs-CZ" sz="2000" dirty="0">
                <a:latin typeface="Arial" charset="0"/>
              </a:rPr>
              <a:t>obě strany podle </a:t>
            </a:r>
            <a:r>
              <a:rPr lang="cs-CZ" sz="2000" i="1" dirty="0" smtClean="0"/>
              <a:t>P</a:t>
            </a:r>
            <a:r>
              <a:rPr lang="cs-CZ" sz="2000" dirty="0" smtClean="0">
                <a:latin typeface="Arial" charset="0"/>
              </a:rPr>
              <a:t>:</a:t>
            </a:r>
            <a:endParaRPr lang="cs-CZ" sz="2000" dirty="0">
              <a:latin typeface="Arial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92342" y="3021376"/>
            <a:ext cx="7561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latin typeface="Arial" charset="0"/>
              </a:rPr>
              <a:t>Obdržíme:				neboli:</a:t>
            </a:r>
          </a:p>
        </p:txBody>
      </p:sp>
      <p:graphicFrame>
        <p:nvGraphicFramePr>
          <p:cNvPr id="19" name="Objekt 1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81005067"/>
              </p:ext>
            </p:extLst>
          </p:nvPr>
        </p:nvGraphicFramePr>
        <p:xfrm>
          <a:off x="1917638" y="2824556"/>
          <a:ext cx="1502234" cy="755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" name="Rovnice" r:id="rId9" imgW="774360" imgH="368280" progId="Equation.3">
                  <p:embed/>
                </p:oleObj>
              </mc:Choice>
              <mc:Fallback>
                <p:oleObj name="Rovnice" r:id="rId9" imgW="774360" imgH="368280" progId="Equation.3">
                  <p:embed/>
                  <p:pic>
                    <p:nvPicPr>
                      <p:cNvPr id="0" name="Object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638" y="2824556"/>
                        <a:ext cx="1502234" cy="755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78124814"/>
              </p:ext>
            </p:extLst>
          </p:nvPr>
        </p:nvGraphicFramePr>
        <p:xfrm>
          <a:off x="6011443" y="2588588"/>
          <a:ext cx="1067235" cy="126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1" name="Rovnice" r:id="rId11" imgW="533160" imgH="672840" progId="Equation.3">
                  <p:embed/>
                </p:oleObj>
              </mc:Choice>
              <mc:Fallback>
                <p:oleObj name="Rovnice" r:id="rId11" imgW="533160" imgH="672840" progId="Equation.3">
                  <p:embed/>
                  <p:pic>
                    <p:nvPicPr>
                      <p:cNvPr id="0" name="Object 3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443" y="2588588"/>
                        <a:ext cx="1067235" cy="1265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77238" y="3851925"/>
            <a:ext cx="776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latin typeface="Arial" charset="0"/>
              </a:rPr>
              <a:t>Odtud interpretace koeficientu: </a:t>
            </a:r>
            <a:r>
              <a:rPr lang="cs-CZ" i="1" dirty="0"/>
              <a:t>B</a:t>
            </a:r>
            <a:r>
              <a:rPr lang="cs-CZ" baseline="-25000" dirty="0"/>
              <a:t>2</a:t>
            </a:r>
            <a:r>
              <a:rPr lang="cs-CZ" dirty="0"/>
              <a:t> = </a:t>
            </a:r>
            <a:r>
              <a:rPr lang="cs-CZ" i="1" dirty="0"/>
              <a:t>E</a:t>
            </a:r>
            <a:r>
              <a:rPr lang="cs-CZ" dirty="0"/>
              <a:t> </a:t>
            </a:r>
            <a:r>
              <a:rPr lang="cs-CZ" dirty="0" smtClean="0"/>
              <a:t> je</a:t>
            </a:r>
            <a:r>
              <a:rPr lang="cs-CZ" dirty="0"/>
              <a:t> </a:t>
            </a:r>
            <a:r>
              <a:rPr lang="cs-CZ" b="1" i="1" dirty="0" smtClean="0">
                <a:solidFill>
                  <a:srgbClr val="009900"/>
                </a:solidFill>
                <a:latin typeface="Arial" charset="0"/>
              </a:rPr>
              <a:t>konstantní </a:t>
            </a:r>
            <a:r>
              <a:rPr lang="cs-CZ" b="1" i="1" dirty="0">
                <a:solidFill>
                  <a:srgbClr val="009900"/>
                </a:solidFill>
                <a:latin typeface="Arial" charset="0"/>
              </a:rPr>
              <a:t>cenová elasticita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187450" y="4203558"/>
            <a:ext cx="11523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i="1" dirty="0"/>
              <a:t>A </a:t>
            </a:r>
            <a:r>
              <a:rPr lang="cs-CZ" dirty="0"/>
              <a:t>= </a:t>
            </a:r>
            <a:r>
              <a:rPr lang="cs-CZ" i="1" dirty="0"/>
              <a:t>e</a:t>
            </a:r>
            <a:r>
              <a:rPr lang="cs-CZ" i="1" baseline="30000" dirty="0"/>
              <a:t>B</a:t>
            </a:r>
            <a:r>
              <a:rPr lang="cs-CZ" sz="16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737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rgbClr val="307871"/>
                </a:solidFill>
                <a:latin typeface="Arial" charset="0"/>
              </a:rPr>
              <a:t>Příklad – koeficient cenové elasticity</a:t>
            </a:r>
            <a:endParaRPr lang="cs-CZ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51520" y="915566"/>
            <a:ext cx="7379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>
                <a:latin typeface="Arial" charset="0"/>
              </a:rPr>
              <a:t>Následující tabulka udává hodnoty množství prodeje daného výrobku v závislosti na jeho </a:t>
            </a:r>
            <a:r>
              <a:rPr lang="cs-CZ" dirty="0" smtClean="0">
                <a:latin typeface="Arial" charset="0"/>
              </a:rPr>
              <a:t>ceně. </a:t>
            </a:r>
            <a:r>
              <a:rPr lang="cs-CZ" dirty="0">
                <a:latin typeface="Arial" charset="0"/>
              </a:rPr>
              <a:t>Zjistěte koeficient cenové </a:t>
            </a:r>
            <a:r>
              <a:rPr lang="cs-CZ" dirty="0" smtClean="0">
                <a:latin typeface="Arial" charset="0"/>
              </a:rPr>
              <a:t>elasticity </a:t>
            </a:r>
            <a:r>
              <a:rPr lang="cs-CZ" b="1" i="1" dirty="0"/>
              <a:t>E</a:t>
            </a:r>
            <a:r>
              <a:rPr lang="cs-CZ" dirty="0" smtClean="0">
                <a:latin typeface="Arial" charset="0"/>
              </a:rPr>
              <a:t>.</a:t>
            </a:r>
            <a:endParaRPr lang="cs-CZ" dirty="0">
              <a:latin typeface="Arial" charset="0"/>
            </a:endParaRPr>
          </a:p>
        </p:txBody>
      </p:sp>
      <p:graphicFrame>
        <p:nvGraphicFramePr>
          <p:cNvPr id="1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610600"/>
              </p:ext>
            </p:extLst>
          </p:nvPr>
        </p:nvGraphicFramePr>
        <p:xfrm>
          <a:off x="683568" y="1580453"/>
          <a:ext cx="3136776" cy="3151533"/>
        </p:xfrm>
        <a:graphic>
          <a:graphicData uri="http://schemas.openxmlformats.org/drawingml/2006/table">
            <a:tbl>
              <a:tblPr/>
              <a:tblGrid>
                <a:gridCol w="1188173"/>
                <a:gridCol w="748549"/>
                <a:gridCol w="600027"/>
                <a:gridCol w="600027"/>
              </a:tblGrid>
              <a:tr h="28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Q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P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ln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Q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ln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P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49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3,892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0,000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45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3,807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0,693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44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3,784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1,099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39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4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3,664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1,386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38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5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3,638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1,609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37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6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3,611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1,792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34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7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3,526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1,946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33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3,497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2,079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9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3,401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2,197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29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3,367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2,303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075328"/>
              </p:ext>
            </p:extLst>
          </p:nvPr>
        </p:nvGraphicFramePr>
        <p:xfrm>
          <a:off x="5036096" y="1551409"/>
          <a:ext cx="1408112" cy="66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8" name="Rovnice" r:id="rId5" imgW="520560" imgH="241200" progId="Equation.3">
                  <p:embed/>
                </p:oleObj>
              </mc:Choice>
              <mc:Fallback>
                <p:oleObj name="Rovnice" r:id="rId5" imgW="520560" imgH="2412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6096" y="1551409"/>
                        <a:ext cx="1408112" cy="660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003477"/>
              </p:ext>
            </p:extLst>
          </p:nvPr>
        </p:nvGraphicFramePr>
        <p:xfrm>
          <a:off x="4895754" y="2139702"/>
          <a:ext cx="2443163" cy="43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9" name="Rovnice" r:id="rId7" imgW="1015920" imgH="190440" progId="Equation.3">
                  <p:embed/>
                </p:oleObj>
              </mc:Choice>
              <mc:Fallback>
                <p:oleObj name="Rovnice" r:id="rId7" imgW="1015920" imgH="190440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754" y="2139702"/>
                        <a:ext cx="2443163" cy="432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bdélník 15"/>
          <p:cNvSpPr/>
          <p:nvPr/>
        </p:nvSpPr>
        <p:spPr>
          <a:xfrm>
            <a:off x="5179077" y="2987248"/>
            <a:ext cx="1767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i="1" dirty="0"/>
              <a:t>E</a:t>
            </a:r>
            <a:r>
              <a:rPr lang="cs-CZ" sz="2400" dirty="0"/>
              <a:t> = - 0,227</a:t>
            </a:r>
          </a:p>
        </p:txBody>
      </p:sp>
    </p:spTree>
    <p:extLst>
      <p:ext uri="{BB962C8B-B14F-4D97-AF65-F5344CB8AC3E}">
        <p14:creationId xmlns:p14="http://schemas.microsoft.com/office/powerpoint/2010/main" val="42934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704856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009900"/>
                </a:solidFill>
                <a:latin typeface="Arial" charset="0"/>
              </a:rPr>
              <a:t>Exponenciální </a:t>
            </a:r>
            <a:r>
              <a:rPr lang="cs-CZ" sz="1800" b="1" dirty="0">
                <a:solidFill>
                  <a:srgbClr val="009900"/>
                </a:solidFill>
                <a:latin typeface="Arial" charset="0"/>
              </a:rPr>
              <a:t>model </a:t>
            </a:r>
            <a:r>
              <a:rPr lang="cs-CZ" sz="1800" b="1" dirty="0" smtClean="0">
                <a:latin typeface="Arial" charset="0"/>
              </a:rPr>
              <a:t>(semilogaritmický</a:t>
            </a:r>
            <a:r>
              <a:rPr lang="cs-CZ" sz="1800" b="1" dirty="0">
                <a:latin typeface="Arial" charset="0"/>
              </a:rPr>
              <a:t>)</a:t>
            </a:r>
            <a:endParaRPr lang="cs-CZ" sz="18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Jednoduchý exponenciální model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76783" y="1223859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cs-CZ" sz="2000" dirty="0" smtClean="0"/>
              <a:t>Úkolem je nalézt </a:t>
            </a:r>
            <a:r>
              <a:rPr lang="cs-CZ" sz="2000" b="1" dirty="0" smtClean="0">
                <a:solidFill>
                  <a:srgbClr val="009900"/>
                </a:solidFill>
              </a:rPr>
              <a:t>rychlost růstu</a:t>
            </a:r>
            <a:r>
              <a:rPr lang="cs-CZ" sz="2000" dirty="0" smtClean="0"/>
              <a:t> </a:t>
            </a:r>
            <a:r>
              <a:rPr lang="cs-CZ" sz="2000" i="1" dirty="0" smtClean="0"/>
              <a:t>r</a:t>
            </a:r>
            <a:r>
              <a:rPr lang="cs-CZ" sz="2000" dirty="0" smtClean="0"/>
              <a:t>:</a:t>
            </a:r>
          </a:p>
          <a:p>
            <a:pPr>
              <a:buFontTx/>
              <a:buNone/>
            </a:pPr>
            <a:r>
              <a:rPr lang="cs-CZ" sz="2000" dirty="0" smtClean="0"/>
              <a:t>(např. spotřebitelských úvěrů, úspor aj.)</a:t>
            </a:r>
          </a:p>
          <a:p>
            <a:pPr>
              <a:buFontTx/>
              <a:buNone/>
            </a:pPr>
            <a:r>
              <a:rPr lang="cs-CZ" sz="2000" dirty="0" smtClean="0"/>
              <a:t>Po zlogaritmování: </a:t>
            </a:r>
          </a:p>
          <a:p>
            <a:pPr>
              <a:buFontTx/>
              <a:buNone/>
            </a:pPr>
            <a:endParaRPr lang="cs-CZ" sz="2000" dirty="0" smtClean="0"/>
          </a:p>
          <a:p>
            <a:pPr>
              <a:buFontTx/>
              <a:buNone/>
            </a:pPr>
            <a:r>
              <a:rPr lang="cs-CZ" sz="2000" dirty="0" smtClean="0"/>
              <a:t>Po substituci:				kde  </a:t>
            </a:r>
            <a:r>
              <a:rPr lang="cs-CZ" sz="2000" i="1" dirty="0" smtClean="0"/>
              <a:t>B</a:t>
            </a:r>
            <a:r>
              <a:rPr lang="cs-CZ" sz="2000" baseline="-25000" dirty="0" smtClean="0"/>
              <a:t>1</a:t>
            </a:r>
            <a:r>
              <a:rPr lang="cs-CZ" sz="2000" dirty="0" smtClean="0"/>
              <a:t> = </a:t>
            </a:r>
            <a:r>
              <a:rPr lang="cs-CZ" sz="2000" dirty="0" err="1" smtClean="0"/>
              <a:t>ln</a:t>
            </a:r>
            <a:r>
              <a:rPr lang="cs-CZ" sz="2000" dirty="0" smtClean="0"/>
              <a:t>(1+</a:t>
            </a:r>
            <a:r>
              <a:rPr lang="cs-CZ" sz="2000" i="1" dirty="0" smtClean="0"/>
              <a:t>r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pPr>
              <a:buFontTx/>
              <a:buNone/>
            </a:pPr>
            <a:r>
              <a:rPr lang="cs-CZ" sz="2000" dirty="0" smtClean="0"/>
              <a:t>Po výpočtu regresního koeficientu </a:t>
            </a:r>
            <a:r>
              <a:rPr lang="cs-CZ" sz="2000" i="1" dirty="0" smtClean="0"/>
              <a:t>b</a:t>
            </a:r>
            <a:r>
              <a:rPr lang="cs-CZ" sz="2000" baseline="-25000" dirty="0" smtClean="0"/>
              <a:t>1</a:t>
            </a:r>
            <a:r>
              <a:rPr lang="cs-CZ" sz="2000" dirty="0" smtClean="0"/>
              <a:t>:   </a:t>
            </a:r>
          </a:p>
          <a:p>
            <a:pPr>
              <a:buFontTx/>
              <a:buNone/>
            </a:pPr>
            <a:endParaRPr lang="cs-CZ" sz="2000" dirty="0" smtClean="0"/>
          </a:p>
          <a:p>
            <a:pPr>
              <a:buFontTx/>
              <a:buNone/>
            </a:pPr>
            <a:r>
              <a:rPr lang="cs-CZ" sz="2000" dirty="0" smtClean="0"/>
              <a:t>		</a:t>
            </a:r>
            <a:r>
              <a:rPr lang="cs-CZ" sz="2000" b="1" dirty="0" smtClean="0">
                <a:solidFill>
                  <a:srgbClr val="009900"/>
                </a:solidFill>
              </a:rPr>
              <a:t>Průměrná rychlost růstu</a:t>
            </a:r>
            <a:r>
              <a:rPr lang="cs-CZ" sz="2000" dirty="0" smtClean="0"/>
              <a:t> (spotřebitelských úvěrů) </a:t>
            </a:r>
            <a:r>
              <a:rPr lang="cs-CZ" sz="2000" i="1" dirty="0" smtClean="0"/>
              <a:t>Y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50742"/>
              </p:ext>
            </p:extLst>
          </p:nvPr>
        </p:nvGraphicFramePr>
        <p:xfrm>
          <a:off x="4572001" y="1203598"/>
          <a:ext cx="1872207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6" name="Rovnice" r:id="rId5" imgW="1574800" imgH="431800" progId="Equation.3">
                  <p:embed/>
                </p:oleObj>
              </mc:Choice>
              <mc:Fallback>
                <p:oleObj name="Rovnice" r:id="rId5" imgW="1574800" imgH="4318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1203598"/>
                        <a:ext cx="1872207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16"/>
          <p:cNvSpPr txBox="1">
            <a:spLocks noChangeArrowheads="1"/>
          </p:cNvSpPr>
          <p:nvPr/>
        </p:nvSpPr>
        <p:spPr bwMode="auto">
          <a:xfrm>
            <a:off x="6328836" y="1730988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/>
              <a:t>ú</a:t>
            </a:r>
            <a:r>
              <a:rPr lang="cs-CZ" sz="2000" dirty="0" smtClean="0"/>
              <a:t>roková míra</a:t>
            </a:r>
            <a:endParaRPr lang="cs-CZ" sz="2000" dirty="0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 flipV="1">
            <a:off x="6180158" y="1491629"/>
            <a:ext cx="493773" cy="349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347611"/>
              </p:ext>
            </p:extLst>
          </p:nvPr>
        </p:nvGraphicFramePr>
        <p:xfrm>
          <a:off x="2987825" y="1960880"/>
          <a:ext cx="2592288" cy="39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7" name="Rovnice" r:id="rId7" imgW="1409700" imgH="228600" progId="Equation.3">
                  <p:embed/>
                </p:oleObj>
              </mc:Choice>
              <mc:Fallback>
                <p:oleObj name="Rovnice" r:id="rId7" imgW="140970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5" y="1960880"/>
                        <a:ext cx="2592288" cy="394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4501693" y="1762270"/>
            <a:ext cx="824611" cy="7375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833599"/>
              </p:ext>
            </p:extLst>
          </p:nvPr>
        </p:nvGraphicFramePr>
        <p:xfrm>
          <a:off x="2051721" y="2715766"/>
          <a:ext cx="1512167" cy="409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8" name="Rovnice" r:id="rId9" imgW="825500" imgH="241300" progId="Equation.3">
                  <p:embed/>
                </p:oleObj>
              </mc:Choice>
              <mc:Fallback>
                <p:oleObj name="Rovnice" r:id="rId9" imgW="825500" imgH="2413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1" y="2715766"/>
                        <a:ext cx="1512167" cy="409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3419871" y="2410690"/>
            <a:ext cx="1128377" cy="3415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335541"/>
              </p:ext>
            </p:extLst>
          </p:nvPr>
        </p:nvGraphicFramePr>
        <p:xfrm>
          <a:off x="4404775" y="3363838"/>
          <a:ext cx="1031321" cy="4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9" name="Rovnice" r:id="rId11" imgW="609336" imgH="203112" progId="Equation.3">
                  <p:embed/>
                </p:oleObj>
              </mc:Choice>
              <mc:Fallback>
                <p:oleObj name="Rovnice" r:id="rId11" imgW="609336" imgH="203112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775" y="3363838"/>
                        <a:ext cx="1031321" cy="4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3419871" y="3723878"/>
            <a:ext cx="9350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4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Příklad – spotřebitelské úvěry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59874"/>
              </p:ext>
            </p:extLst>
          </p:nvPr>
        </p:nvGraphicFramePr>
        <p:xfrm>
          <a:off x="755576" y="807965"/>
          <a:ext cx="2519363" cy="3901440"/>
        </p:xfrm>
        <a:graphic>
          <a:graphicData uri="http://schemas.openxmlformats.org/drawingml/2006/table">
            <a:tbl>
              <a:tblPr/>
              <a:tblGrid>
                <a:gridCol w="1389993"/>
                <a:gridCol w="1129370"/>
              </a:tblGrid>
              <a:tr h="2344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44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55480" y="1419622"/>
            <a:ext cx="50489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000" i="1" dirty="0"/>
              <a:t>Y</a:t>
            </a:r>
            <a:r>
              <a:rPr lang="cs-CZ" sz="2000" dirty="0">
                <a:latin typeface="Arial" charset="0"/>
              </a:rPr>
              <a:t> – množství spotřebitelských úvěrů v USA (v </a:t>
            </a:r>
            <a:r>
              <a:rPr lang="cs-CZ" sz="2000" dirty="0" smtClean="0">
                <a:latin typeface="Arial" charset="0"/>
              </a:rPr>
              <a:t>mld. </a:t>
            </a:r>
            <a:r>
              <a:rPr lang="cs-CZ" sz="2000" dirty="0">
                <a:latin typeface="Arial" charset="0"/>
              </a:rPr>
              <a:t>USD)</a:t>
            </a:r>
          </a:p>
          <a:p>
            <a:endParaRPr lang="cs-CZ" sz="2000" dirty="0">
              <a:latin typeface="Arial" charset="0"/>
            </a:endParaRPr>
          </a:p>
          <a:p>
            <a:r>
              <a:rPr lang="cs-CZ" sz="2000" dirty="0" smtClean="0">
                <a:latin typeface="Arial" charset="0"/>
              </a:rPr>
              <a:t>Nalezněte semilogaritmický </a:t>
            </a:r>
            <a:r>
              <a:rPr lang="cs-CZ" sz="2000" dirty="0">
                <a:latin typeface="Arial" charset="0"/>
              </a:rPr>
              <a:t>růstový </a:t>
            </a:r>
            <a:r>
              <a:rPr lang="cs-CZ" sz="2000" dirty="0" smtClean="0">
                <a:latin typeface="Arial" charset="0"/>
              </a:rPr>
              <a:t>model</a:t>
            </a:r>
            <a:r>
              <a:rPr lang="cs-CZ" sz="2400" dirty="0" smtClean="0">
                <a:latin typeface="Arial" charset="0"/>
              </a:rPr>
              <a:t>.</a:t>
            </a:r>
            <a:endParaRPr lang="cs-CZ" sz="2400" dirty="0">
              <a:latin typeface="Arial" charset="0"/>
            </a:endParaRPr>
          </a:p>
          <a:p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Příklad – spotřebitelské úvěry – řešení v Excelu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132546"/>
              </p:ext>
            </p:extLst>
          </p:nvPr>
        </p:nvGraphicFramePr>
        <p:xfrm>
          <a:off x="251520" y="771550"/>
          <a:ext cx="7379148" cy="3330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List" r:id="rId6" imgW="5686304" imgH="2981416" progId="Excel.Sheet.8">
                  <p:embed/>
                </p:oleObj>
              </mc:Choice>
              <mc:Fallback>
                <p:oleObj name="List" r:id="rId6" imgW="5686304" imgH="2981416" progId="Excel.Shee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771550"/>
                        <a:ext cx="7379148" cy="3330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96253" y="4118079"/>
            <a:ext cx="74515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 dirty="0"/>
              <a:t>b</a:t>
            </a:r>
            <a:r>
              <a:rPr lang="cs-CZ" sz="2200" baseline="-25000" dirty="0">
                <a:latin typeface="Arial" charset="0"/>
              </a:rPr>
              <a:t>0</a:t>
            </a:r>
            <a:r>
              <a:rPr lang="cs-CZ" sz="2200" dirty="0">
                <a:latin typeface="Arial" charset="0"/>
              </a:rPr>
              <a:t>   </a:t>
            </a:r>
            <a:r>
              <a:rPr lang="cs-CZ" sz="2200" i="1" dirty="0"/>
              <a:t>b</a:t>
            </a:r>
            <a:r>
              <a:rPr lang="cs-CZ" sz="2200" baseline="-25000" dirty="0"/>
              <a:t>1</a:t>
            </a:r>
            <a:r>
              <a:rPr lang="cs-CZ" sz="2200" dirty="0">
                <a:latin typeface="Arial" charset="0"/>
              </a:rPr>
              <a:t>     </a:t>
            </a:r>
            <a:r>
              <a:rPr lang="cs-CZ" sz="2200" i="1" dirty="0"/>
              <a:t>r</a:t>
            </a:r>
            <a:r>
              <a:rPr lang="cs-CZ" sz="2200" dirty="0"/>
              <a:t> = </a:t>
            </a:r>
            <a:r>
              <a:rPr lang="cs-CZ" sz="2200" i="1" dirty="0"/>
              <a:t>e</a:t>
            </a:r>
            <a:r>
              <a:rPr lang="cs-CZ" sz="2200" baseline="30000" dirty="0"/>
              <a:t>0,0947</a:t>
            </a:r>
            <a:r>
              <a:rPr lang="cs-CZ" sz="2200" dirty="0"/>
              <a:t> – 1 = </a:t>
            </a:r>
            <a:r>
              <a:rPr lang="cs-CZ" sz="2200" dirty="0" smtClean="0"/>
              <a:t>0,0994,  tzn. téměř 10</a:t>
            </a:r>
            <a:r>
              <a:rPr lang="en-US" sz="2200" dirty="0"/>
              <a:t>% </a:t>
            </a:r>
            <a:r>
              <a:rPr lang="cs-CZ" sz="2200" dirty="0" smtClean="0"/>
              <a:t>průměrný růst</a:t>
            </a:r>
            <a:endParaRPr lang="cs-CZ" sz="2200" baseline="-25000" dirty="0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1403648" y="3782033"/>
            <a:ext cx="1254358" cy="3360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1835696" y="3950056"/>
            <a:ext cx="822310" cy="3834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b="1" dirty="0">
              <a:solidFill>
                <a:srgbClr val="333399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cs-CZ" sz="2000" b="1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>
                <a:latin typeface="Arial" charset="0"/>
                <a:cs typeface="Arial" charset="0"/>
              </a:rPr>
              <a:t>Jednoduchý reciproký model</a:t>
            </a:r>
            <a:endParaRPr lang="cs-CZ" b="1" dirty="0">
              <a:solidFill>
                <a:srgbClr val="307871"/>
              </a:solidFill>
              <a:latin typeface="Arial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34444" y="3603657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cs-CZ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34444" y="930256"/>
            <a:ext cx="8229600" cy="27132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b="1" i="1" dirty="0" smtClean="0">
              <a:latin typeface="Arial" charset="0"/>
            </a:endParaRPr>
          </a:p>
          <a:p>
            <a:endParaRPr lang="cs-CZ" sz="2400" b="1" i="1" dirty="0">
              <a:latin typeface="Arial" charset="0"/>
            </a:endParaRPr>
          </a:p>
          <a:p>
            <a:r>
              <a:rPr lang="cs-CZ" sz="2400" b="1" i="1" dirty="0" smtClean="0">
                <a:latin typeface="Arial" charset="0"/>
              </a:rPr>
              <a:t>Průměrné </a:t>
            </a:r>
            <a:r>
              <a:rPr lang="cs-CZ" sz="2400" b="1" i="1" dirty="0" smtClean="0">
                <a:latin typeface="Arial" charset="0"/>
              </a:rPr>
              <a:t>fixní náklady</a:t>
            </a:r>
            <a:r>
              <a:rPr lang="cs-CZ" sz="2400" dirty="0" smtClean="0">
                <a:latin typeface="Arial" charset="0"/>
              </a:rPr>
              <a:t>:</a:t>
            </a:r>
          </a:p>
          <a:p>
            <a:pPr>
              <a:buFontTx/>
              <a:buNone/>
            </a:pPr>
            <a:r>
              <a:rPr lang="cs-CZ" sz="2400" dirty="0" smtClean="0">
                <a:latin typeface="Arial" charset="0"/>
              </a:rPr>
              <a:t>	</a:t>
            </a:r>
            <a:r>
              <a:rPr lang="cs-CZ" sz="2400" i="1" dirty="0" smtClean="0"/>
              <a:t>X</a:t>
            </a:r>
            <a:r>
              <a:rPr lang="cs-CZ" sz="2400" dirty="0" smtClean="0">
                <a:latin typeface="Arial" charset="0"/>
              </a:rPr>
              <a:t> – výstup (výroba, tržby) </a:t>
            </a:r>
          </a:p>
          <a:p>
            <a:pPr>
              <a:buFontTx/>
              <a:buNone/>
            </a:pPr>
            <a:r>
              <a:rPr lang="cs-CZ" sz="2400" dirty="0" smtClean="0">
                <a:latin typeface="Arial" charset="0"/>
              </a:rPr>
              <a:t>	</a:t>
            </a:r>
            <a:r>
              <a:rPr lang="cs-CZ" sz="2400" i="1" dirty="0" smtClean="0"/>
              <a:t>Y</a:t>
            </a:r>
            <a:r>
              <a:rPr lang="cs-CZ" sz="2400" dirty="0" smtClean="0">
                <a:latin typeface="Arial" charset="0"/>
              </a:rPr>
              <a:t> – průměrné fixní náklady na jednotku vstupu</a:t>
            </a:r>
          </a:p>
          <a:p>
            <a:pPr>
              <a:buFontTx/>
              <a:buNone/>
            </a:pPr>
            <a:endParaRPr lang="cs-CZ" sz="2400" dirty="0" smtClean="0">
              <a:latin typeface="Arial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498683"/>
              </p:ext>
            </p:extLst>
          </p:nvPr>
        </p:nvGraphicFramePr>
        <p:xfrm>
          <a:off x="4504339" y="1635646"/>
          <a:ext cx="1584175" cy="8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Rovnice" r:id="rId5" imgW="901309" imgH="393529" progId="Equation.3">
                  <p:embed/>
                </p:oleObj>
              </mc:Choice>
              <mc:Fallback>
                <p:oleObj name="Rovnice" r:id="rId5" imgW="901309" imgH="39352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339" y="1635646"/>
                        <a:ext cx="1584175" cy="8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8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b="1" dirty="0">
              <a:solidFill>
                <a:srgbClr val="333399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cs-CZ" sz="2000" b="1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>
                <a:latin typeface="Arial" charset="0"/>
                <a:cs typeface="Arial" charset="0"/>
              </a:rPr>
              <a:t>Jednoduchý reciproký model</a:t>
            </a:r>
            <a:endParaRPr lang="cs-CZ" b="1" dirty="0">
              <a:solidFill>
                <a:srgbClr val="307871"/>
              </a:solidFill>
              <a:latin typeface="Arial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34444" y="3603657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cs-CZ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5810" y="794637"/>
            <a:ext cx="8229600" cy="44211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cs-CZ" sz="2400" dirty="0" smtClean="0">
              <a:latin typeface="Arial" charset="0"/>
            </a:endParaRPr>
          </a:p>
          <a:p>
            <a:r>
              <a:rPr lang="cs-CZ" sz="2400" b="1" i="1" dirty="0" err="1" smtClean="0">
                <a:latin typeface="Arial" charset="0"/>
              </a:rPr>
              <a:t>Phillipsova</a:t>
            </a:r>
            <a:r>
              <a:rPr lang="cs-CZ" sz="2400" b="1" i="1" dirty="0" smtClean="0">
                <a:latin typeface="Arial" charset="0"/>
              </a:rPr>
              <a:t> křivka</a:t>
            </a:r>
            <a:r>
              <a:rPr lang="cs-CZ" sz="2400" dirty="0" smtClean="0">
                <a:latin typeface="Arial" charset="0"/>
              </a:rPr>
              <a:t>:</a:t>
            </a:r>
          </a:p>
          <a:p>
            <a:pPr>
              <a:buFontTx/>
              <a:buNone/>
            </a:pPr>
            <a:r>
              <a:rPr lang="cs-CZ" sz="2400" dirty="0" smtClean="0">
                <a:latin typeface="Arial" charset="0"/>
              </a:rPr>
              <a:t>	</a:t>
            </a:r>
            <a:r>
              <a:rPr lang="cs-CZ" sz="2400" i="1" dirty="0" smtClean="0"/>
              <a:t>X</a:t>
            </a:r>
            <a:r>
              <a:rPr lang="cs-CZ" sz="2400" dirty="0" smtClean="0">
                <a:latin typeface="Arial" charset="0"/>
              </a:rPr>
              <a:t> – úroveň nezaměstnanosti v </a:t>
            </a:r>
            <a:r>
              <a:rPr lang="en-US" sz="2400" dirty="0" smtClean="0">
                <a:latin typeface="Arial" charset="0"/>
                <a:cs typeface="Arial" charset="0"/>
              </a:rPr>
              <a:t>%</a:t>
            </a:r>
            <a:r>
              <a:rPr lang="cs-CZ" sz="2400" dirty="0" smtClean="0">
                <a:latin typeface="Arial" charset="0"/>
              </a:rPr>
              <a:t> </a:t>
            </a:r>
          </a:p>
          <a:p>
            <a:pPr>
              <a:buFontTx/>
              <a:buNone/>
            </a:pPr>
            <a:r>
              <a:rPr lang="cs-CZ" sz="2400" dirty="0" smtClean="0">
                <a:latin typeface="Arial" charset="0"/>
              </a:rPr>
              <a:t>	</a:t>
            </a:r>
            <a:r>
              <a:rPr lang="cs-CZ" sz="2400" i="1" dirty="0" smtClean="0"/>
              <a:t>Y</a:t>
            </a:r>
            <a:r>
              <a:rPr lang="cs-CZ" sz="2400" dirty="0" smtClean="0">
                <a:latin typeface="Arial" charset="0"/>
              </a:rPr>
              <a:t> – rychlost růstu mezd v </a:t>
            </a:r>
            <a:r>
              <a:rPr lang="en-US" sz="2400" dirty="0" smtClean="0">
                <a:latin typeface="Arial" charset="0"/>
                <a:cs typeface="Arial" charset="0"/>
              </a:rPr>
              <a:t>%</a:t>
            </a:r>
            <a:r>
              <a:rPr lang="cs-CZ" sz="2400" dirty="0" smtClean="0"/>
              <a:t> 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208699"/>
              </p:ext>
            </p:extLst>
          </p:nvPr>
        </p:nvGraphicFramePr>
        <p:xfrm>
          <a:off x="3995936" y="1059582"/>
          <a:ext cx="1716316" cy="75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Rovnice" r:id="rId5" imgW="901309" imgH="393529" progId="Equation.3">
                  <p:embed/>
                </p:oleObj>
              </mc:Choice>
              <mc:Fallback>
                <p:oleObj name="Rovnice" r:id="rId5" imgW="90130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059582"/>
                        <a:ext cx="1716316" cy="75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0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3844" y="843558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1800" dirty="0"/>
              <a:t> </a:t>
            </a:r>
            <a:endParaRPr lang="cs-CZ" sz="2200" dirty="0"/>
          </a:p>
          <a:p>
            <a:pPr>
              <a:lnSpc>
                <a:spcPct val="90000"/>
              </a:lnSpc>
              <a:buNone/>
            </a:pPr>
            <a:endParaRPr lang="cs-CZ" sz="2200" dirty="0"/>
          </a:p>
          <a:p>
            <a:pPr>
              <a:lnSpc>
                <a:spcPct val="90000"/>
              </a:lnSpc>
              <a:buNone/>
            </a:pPr>
            <a:endParaRPr lang="cs-CZ" sz="2200" dirty="0"/>
          </a:p>
          <a:p>
            <a:pPr marL="0" indent="0">
              <a:buNone/>
            </a:pPr>
            <a:endParaRPr lang="cs-CZ" sz="24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307871"/>
                </a:solidFill>
                <a:latin typeface="Arial" charset="0"/>
              </a:rPr>
              <a:t>Průměrné fixní náklady</a:t>
            </a:r>
            <a:endParaRPr lang="cs-CZ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733905"/>
              </p:ext>
            </p:extLst>
          </p:nvPr>
        </p:nvGraphicFramePr>
        <p:xfrm>
          <a:off x="6117336" y="987574"/>
          <a:ext cx="1700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Rovnice" r:id="rId5" imgW="837836" imgH="393529" progId="Equation.3">
                  <p:embed/>
                </p:oleObj>
              </mc:Choice>
              <mc:Fallback>
                <p:oleObj name="Rovnice" r:id="rId5" imgW="837836" imgH="39352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336" y="987574"/>
                        <a:ext cx="170021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92364" y="843558"/>
            <a:ext cx="5599678" cy="8589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cs-CZ" sz="2000" i="1" dirty="0" smtClean="0"/>
              <a:t>X</a:t>
            </a:r>
            <a:r>
              <a:rPr lang="cs-CZ" sz="2000" dirty="0" smtClean="0"/>
              <a:t> – </a:t>
            </a:r>
            <a:r>
              <a:rPr lang="cs-CZ" sz="2000" dirty="0" smtClean="0">
                <a:latin typeface="Arial" charset="0"/>
              </a:rPr>
              <a:t>výstup (výroba)</a:t>
            </a:r>
            <a:r>
              <a:rPr lang="cs-CZ" sz="2000" dirty="0" smtClean="0"/>
              <a:t> </a:t>
            </a:r>
          </a:p>
          <a:p>
            <a:pPr>
              <a:buFontTx/>
              <a:buNone/>
            </a:pPr>
            <a:r>
              <a:rPr lang="cs-CZ" sz="2000" i="1" dirty="0" smtClean="0"/>
              <a:t>Y</a:t>
            </a:r>
            <a:r>
              <a:rPr lang="cs-CZ" sz="2000" dirty="0" smtClean="0"/>
              <a:t> – </a:t>
            </a:r>
            <a:r>
              <a:rPr lang="cs-CZ" sz="2000" dirty="0" smtClean="0">
                <a:latin typeface="Arial" charset="0"/>
              </a:rPr>
              <a:t>průměrné fixní náklady na jednotku výstupu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877797" y="1765776"/>
            <a:ext cx="6358500" cy="2688499"/>
            <a:chOff x="1258888" y="3284538"/>
            <a:chExt cx="6626225" cy="3175000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1908175" y="3284538"/>
              <a:ext cx="0" cy="2952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403350" y="6021388"/>
              <a:ext cx="6481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835150" y="5229225"/>
              <a:ext cx="5113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124075" y="3357563"/>
              <a:ext cx="3816350" cy="1727200"/>
            </a:xfrm>
            <a:custGeom>
              <a:avLst/>
              <a:gdLst>
                <a:gd name="T0" fmla="*/ 0 w 2404"/>
                <a:gd name="T1" fmla="*/ 0 h 1088"/>
                <a:gd name="T2" fmla="*/ 2147483647 w 2404"/>
                <a:gd name="T3" fmla="*/ 2147483647 h 1088"/>
                <a:gd name="T4" fmla="*/ 2147483647 w 2404"/>
                <a:gd name="T5" fmla="*/ 2147483647 h 1088"/>
                <a:gd name="T6" fmla="*/ 0 60000 65536"/>
                <a:gd name="T7" fmla="*/ 0 60000 65536"/>
                <a:gd name="T8" fmla="*/ 0 60000 65536"/>
                <a:gd name="T9" fmla="*/ 0 w 2404"/>
                <a:gd name="T10" fmla="*/ 0 h 1088"/>
                <a:gd name="T11" fmla="*/ 2404 w 2404"/>
                <a:gd name="T12" fmla="*/ 1088 h 10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4" h="1088">
                  <a:moveTo>
                    <a:pt x="0" y="0"/>
                  </a:moveTo>
                  <a:cubicBezTo>
                    <a:pt x="3" y="249"/>
                    <a:pt x="7" y="499"/>
                    <a:pt x="408" y="680"/>
                  </a:cubicBezTo>
                  <a:cubicBezTo>
                    <a:pt x="809" y="861"/>
                    <a:pt x="2071" y="1020"/>
                    <a:pt x="2404" y="10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258888" y="5013325"/>
              <a:ext cx="4333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800" i="1" dirty="0"/>
                <a:t>b</a:t>
              </a:r>
              <a:r>
                <a:rPr lang="cs-CZ" sz="1800" baseline="-25000" dirty="0"/>
                <a:t>0</a:t>
              </a:r>
              <a:endParaRPr lang="cs-CZ" sz="1800" dirty="0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619250" y="6092825"/>
              <a:ext cx="431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800">
                  <a:latin typeface="Arial" charset="0"/>
                </a:rPr>
                <a:t>0</a:t>
              </a: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3563938" y="3500438"/>
              <a:ext cx="1079500" cy="77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800" i="1" dirty="0"/>
                <a:t>b</a:t>
              </a:r>
              <a:r>
                <a:rPr lang="cs-CZ" sz="1800" baseline="-25000" dirty="0"/>
                <a:t>0</a:t>
              </a:r>
              <a:r>
                <a:rPr lang="cs-CZ" sz="1800" baseline="-25000" dirty="0">
                  <a:latin typeface="Arial" charset="0"/>
                </a:rPr>
                <a:t> </a:t>
              </a:r>
              <a:r>
                <a:rPr lang="en-US" sz="1800" dirty="0">
                  <a:latin typeface="Arial" charset="0"/>
                  <a:cs typeface="Arial" charset="0"/>
                </a:rPr>
                <a:t>&gt;</a:t>
              </a:r>
              <a:r>
                <a:rPr lang="cs-CZ" sz="1800" dirty="0">
                  <a:latin typeface="Arial" charset="0"/>
                  <a:cs typeface="Arial" charset="0"/>
                </a:rPr>
                <a:t> 0</a:t>
              </a:r>
            </a:p>
            <a:p>
              <a:pPr>
                <a:spcBef>
                  <a:spcPct val="50000"/>
                </a:spcBef>
              </a:pPr>
              <a:r>
                <a:rPr lang="cs-CZ" sz="1800" i="1" dirty="0">
                  <a:cs typeface="Arial" charset="0"/>
                </a:rPr>
                <a:t>b</a:t>
              </a:r>
              <a:r>
                <a:rPr lang="cs-CZ" sz="1800" baseline="-25000" dirty="0">
                  <a:cs typeface="Arial" charset="0"/>
                </a:rPr>
                <a:t>1</a:t>
              </a:r>
              <a:r>
                <a:rPr lang="cs-CZ" sz="1800" dirty="0">
                  <a:latin typeface="Arial" charset="0"/>
                  <a:cs typeface="Arial" charset="0"/>
                </a:rPr>
                <a:t> </a:t>
              </a:r>
              <a:r>
                <a:rPr lang="en-US" sz="1800" dirty="0">
                  <a:latin typeface="Arial" charset="0"/>
                  <a:cs typeface="Arial" charset="0"/>
                </a:rPr>
                <a:t>&gt;</a:t>
              </a:r>
              <a:r>
                <a:rPr lang="cs-CZ" sz="1800" dirty="0">
                  <a:latin typeface="Arial" charset="0"/>
                  <a:cs typeface="Arial" charset="0"/>
                </a:rPr>
                <a:t> 0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2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3844" y="843558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1800" dirty="0"/>
              <a:t> </a:t>
            </a:r>
            <a:endParaRPr lang="cs-CZ" sz="2200" dirty="0"/>
          </a:p>
          <a:p>
            <a:pPr>
              <a:lnSpc>
                <a:spcPct val="90000"/>
              </a:lnSpc>
              <a:buNone/>
            </a:pPr>
            <a:endParaRPr lang="cs-CZ" sz="2200" dirty="0"/>
          </a:p>
          <a:p>
            <a:pPr>
              <a:lnSpc>
                <a:spcPct val="90000"/>
              </a:lnSpc>
              <a:buNone/>
            </a:pPr>
            <a:endParaRPr lang="cs-CZ" sz="2200" dirty="0"/>
          </a:p>
          <a:p>
            <a:pPr marL="0" indent="0">
              <a:buNone/>
            </a:pPr>
            <a:endParaRPr lang="cs-CZ" sz="24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err="1">
                <a:solidFill>
                  <a:srgbClr val="307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Phillipsova</a:t>
            </a:r>
            <a:r>
              <a:rPr lang="cs-CZ" b="1" dirty="0">
                <a:solidFill>
                  <a:srgbClr val="307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křivka</a:t>
            </a:r>
            <a:endParaRPr lang="cs-CZ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51520" y="771551"/>
            <a:ext cx="8229600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cs-CZ" sz="2000" i="1" dirty="0" smtClean="0"/>
              <a:t>X</a:t>
            </a:r>
            <a:r>
              <a:rPr lang="cs-CZ" sz="2000" dirty="0" smtClean="0"/>
              <a:t> 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úroveň nezaměstnanosti v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cs-CZ" sz="2000" i="1" dirty="0" smtClean="0"/>
              <a:t>Y</a:t>
            </a:r>
            <a:r>
              <a:rPr lang="cs-CZ" sz="2000" dirty="0" smtClean="0"/>
              <a:t> 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rychlost růstu mezd v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985853"/>
              </p:ext>
            </p:extLst>
          </p:nvPr>
        </p:nvGraphicFramePr>
        <p:xfrm>
          <a:off x="5593308" y="843148"/>
          <a:ext cx="1642988" cy="720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Rovnice" r:id="rId5" imgW="837836" imgH="393529" progId="Equation.3">
                  <p:embed/>
                </p:oleObj>
              </mc:Choice>
              <mc:Fallback>
                <p:oleObj name="Rovnice" r:id="rId5" imgW="837836" imgH="39352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308" y="843148"/>
                        <a:ext cx="1642988" cy="720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kupina 19"/>
          <p:cNvGrpSpPr/>
          <p:nvPr/>
        </p:nvGrpSpPr>
        <p:grpSpPr>
          <a:xfrm>
            <a:off x="1018696" y="1744468"/>
            <a:ext cx="5379407" cy="2649156"/>
            <a:chOff x="1331913" y="3284538"/>
            <a:chExt cx="5379407" cy="2952750"/>
          </a:xfrm>
        </p:grpSpPr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1908175" y="3284538"/>
              <a:ext cx="0" cy="2952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1331913" y="5805488"/>
              <a:ext cx="5048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800" i="1"/>
                <a:t>b</a:t>
              </a:r>
              <a:r>
                <a:rPr lang="cs-CZ" sz="1800" baseline="-25000"/>
                <a:t>0</a:t>
              </a:r>
              <a:endParaRPr lang="cs-CZ" sz="1800"/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1547813" y="5157788"/>
              <a:ext cx="4318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800">
                  <a:latin typeface="Arial" charset="0"/>
                </a:rPr>
                <a:t>0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4284663" y="3573463"/>
              <a:ext cx="1079500" cy="77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800" i="1" dirty="0"/>
                <a:t>b</a:t>
              </a:r>
              <a:r>
                <a:rPr lang="cs-CZ" sz="1800" baseline="-25000" dirty="0"/>
                <a:t>0</a:t>
              </a:r>
              <a:r>
                <a:rPr lang="cs-CZ" sz="1800" baseline="-25000" dirty="0">
                  <a:latin typeface="Arial" charset="0"/>
                </a:rPr>
                <a:t> </a:t>
              </a:r>
              <a:r>
                <a:rPr lang="en-US" sz="1800" dirty="0">
                  <a:latin typeface="Arial" charset="0"/>
                  <a:cs typeface="Arial" charset="0"/>
                </a:rPr>
                <a:t>&lt;</a:t>
              </a:r>
              <a:r>
                <a:rPr lang="cs-CZ" sz="1800" dirty="0">
                  <a:latin typeface="Arial" charset="0"/>
                  <a:cs typeface="Arial" charset="0"/>
                </a:rPr>
                <a:t> 0</a:t>
              </a:r>
            </a:p>
            <a:p>
              <a:pPr>
                <a:spcBef>
                  <a:spcPct val="50000"/>
                </a:spcBef>
              </a:pPr>
              <a:r>
                <a:rPr lang="cs-CZ" sz="1800" i="1" dirty="0">
                  <a:cs typeface="Arial" charset="0"/>
                </a:rPr>
                <a:t>b</a:t>
              </a:r>
              <a:r>
                <a:rPr lang="cs-CZ" sz="1800" baseline="-25000" dirty="0">
                  <a:cs typeface="Arial" charset="0"/>
                </a:rPr>
                <a:t>1</a:t>
              </a:r>
              <a:r>
                <a:rPr lang="cs-CZ" sz="1800" dirty="0">
                  <a:latin typeface="Arial" charset="0"/>
                  <a:cs typeface="Arial" charset="0"/>
                </a:rPr>
                <a:t> </a:t>
              </a:r>
              <a:r>
                <a:rPr lang="en-US" sz="1800" dirty="0">
                  <a:latin typeface="Arial" charset="0"/>
                  <a:cs typeface="Arial" charset="0"/>
                </a:rPr>
                <a:t>&gt;</a:t>
              </a:r>
              <a:r>
                <a:rPr lang="cs-CZ" sz="1800" dirty="0">
                  <a:latin typeface="Arial" charset="0"/>
                  <a:cs typeface="Arial" charset="0"/>
                </a:rPr>
                <a:t> 0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1906588" y="3716338"/>
              <a:ext cx="4394200" cy="2160587"/>
            </a:xfrm>
            <a:custGeom>
              <a:avLst/>
              <a:gdLst>
                <a:gd name="T0" fmla="*/ 2147483647 w 2768"/>
                <a:gd name="T1" fmla="*/ 0 h 1361"/>
                <a:gd name="T2" fmla="*/ 2147483647 w 2768"/>
                <a:gd name="T3" fmla="*/ 2147483647 h 1361"/>
                <a:gd name="T4" fmla="*/ 2147483647 w 2768"/>
                <a:gd name="T5" fmla="*/ 2147483647 h 1361"/>
                <a:gd name="T6" fmla="*/ 0 60000 65536"/>
                <a:gd name="T7" fmla="*/ 0 60000 65536"/>
                <a:gd name="T8" fmla="*/ 0 60000 65536"/>
                <a:gd name="T9" fmla="*/ 0 w 2768"/>
                <a:gd name="T10" fmla="*/ 0 h 1361"/>
                <a:gd name="T11" fmla="*/ 2768 w 2768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8" h="1361">
                  <a:moveTo>
                    <a:pt x="46" y="0"/>
                  </a:moveTo>
                  <a:cubicBezTo>
                    <a:pt x="23" y="295"/>
                    <a:pt x="0" y="590"/>
                    <a:pt x="454" y="817"/>
                  </a:cubicBezTo>
                  <a:cubicBezTo>
                    <a:pt x="908" y="1044"/>
                    <a:pt x="2382" y="1270"/>
                    <a:pt x="2768" y="136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2484438" y="5373688"/>
              <a:ext cx="12239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800" i="1">
                  <a:latin typeface="Arial" charset="0"/>
                </a:rPr>
                <a:t>-b</a:t>
              </a:r>
              <a:r>
                <a:rPr lang="cs-CZ" sz="1800" baseline="-25000">
                  <a:latin typeface="Arial" charset="0"/>
                </a:rPr>
                <a:t>1</a:t>
              </a:r>
              <a:r>
                <a:rPr lang="cs-CZ" sz="1800">
                  <a:latin typeface="Arial" charset="0"/>
                </a:rPr>
                <a:t>/ </a:t>
              </a:r>
              <a:r>
                <a:rPr lang="cs-CZ" sz="1800" i="1">
                  <a:latin typeface="Arial" charset="0"/>
                </a:rPr>
                <a:t>b</a:t>
              </a:r>
              <a:r>
                <a:rPr lang="cs-CZ" sz="1800" i="1" baseline="-25000">
                  <a:latin typeface="Arial" charset="0"/>
                </a:rPr>
                <a:t>0</a:t>
              </a:r>
              <a:endParaRPr lang="cs-CZ" sz="1800">
                <a:latin typeface="Arial" charset="0"/>
              </a:endParaRP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991240" y="5249260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100</a:t>
              </a:r>
              <a:endParaRPr lang="cs-CZ" sz="2000" dirty="0"/>
            </a:p>
          </p:txBody>
        </p:sp>
      </p:grp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1476375" y="5157788"/>
            <a:ext cx="6481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730564" y="3485349"/>
            <a:ext cx="6481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2816334" y="332499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5987571" y="337739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2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>
                <a:latin typeface="Arial" charset="0"/>
              </a:rPr>
              <a:t>Příklad – </a:t>
            </a:r>
            <a:r>
              <a:rPr lang="cs-CZ" b="1" dirty="0" err="1" smtClean="0">
                <a:latin typeface="Arial" charset="0"/>
              </a:rPr>
              <a:t>Phillipsova</a:t>
            </a:r>
            <a:r>
              <a:rPr lang="cs-CZ" b="1" dirty="0" smtClean="0">
                <a:latin typeface="Arial" charset="0"/>
              </a:rPr>
              <a:t> křivka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9551" y="293469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000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701949"/>
              </p:ext>
            </p:extLst>
          </p:nvPr>
        </p:nvGraphicFramePr>
        <p:xfrm>
          <a:off x="395537" y="830489"/>
          <a:ext cx="2736304" cy="3901495"/>
        </p:xfrm>
        <a:graphic>
          <a:graphicData uri="http://schemas.openxmlformats.org/drawingml/2006/table">
            <a:tbl>
              <a:tblPr/>
              <a:tblGrid>
                <a:gridCol w="927482"/>
                <a:gridCol w="904411"/>
                <a:gridCol w="904411"/>
              </a:tblGrid>
              <a:tr h="3001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01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455543" y="857447"/>
            <a:ext cx="4175125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000" i="1" dirty="0" smtClean="0"/>
          </a:p>
          <a:p>
            <a:r>
              <a:rPr lang="cs-CZ" sz="2000" i="1" dirty="0" smtClean="0"/>
              <a:t>X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– úroveň nezaměstnanosti v </a:t>
            </a:r>
            <a:r>
              <a:rPr lang="en-US" sz="2000" dirty="0" smtClean="0">
                <a:latin typeface="Arial" charset="0"/>
              </a:rPr>
              <a:t>%</a:t>
            </a:r>
            <a:endParaRPr lang="cs-CZ" sz="2000" dirty="0" smtClean="0">
              <a:latin typeface="Arial" charset="0"/>
            </a:endParaRPr>
          </a:p>
          <a:p>
            <a:r>
              <a:rPr lang="cs-CZ" sz="2000" dirty="0" smtClean="0">
                <a:latin typeface="Arial" charset="0"/>
              </a:rPr>
              <a:t> </a:t>
            </a:r>
            <a:endParaRPr lang="cs-CZ" sz="2000" dirty="0">
              <a:latin typeface="Arial" charset="0"/>
            </a:endParaRPr>
          </a:p>
          <a:p>
            <a:r>
              <a:rPr lang="cs-CZ" sz="2000" i="1" dirty="0"/>
              <a:t>Y</a:t>
            </a:r>
            <a:r>
              <a:rPr lang="cs-CZ" sz="2000" dirty="0">
                <a:latin typeface="Arial" charset="0"/>
              </a:rPr>
              <a:t> – rychlost růstu mezd v </a:t>
            </a:r>
            <a:r>
              <a:rPr lang="en-US" sz="2000" dirty="0">
                <a:latin typeface="Arial" charset="0"/>
              </a:rPr>
              <a:t>%</a:t>
            </a:r>
            <a:r>
              <a:rPr lang="cs-CZ" sz="2000" dirty="0">
                <a:latin typeface="Arial" charset="0"/>
              </a:rPr>
              <a:t> </a:t>
            </a:r>
            <a:endParaRPr lang="cs-CZ" sz="2000" dirty="0" smtClean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000" dirty="0">
                <a:latin typeface="Arial" charset="0"/>
              </a:rPr>
              <a:t>Nalezněte </a:t>
            </a:r>
            <a:r>
              <a:rPr lang="cs-CZ" sz="2000" dirty="0" err="1">
                <a:latin typeface="Arial" charset="0"/>
              </a:rPr>
              <a:t>Phillipsovu</a:t>
            </a:r>
            <a:r>
              <a:rPr lang="cs-CZ" sz="2000" dirty="0">
                <a:latin typeface="Arial" charset="0"/>
              </a:rPr>
              <a:t> křivku!</a:t>
            </a:r>
          </a:p>
          <a:p>
            <a:pPr>
              <a:spcBef>
                <a:spcPct val="50000"/>
              </a:spcBef>
            </a:pPr>
            <a:endParaRPr lang="cs-CZ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sz="4400" b="1" dirty="0" smtClean="0"/>
          </a:p>
          <a:p>
            <a:pPr marL="0" indent="0" algn="ctr">
              <a:buNone/>
            </a:pPr>
            <a:r>
              <a:rPr lang="cs-CZ" sz="4400" b="1" dirty="0" smtClean="0"/>
              <a:t>Jednoduchá nelineární regresní analýza</a:t>
            </a:r>
            <a:endParaRPr lang="cs-CZ" sz="4400" b="1" dirty="0"/>
          </a:p>
          <a:p>
            <a:pPr>
              <a:lnSpc>
                <a:spcPct val="90000"/>
              </a:lnSpc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/>
              <a:t>Téma přednášky: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>
                <a:latin typeface="Arial" charset="0"/>
              </a:rPr>
              <a:t>Příklad – </a:t>
            </a:r>
            <a:r>
              <a:rPr lang="cs-CZ" b="1" dirty="0" err="1" smtClean="0">
                <a:latin typeface="Arial" charset="0"/>
              </a:rPr>
              <a:t>Phillipsova</a:t>
            </a:r>
            <a:r>
              <a:rPr lang="cs-CZ" b="1" dirty="0" smtClean="0">
                <a:latin typeface="Arial" charset="0"/>
              </a:rPr>
              <a:t> křivka – řešení v Excelu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9551" y="293469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0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66780"/>
              </p:ext>
            </p:extLst>
          </p:nvPr>
        </p:nvGraphicFramePr>
        <p:xfrm>
          <a:off x="179512" y="849510"/>
          <a:ext cx="6984776" cy="3378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List" r:id="rId6" imgW="6065490" imgH="2919917" progId="Excel.Sheet.8">
                  <p:embed/>
                </p:oleObj>
              </mc:Choice>
              <mc:Fallback>
                <p:oleObj name="List" r:id="rId6" imgW="6065490" imgH="2919917" progId="Excel.Sheet.8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49510"/>
                        <a:ext cx="6984776" cy="3378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211960" y="976498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latin typeface="Arial" charset="0"/>
              </a:rPr>
              <a:t>Reciproký model </a:t>
            </a:r>
            <a:r>
              <a:rPr lang="cs-CZ" sz="2000" dirty="0" err="1" smtClean="0">
                <a:latin typeface="Arial" charset="0"/>
              </a:rPr>
              <a:t>Phillipsovy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křivky</a:t>
            </a:r>
            <a:r>
              <a:rPr lang="cs-CZ" sz="2000" dirty="0">
                <a:latin typeface="Arial" charset="0"/>
              </a:rPr>
              <a:t>: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39694"/>
              </p:ext>
            </p:extLst>
          </p:nvPr>
        </p:nvGraphicFramePr>
        <p:xfrm>
          <a:off x="5364087" y="1491630"/>
          <a:ext cx="226658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Rovnice" r:id="rId8" imgW="2794000" imgH="723900" progId="Equation.3">
                  <p:embed/>
                </p:oleObj>
              </mc:Choice>
              <mc:Fallback>
                <p:oleObj name="Rovnice" r:id="rId8" imgW="2794000" imgH="7239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7" y="1491630"/>
                        <a:ext cx="2266581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63688" y="4297180"/>
            <a:ext cx="5472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i="1" dirty="0"/>
              <a:t>b</a:t>
            </a:r>
            <a:r>
              <a:rPr lang="cs-CZ" baseline="-25000" dirty="0">
                <a:latin typeface="Arial" charset="0"/>
              </a:rPr>
              <a:t>0</a:t>
            </a:r>
            <a:r>
              <a:rPr lang="cs-CZ" dirty="0">
                <a:latin typeface="Arial" charset="0"/>
              </a:rPr>
              <a:t>   </a:t>
            </a:r>
            <a:r>
              <a:rPr lang="cs-CZ" i="1" dirty="0"/>
              <a:t>b</a:t>
            </a:r>
            <a:r>
              <a:rPr lang="cs-CZ" baseline="-25000" dirty="0"/>
              <a:t>1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229440" y="292145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-b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/b1= 78</a:t>
            </a:r>
            <a:r>
              <a:rPr lang="en-US" sz="2000" dirty="0" smtClean="0"/>
              <a:t>%</a:t>
            </a:r>
            <a:endParaRPr lang="cs-CZ" sz="2000" dirty="0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1979712" y="4011907"/>
            <a:ext cx="576014" cy="4021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2411660" y="4215737"/>
            <a:ext cx="288132" cy="208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>
                <a:latin typeface="Arial" charset="0"/>
              </a:rPr>
              <a:t>Modelování poptávky: </a:t>
            </a:r>
            <a:r>
              <a:rPr lang="cs-CZ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  <a:r>
              <a:rPr lang="cs-CZ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ö</a:t>
            </a:r>
            <a:r>
              <a:rPr lang="cs-CZ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rnquistovy</a:t>
            </a:r>
            <a:r>
              <a:rPr lang="cs-CZ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křivky (TK)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9551" y="293469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82411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cs-CZ" sz="2400" b="1" dirty="0" smtClean="0">
                <a:latin typeface="Arial" charset="0"/>
              </a:rPr>
              <a:t>    Poptávkové funkce</a:t>
            </a:r>
          </a:p>
          <a:p>
            <a:pPr>
              <a:lnSpc>
                <a:spcPct val="90000"/>
              </a:lnSpc>
            </a:pPr>
            <a:r>
              <a:rPr lang="cs-CZ" sz="2400" b="1" dirty="0" smtClean="0">
                <a:latin typeface="Arial" charset="0"/>
              </a:rPr>
              <a:t>TK</a:t>
            </a:r>
            <a:r>
              <a:rPr lang="cs-CZ" sz="2400" dirty="0" smtClean="0">
                <a:latin typeface="Arial" charset="0"/>
              </a:rPr>
              <a:t> - speciální nelineární regresní funkce s více regresními koeficienty používané  v ekonomii (marketingu)</a:t>
            </a:r>
          </a:p>
          <a:p>
            <a:pPr marL="0" indent="0">
              <a:lnSpc>
                <a:spcPct val="90000"/>
              </a:lnSpc>
              <a:buNone/>
            </a:pPr>
            <a:endParaRPr lang="cs-CZ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TK I. typu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- </a:t>
            </a:r>
            <a:r>
              <a:rPr lang="cs-CZ" sz="2400" dirty="0" smtClean="0">
                <a:latin typeface="Arial" charset="0"/>
              </a:rPr>
              <a:t>závislost poptávky po </a:t>
            </a:r>
            <a:r>
              <a:rPr lang="cs-CZ" sz="2400" b="1" dirty="0" smtClean="0">
                <a:solidFill>
                  <a:srgbClr val="0033CC"/>
                </a:solidFill>
                <a:latin typeface="Arial" charset="0"/>
              </a:rPr>
              <a:t>spotřebním zboží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i="1" dirty="0" smtClean="0"/>
              <a:t>Y</a:t>
            </a:r>
            <a:r>
              <a:rPr lang="cs-CZ" sz="2400" dirty="0" smtClean="0">
                <a:latin typeface="Arial" charset="0"/>
              </a:rPr>
              <a:t> na výši příjmů </a:t>
            </a:r>
            <a:r>
              <a:rPr lang="cs-CZ" sz="2400" i="1" dirty="0" smtClean="0"/>
              <a:t>X</a:t>
            </a:r>
            <a:r>
              <a:rPr lang="cs-CZ" sz="2400" dirty="0" smtClean="0">
                <a:latin typeface="Arial" charset="0"/>
              </a:rPr>
              <a:t> ekonomických subjektů:</a:t>
            </a:r>
          </a:p>
          <a:p>
            <a:pPr>
              <a:lnSpc>
                <a:spcPct val="90000"/>
              </a:lnSpc>
            </a:pPr>
            <a:endParaRPr lang="cs-CZ" sz="24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400" dirty="0" smtClean="0">
              <a:latin typeface="Arial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338004"/>
              </p:ext>
            </p:extLst>
          </p:nvPr>
        </p:nvGraphicFramePr>
        <p:xfrm>
          <a:off x="2987824" y="3507854"/>
          <a:ext cx="14112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Rovnice" r:id="rId5" imgW="723586" imgH="431613" progId="Equation.3">
                  <p:embed/>
                </p:oleObj>
              </mc:Choice>
              <mc:Fallback>
                <p:oleObj name="Rovnice" r:id="rId5" imgW="723586" imgH="431613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507854"/>
                        <a:ext cx="14112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5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>
                <a:latin typeface="Arial" charset="0"/>
              </a:rPr>
              <a:t>Modelování poptávky: </a:t>
            </a:r>
            <a:r>
              <a:rPr lang="cs-CZ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  <a:r>
              <a:rPr lang="cs-CZ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ö</a:t>
            </a:r>
            <a:r>
              <a:rPr lang="cs-CZ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rnquistovy</a:t>
            </a:r>
            <a:r>
              <a:rPr lang="cs-CZ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křivky (TK)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9551" y="293469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82411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TK II. typu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- </a:t>
            </a:r>
            <a:r>
              <a:rPr lang="cs-CZ" sz="2400" dirty="0" smtClean="0">
                <a:latin typeface="Arial" charset="0"/>
              </a:rPr>
              <a:t>závislost poptávky po zboží relativně </a:t>
            </a:r>
            <a:r>
              <a:rPr lang="cs-CZ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nezbytného</a:t>
            </a:r>
            <a:r>
              <a:rPr lang="cs-CZ" sz="2400" dirty="0" smtClean="0">
                <a:latin typeface="Arial" charset="0"/>
              </a:rPr>
              <a:t> charakteru </a:t>
            </a:r>
            <a:r>
              <a:rPr lang="cs-CZ" sz="2400" i="1" dirty="0" smtClean="0"/>
              <a:t>Y</a:t>
            </a:r>
            <a:r>
              <a:rPr lang="cs-CZ" sz="2400" dirty="0" smtClean="0">
                <a:latin typeface="Arial" charset="0"/>
              </a:rPr>
              <a:t> na výši příjmů </a:t>
            </a:r>
            <a:r>
              <a:rPr lang="cs-CZ" sz="2400" i="1" dirty="0" smtClean="0"/>
              <a:t>X</a:t>
            </a:r>
            <a:r>
              <a:rPr lang="cs-CZ" sz="2400" dirty="0" smtClean="0"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cs-CZ" sz="24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4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TK III. typu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- </a:t>
            </a:r>
            <a:r>
              <a:rPr lang="cs-CZ" sz="2400" dirty="0" smtClean="0">
                <a:latin typeface="Arial" charset="0"/>
              </a:rPr>
              <a:t>závislost poptávky po zboží relativně </a:t>
            </a:r>
            <a:r>
              <a:rPr lang="cs-CZ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zbytného</a:t>
            </a:r>
            <a:r>
              <a:rPr lang="cs-CZ" sz="2400" dirty="0" smtClean="0">
                <a:latin typeface="Arial" charset="0"/>
              </a:rPr>
              <a:t> charakteru </a:t>
            </a:r>
            <a:r>
              <a:rPr lang="cs-CZ" sz="2400" i="1" dirty="0" smtClean="0"/>
              <a:t>Y</a:t>
            </a:r>
            <a:r>
              <a:rPr lang="cs-CZ" sz="2400" dirty="0" smtClean="0"/>
              <a:t> </a:t>
            </a:r>
            <a:r>
              <a:rPr lang="cs-CZ" sz="2400" dirty="0" smtClean="0">
                <a:latin typeface="Arial" charset="0"/>
              </a:rPr>
              <a:t>na výši příjmů </a:t>
            </a:r>
            <a:r>
              <a:rPr lang="cs-CZ" sz="2400" i="1" dirty="0" smtClean="0"/>
              <a:t>X</a:t>
            </a:r>
            <a:r>
              <a:rPr lang="cs-CZ" sz="2400" dirty="0" smtClean="0"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cs-CZ" sz="2400" dirty="0" smtClean="0">
              <a:latin typeface="Arial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877203"/>
              </p:ext>
            </p:extLst>
          </p:nvPr>
        </p:nvGraphicFramePr>
        <p:xfrm>
          <a:off x="2825551" y="1563638"/>
          <a:ext cx="208756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Rovnice" r:id="rId5" imgW="990170" imgH="431613" progId="Equation.3">
                  <p:embed/>
                </p:oleObj>
              </mc:Choice>
              <mc:Fallback>
                <p:oleObj name="Rovnice" r:id="rId5" imgW="990170" imgH="431613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551" y="1563638"/>
                        <a:ext cx="2087562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02685"/>
              </p:ext>
            </p:extLst>
          </p:nvPr>
        </p:nvGraphicFramePr>
        <p:xfrm>
          <a:off x="2884928" y="3507854"/>
          <a:ext cx="216024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Rovnice" r:id="rId7" imgW="1104900" imgH="431800" progId="Equation.3">
                  <p:embed/>
                </p:oleObj>
              </mc:Choice>
              <mc:Fallback>
                <p:oleObj name="Rovnice" r:id="rId7" imgW="1104900" imgH="431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928" y="3507854"/>
                        <a:ext cx="2160240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2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1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3492500" y="4556761"/>
            <a:ext cx="1905000" cy="342900"/>
          </a:xfrm>
          <a:noFill/>
        </p:spPr>
        <p:txBody>
          <a:bodyPr/>
          <a:lstStyle/>
          <a:p>
            <a:pPr algn="ctr"/>
            <a:fld id="{D30CD9F0-DDDE-4918-B524-C208FCB645E8}" type="slidenum">
              <a:rPr lang="cs-CZ" sz="800" smtClean="0"/>
              <a:pPr algn="ctr"/>
              <a:t>23</a:t>
            </a:fld>
            <a:endParaRPr lang="cs-CZ" sz="800" dirty="0" smtClean="0"/>
          </a:p>
        </p:txBody>
      </p:sp>
      <p:sp>
        <p:nvSpPr>
          <p:cNvPr id="24723" name="Rectangle 4"/>
          <p:cNvSpPr>
            <a:spLocks noChangeArrowheads="1"/>
          </p:cNvSpPr>
          <p:nvPr/>
        </p:nvSpPr>
        <p:spPr bwMode="auto">
          <a:xfrm>
            <a:off x="2390776" y="1285875"/>
            <a:ext cx="3863975" cy="1639491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24" name="Rectangle 5"/>
          <p:cNvSpPr>
            <a:spLocks noChangeArrowheads="1"/>
          </p:cNvSpPr>
          <p:nvPr/>
        </p:nvSpPr>
        <p:spPr bwMode="auto">
          <a:xfrm>
            <a:off x="2390776" y="1285875"/>
            <a:ext cx="3863975" cy="1639491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25" name="Line 6"/>
          <p:cNvSpPr>
            <a:spLocks noChangeShapeType="1"/>
          </p:cNvSpPr>
          <p:nvPr/>
        </p:nvSpPr>
        <p:spPr bwMode="auto">
          <a:xfrm>
            <a:off x="2390775" y="1285875"/>
            <a:ext cx="1588" cy="16394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26" name="Line 7"/>
          <p:cNvSpPr>
            <a:spLocks noChangeShapeType="1"/>
          </p:cNvSpPr>
          <p:nvPr/>
        </p:nvSpPr>
        <p:spPr bwMode="auto">
          <a:xfrm>
            <a:off x="2341564" y="2925367"/>
            <a:ext cx="98425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27" name="Line 8"/>
          <p:cNvSpPr>
            <a:spLocks noChangeShapeType="1"/>
          </p:cNvSpPr>
          <p:nvPr/>
        </p:nvSpPr>
        <p:spPr bwMode="auto">
          <a:xfrm>
            <a:off x="2341564" y="2591992"/>
            <a:ext cx="98425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28" name="Line 9"/>
          <p:cNvSpPr>
            <a:spLocks noChangeShapeType="1"/>
          </p:cNvSpPr>
          <p:nvPr/>
        </p:nvSpPr>
        <p:spPr bwMode="auto">
          <a:xfrm>
            <a:off x="2341564" y="2271713"/>
            <a:ext cx="98425" cy="11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29" name="Line 10"/>
          <p:cNvSpPr>
            <a:spLocks noChangeShapeType="1"/>
          </p:cNvSpPr>
          <p:nvPr/>
        </p:nvSpPr>
        <p:spPr bwMode="auto">
          <a:xfrm>
            <a:off x="2341564" y="1939529"/>
            <a:ext cx="98425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30" name="Line 11"/>
          <p:cNvSpPr>
            <a:spLocks noChangeShapeType="1"/>
          </p:cNvSpPr>
          <p:nvPr/>
        </p:nvSpPr>
        <p:spPr bwMode="auto">
          <a:xfrm>
            <a:off x="2341564" y="1619250"/>
            <a:ext cx="98425" cy="11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31" name="Line 12"/>
          <p:cNvSpPr>
            <a:spLocks noChangeShapeType="1"/>
          </p:cNvSpPr>
          <p:nvPr/>
        </p:nvSpPr>
        <p:spPr bwMode="auto">
          <a:xfrm>
            <a:off x="2341564" y="1285875"/>
            <a:ext cx="98425" cy="11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32" name="Line 13"/>
          <p:cNvSpPr>
            <a:spLocks noChangeShapeType="1"/>
          </p:cNvSpPr>
          <p:nvPr/>
        </p:nvSpPr>
        <p:spPr bwMode="auto">
          <a:xfrm>
            <a:off x="2390776" y="2925367"/>
            <a:ext cx="3863975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33" name="Line 14"/>
          <p:cNvSpPr>
            <a:spLocks noChangeShapeType="1"/>
          </p:cNvSpPr>
          <p:nvPr/>
        </p:nvSpPr>
        <p:spPr bwMode="auto">
          <a:xfrm flipV="1">
            <a:off x="2390775" y="2888457"/>
            <a:ext cx="1588" cy="7381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34" name="Line 15"/>
          <p:cNvSpPr>
            <a:spLocks noChangeShapeType="1"/>
          </p:cNvSpPr>
          <p:nvPr/>
        </p:nvSpPr>
        <p:spPr bwMode="auto">
          <a:xfrm flipV="1">
            <a:off x="3163889" y="2888457"/>
            <a:ext cx="1587" cy="7381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35" name="Line 16"/>
          <p:cNvSpPr>
            <a:spLocks noChangeShapeType="1"/>
          </p:cNvSpPr>
          <p:nvPr/>
        </p:nvSpPr>
        <p:spPr bwMode="auto">
          <a:xfrm flipV="1">
            <a:off x="3937000" y="2888457"/>
            <a:ext cx="1588" cy="7381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36" name="Line 17"/>
          <p:cNvSpPr>
            <a:spLocks noChangeShapeType="1"/>
          </p:cNvSpPr>
          <p:nvPr/>
        </p:nvSpPr>
        <p:spPr bwMode="auto">
          <a:xfrm flipV="1">
            <a:off x="4708525" y="2888457"/>
            <a:ext cx="1588" cy="7381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37" name="Line 18"/>
          <p:cNvSpPr>
            <a:spLocks noChangeShapeType="1"/>
          </p:cNvSpPr>
          <p:nvPr/>
        </p:nvSpPr>
        <p:spPr bwMode="auto">
          <a:xfrm flipV="1">
            <a:off x="5481639" y="2888457"/>
            <a:ext cx="1587" cy="7381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38" name="Line 19"/>
          <p:cNvSpPr>
            <a:spLocks noChangeShapeType="1"/>
          </p:cNvSpPr>
          <p:nvPr/>
        </p:nvSpPr>
        <p:spPr bwMode="auto">
          <a:xfrm flipV="1">
            <a:off x="6254750" y="2888457"/>
            <a:ext cx="1588" cy="7381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39" name="Freeform 20"/>
          <p:cNvSpPr>
            <a:spLocks/>
          </p:cNvSpPr>
          <p:nvPr/>
        </p:nvSpPr>
        <p:spPr bwMode="auto">
          <a:xfrm>
            <a:off x="2390775" y="2776537"/>
            <a:ext cx="33338" cy="148829"/>
          </a:xfrm>
          <a:custGeom>
            <a:avLst/>
            <a:gdLst>
              <a:gd name="T0" fmla="*/ 0 w 21"/>
              <a:gd name="T1" fmla="*/ 2147483647 h 125"/>
              <a:gd name="T2" fmla="*/ 2147483647 w 21"/>
              <a:gd name="T3" fmla="*/ 2147483647 h 125"/>
              <a:gd name="T4" fmla="*/ 2147483647 w 21"/>
              <a:gd name="T5" fmla="*/ 0 h 125"/>
              <a:gd name="T6" fmla="*/ 0 60000 65536"/>
              <a:gd name="T7" fmla="*/ 0 60000 65536"/>
              <a:gd name="T8" fmla="*/ 0 60000 65536"/>
              <a:gd name="T9" fmla="*/ 0 w 21"/>
              <a:gd name="T10" fmla="*/ 0 h 125"/>
              <a:gd name="T11" fmla="*/ 21 w 21"/>
              <a:gd name="T12" fmla="*/ 125 h 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25">
                <a:moveTo>
                  <a:pt x="0" y="125"/>
                </a:moveTo>
                <a:lnTo>
                  <a:pt x="10" y="63"/>
                </a:lnTo>
                <a:lnTo>
                  <a:pt x="2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40" name="Freeform 21"/>
          <p:cNvSpPr>
            <a:spLocks/>
          </p:cNvSpPr>
          <p:nvPr/>
        </p:nvSpPr>
        <p:spPr bwMode="auto">
          <a:xfrm>
            <a:off x="2424113" y="2653904"/>
            <a:ext cx="49212" cy="122634"/>
          </a:xfrm>
          <a:custGeom>
            <a:avLst/>
            <a:gdLst>
              <a:gd name="T0" fmla="*/ 0 w 31"/>
              <a:gd name="T1" fmla="*/ 2147483647 h 103"/>
              <a:gd name="T2" fmla="*/ 2147483647 w 31"/>
              <a:gd name="T3" fmla="*/ 2147483647 h 103"/>
              <a:gd name="T4" fmla="*/ 2147483647 w 31"/>
              <a:gd name="T5" fmla="*/ 0 h 103"/>
              <a:gd name="T6" fmla="*/ 0 60000 65536"/>
              <a:gd name="T7" fmla="*/ 0 60000 65536"/>
              <a:gd name="T8" fmla="*/ 0 60000 65536"/>
              <a:gd name="T9" fmla="*/ 0 w 31"/>
              <a:gd name="T10" fmla="*/ 0 h 103"/>
              <a:gd name="T11" fmla="*/ 31 w 31"/>
              <a:gd name="T12" fmla="*/ 103 h 1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03">
                <a:moveTo>
                  <a:pt x="0" y="103"/>
                </a:moveTo>
                <a:lnTo>
                  <a:pt x="10" y="52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41" name="Freeform 22"/>
          <p:cNvSpPr>
            <a:spLocks/>
          </p:cNvSpPr>
          <p:nvPr/>
        </p:nvSpPr>
        <p:spPr bwMode="auto">
          <a:xfrm>
            <a:off x="2473325" y="2543175"/>
            <a:ext cx="33338" cy="110729"/>
          </a:xfrm>
          <a:custGeom>
            <a:avLst/>
            <a:gdLst>
              <a:gd name="T0" fmla="*/ 0 w 21"/>
              <a:gd name="T1" fmla="*/ 2147483647 h 93"/>
              <a:gd name="T2" fmla="*/ 2147483647 w 21"/>
              <a:gd name="T3" fmla="*/ 2147483647 h 93"/>
              <a:gd name="T4" fmla="*/ 2147483647 w 21"/>
              <a:gd name="T5" fmla="*/ 0 h 93"/>
              <a:gd name="T6" fmla="*/ 0 60000 65536"/>
              <a:gd name="T7" fmla="*/ 0 60000 65536"/>
              <a:gd name="T8" fmla="*/ 0 60000 65536"/>
              <a:gd name="T9" fmla="*/ 0 w 21"/>
              <a:gd name="T10" fmla="*/ 0 h 93"/>
              <a:gd name="T11" fmla="*/ 21 w 21"/>
              <a:gd name="T12" fmla="*/ 93 h 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93">
                <a:moveTo>
                  <a:pt x="0" y="93"/>
                </a:moveTo>
                <a:lnTo>
                  <a:pt x="10" y="41"/>
                </a:lnTo>
                <a:lnTo>
                  <a:pt x="2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42" name="Line 23"/>
          <p:cNvSpPr>
            <a:spLocks noChangeShapeType="1"/>
          </p:cNvSpPr>
          <p:nvPr/>
        </p:nvSpPr>
        <p:spPr bwMode="auto">
          <a:xfrm flipV="1">
            <a:off x="2506663" y="2456260"/>
            <a:ext cx="31750" cy="86915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43" name="Freeform 24"/>
          <p:cNvSpPr>
            <a:spLocks/>
          </p:cNvSpPr>
          <p:nvPr/>
        </p:nvSpPr>
        <p:spPr bwMode="auto">
          <a:xfrm>
            <a:off x="2538413" y="2382441"/>
            <a:ext cx="49212" cy="73819"/>
          </a:xfrm>
          <a:custGeom>
            <a:avLst/>
            <a:gdLst>
              <a:gd name="T0" fmla="*/ 0 w 31"/>
              <a:gd name="T1" fmla="*/ 2147483647 h 62"/>
              <a:gd name="T2" fmla="*/ 2147483647 w 31"/>
              <a:gd name="T3" fmla="*/ 2147483647 h 62"/>
              <a:gd name="T4" fmla="*/ 2147483647 w 31"/>
              <a:gd name="T5" fmla="*/ 0 h 62"/>
              <a:gd name="T6" fmla="*/ 0 60000 65536"/>
              <a:gd name="T7" fmla="*/ 0 60000 65536"/>
              <a:gd name="T8" fmla="*/ 0 60000 65536"/>
              <a:gd name="T9" fmla="*/ 0 w 31"/>
              <a:gd name="T10" fmla="*/ 0 h 62"/>
              <a:gd name="T11" fmla="*/ 31 w 31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2">
                <a:moveTo>
                  <a:pt x="0" y="62"/>
                </a:moveTo>
                <a:lnTo>
                  <a:pt x="11" y="31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44" name="Line 25"/>
          <p:cNvSpPr>
            <a:spLocks noChangeShapeType="1"/>
          </p:cNvSpPr>
          <p:nvPr/>
        </p:nvSpPr>
        <p:spPr bwMode="auto">
          <a:xfrm flipV="1">
            <a:off x="2587625" y="2308623"/>
            <a:ext cx="33338" cy="73819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45" name="Line 26"/>
          <p:cNvSpPr>
            <a:spLocks noChangeShapeType="1"/>
          </p:cNvSpPr>
          <p:nvPr/>
        </p:nvSpPr>
        <p:spPr bwMode="auto">
          <a:xfrm flipV="1">
            <a:off x="2620964" y="2246710"/>
            <a:ext cx="33337" cy="61913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46" name="Freeform 27"/>
          <p:cNvSpPr>
            <a:spLocks/>
          </p:cNvSpPr>
          <p:nvPr/>
        </p:nvSpPr>
        <p:spPr bwMode="auto">
          <a:xfrm>
            <a:off x="2654301" y="2197894"/>
            <a:ext cx="49213" cy="48816"/>
          </a:xfrm>
          <a:custGeom>
            <a:avLst/>
            <a:gdLst>
              <a:gd name="T0" fmla="*/ 0 w 31"/>
              <a:gd name="T1" fmla="*/ 2147483647 h 41"/>
              <a:gd name="T2" fmla="*/ 2147483647 w 31"/>
              <a:gd name="T3" fmla="*/ 2147483647 h 41"/>
              <a:gd name="T4" fmla="*/ 2147483647 w 31"/>
              <a:gd name="T5" fmla="*/ 0 h 41"/>
              <a:gd name="T6" fmla="*/ 0 60000 65536"/>
              <a:gd name="T7" fmla="*/ 0 60000 65536"/>
              <a:gd name="T8" fmla="*/ 0 60000 65536"/>
              <a:gd name="T9" fmla="*/ 0 w 31"/>
              <a:gd name="T10" fmla="*/ 0 h 41"/>
              <a:gd name="T11" fmla="*/ 31 w 31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41">
                <a:moveTo>
                  <a:pt x="0" y="41"/>
                </a:moveTo>
                <a:lnTo>
                  <a:pt x="10" y="21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47" name="Line 28"/>
          <p:cNvSpPr>
            <a:spLocks noChangeShapeType="1"/>
          </p:cNvSpPr>
          <p:nvPr/>
        </p:nvSpPr>
        <p:spPr bwMode="auto">
          <a:xfrm flipV="1">
            <a:off x="2703514" y="2149079"/>
            <a:ext cx="33337" cy="48815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48" name="Freeform 29"/>
          <p:cNvSpPr>
            <a:spLocks/>
          </p:cNvSpPr>
          <p:nvPr/>
        </p:nvSpPr>
        <p:spPr bwMode="auto">
          <a:xfrm>
            <a:off x="2736851" y="2112169"/>
            <a:ext cx="49213" cy="36910"/>
          </a:xfrm>
          <a:custGeom>
            <a:avLst/>
            <a:gdLst>
              <a:gd name="T0" fmla="*/ 0 w 31"/>
              <a:gd name="T1" fmla="*/ 2147483647 h 31"/>
              <a:gd name="T2" fmla="*/ 2147483647 w 31"/>
              <a:gd name="T3" fmla="*/ 2147483647 h 31"/>
              <a:gd name="T4" fmla="*/ 2147483647 w 31"/>
              <a:gd name="T5" fmla="*/ 0 h 31"/>
              <a:gd name="T6" fmla="*/ 0 60000 65536"/>
              <a:gd name="T7" fmla="*/ 0 60000 65536"/>
              <a:gd name="T8" fmla="*/ 0 60000 65536"/>
              <a:gd name="T9" fmla="*/ 0 w 31"/>
              <a:gd name="T10" fmla="*/ 0 h 31"/>
              <a:gd name="T11" fmla="*/ 31 w 31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31">
                <a:moveTo>
                  <a:pt x="0" y="31"/>
                </a:moveTo>
                <a:lnTo>
                  <a:pt x="10" y="1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49" name="Freeform 30"/>
          <p:cNvSpPr>
            <a:spLocks/>
          </p:cNvSpPr>
          <p:nvPr/>
        </p:nvSpPr>
        <p:spPr bwMode="auto">
          <a:xfrm>
            <a:off x="2786063" y="2062163"/>
            <a:ext cx="31750" cy="50006"/>
          </a:xfrm>
          <a:custGeom>
            <a:avLst/>
            <a:gdLst>
              <a:gd name="T0" fmla="*/ 0 w 20"/>
              <a:gd name="T1" fmla="*/ 2147483647 h 42"/>
              <a:gd name="T2" fmla="*/ 2147483647 w 20"/>
              <a:gd name="T3" fmla="*/ 2147483647 h 42"/>
              <a:gd name="T4" fmla="*/ 2147483647 w 20"/>
              <a:gd name="T5" fmla="*/ 0 h 42"/>
              <a:gd name="T6" fmla="*/ 0 60000 65536"/>
              <a:gd name="T7" fmla="*/ 0 60000 65536"/>
              <a:gd name="T8" fmla="*/ 0 60000 65536"/>
              <a:gd name="T9" fmla="*/ 0 w 20"/>
              <a:gd name="T10" fmla="*/ 0 h 42"/>
              <a:gd name="T11" fmla="*/ 20 w 20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42">
                <a:moveTo>
                  <a:pt x="0" y="42"/>
                </a:moveTo>
                <a:lnTo>
                  <a:pt x="10" y="21"/>
                </a:lnTo>
                <a:lnTo>
                  <a:pt x="20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50" name="Line 31"/>
          <p:cNvSpPr>
            <a:spLocks noChangeShapeType="1"/>
          </p:cNvSpPr>
          <p:nvPr/>
        </p:nvSpPr>
        <p:spPr bwMode="auto">
          <a:xfrm flipV="1">
            <a:off x="2817814" y="2025254"/>
            <a:ext cx="33337" cy="36909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51" name="Freeform 32"/>
          <p:cNvSpPr>
            <a:spLocks/>
          </p:cNvSpPr>
          <p:nvPr/>
        </p:nvSpPr>
        <p:spPr bwMode="auto">
          <a:xfrm>
            <a:off x="2851151" y="2000250"/>
            <a:ext cx="49213" cy="25004"/>
          </a:xfrm>
          <a:custGeom>
            <a:avLst/>
            <a:gdLst>
              <a:gd name="T0" fmla="*/ 0 w 31"/>
              <a:gd name="T1" fmla="*/ 2147483647 h 21"/>
              <a:gd name="T2" fmla="*/ 2147483647 w 31"/>
              <a:gd name="T3" fmla="*/ 2147483647 h 21"/>
              <a:gd name="T4" fmla="*/ 2147483647 w 31"/>
              <a:gd name="T5" fmla="*/ 0 h 21"/>
              <a:gd name="T6" fmla="*/ 0 60000 65536"/>
              <a:gd name="T7" fmla="*/ 0 60000 65536"/>
              <a:gd name="T8" fmla="*/ 0 60000 65536"/>
              <a:gd name="T9" fmla="*/ 0 w 31"/>
              <a:gd name="T10" fmla="*/ 0 h 21"/>
              <a:gd name="T11" fmla="*/ 31 w 31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21">
                <a:moveTo>
                  <a:pt x="0" y="21"/>
                </a:moveTo>
                <a:lnTo>
                  <a:pt x="10" y="11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52" name="Freeform 33"/>
          <p:cNvSpPr>
            <a:spLocks/>
          </p:cNvSpPr>
          <p:nvPr/>
        </p:nvSpPr>
        <p:spPr bwMode="auto">
          <a:xfrm>
            <a:off x="2900364" y="1963341"/>
            <a:ext cx="33337" cy="36909"/>
          </a:xfrm>
          <a:custGeom>
            <a:avLst/>
            <a:gdLst>
              <a:gd name="T0" fmla="*/ 0 w 21"/>
              <a:gd name="T1" fmla="*/ 2147483647 h 31"/>
              <a:gd name="T2" fmla="*/ 2147483647 w 21"/>
              <a:gd name="T3" fmla="*/ 2147483647 h 31"/>
              <a:gd name="T4" fmla="*/ 2147483647 w 21"/>
              <a:gd name="T5" fmla="*/ 0 h 31"/>
              <a:gd name="T6" fmla="*/ 0 60000 65536"/>
              <a:gd name="T7" fmla="*/ 0 60000 65536"/>
              <a:gd name="T8" fmla="*/ 0 60000 65536"/>
              <a:gd name="T9" fmla="*/ 0 w 21"/>
              <a:gd name="T10" fmla="*/ 0 h 31"/>
              <a:gd name="T11" fmla="*/ 21 w 21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31">
                <a:moveTo>
                  <a:pt x="0" y="31"/>
                </a:moveTo>
                <a:lnTo>
                  <a:pt x="11" y="11"/>
                </a:lnTo>
                <a:lnTo>
                  <a:pt x="2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53" name="Line 34"/>
          <p:cNvSpPr>
            <a:spLocks noChangeShapeType="1"/>
          </p:cNvSpPr>
          <p:nvPr/>
        </p:nvSpPr>
        <p:spPr bwMode="auto">
          <a:xfrm flipV="1">
            <a:off x="2933700" y="1939528"/>
            <a:ext cx="33338" cy="23813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54" name="Freeform 35"/>
          <p:cNvSpPr>
            <a:spLocks/>
          </p:cNvSpPr>
          <p:nvPr/>
        </p:nvSpPr>
        <p:spPr bwMode="auto">
          <a:xfrm>
            <a:off x="2967038" y="1914525"/>
            <a:ext cx="49212" cy="25004"/>
          </a:xfrm>
          <a:custGeom>
            <a:avLst/>
            <a:gdLst>
              <a:gd name="T0" fmla="*/ 0 w 31"/>
              <a:gd name="T1" fmla="*/ 2147483647 h 21"/>
              <a:gd name="T2" fmla="*/ 2147483647 w 31"/>
              <a:gd name="T3" fmla="*/ 2147483647 h 21"/>
              <a:gd name="T4" fmla="*/ 2147483647 w 31"/>
              <a:gd name="T5" fmla="*/ 0 h 21"/>
              <a:gd name="T6" fmla="*/ 0 60000 65536"/>
              <a:gd name="T7" fmla="*/ 0 60000 65536"/>
              <a:gd name="T8" fmla="*/ 0 60000 65536"/>
              <a:gd name="T9" fmla="*/ 0 w 31"/>
              <a:gd name="T10" fmla="*/ 0 h 21"/>
              <a:gd name="T11" fmla="*/ 31 w 31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21">
                <a:moveTo>
                  <a:pt x="0" y="21"/>
                </a:moveTo>
                <a:lnTo>
                  <a:pt x="10" y="1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55" name="Line 36"/>
          <p:cNvSpPr>
            <a:spLocks noChangeShapeType="1"/>
          </p:cNvSpPr>
          <p:nvPr/>
        </p:nvSpPr>
        <p:spPr bwMode="auto">
          <a:xfrm flipV="1">
            <a:off x="3016250" y="1889523"/>
            <a:ext cx="31750" cy="25003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56" name="Line 37"/>
          <p:cNvSpPr>
            <a:spLocks noChangeShapeType="1"/>
          </p:cNvSpPr>
          <p:nvPr/>
        </p:nvSpPr>
        <p:spPr bwMode="auto">
          <a:xfrm flipV="1">
            <a:off x="3048000" y="1877617"/>
            <a:ext cx="33338" cy="11906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57" name="Freeform 38"/>
          <p:cNvSpPr>
            <a:spLocks/>
          </p:cNvSpPr>
          <p:nvPr/>
        </p:nvSpPr>
        <p:spPr bwMode="auto">
          <a:xfrm>
            <a:off x="3081338" y="1852612"/>
            <a:ext cx="49212" cy="25004"/>
          </a:xfrm>
          <a:custGeom>
            <a:avLst/>
            <a:gdLst>
              <a:gd name="T0" fmla="*/ 0 w 31"/>
              <a:gd name="T1" fmla="*/ 2147483647 h 21"/>
              <a:gd name="T2" fmla="*/ 2147483647 w 31"/>
              <a:gd name="T3" fmla="*/ 2147483647 h 21"/>
              <a:gd name="T4" fmla="*/ 2147483647 w 31"/>
              <a:gd name="T5" fmla="*/ 0 h 21"/>
              <a:gd name="T6" fmla="*/ 0 60000 65536"/>
              <a:gd name="T7" fmla="*/ 0 60000 65536"/>
              <a:gd name="T8" fmla="*/ 0 60000 65536"/>
              <a:gd name="T9" fmla="*/ 0 w 31"/>
              <a:gd name="T10" fmla="*/ 0 h 21"/>
              <a:gd name="T11" fmla="*/ 31 w 31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21">
                <a:moveTo>
                  <a:pt x="0" y="21"/>
                </a:moveTo>
                <a:lnTo>
                  <a:pt x="10" y="11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58" name="Line 39"/>
          <p:cNvSpPr>
            <a:spLocks noChangeShapeType="1"/>
          </p:cNvSpPr>
          <p:nvPr/>
        </p:nvSpPr>
        <p:spPr bwMode="auto">
          <a:xfrm flipV="1">
            <a:off x="3130550" y="1828800"/>
            <a:ext cx="33338" cy="23813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59" name="Line 40"/>
          <p:cNvSpPr>
            <a:spLocks noChangeShapeType="1"/>
          </p:cNvSpPr>
          <p:nvPr/>
        </p:nvSpPr>
        <p:spPr bwMode="auto">
          <a:xfrm flipV="1">
            <a:off x="3163889" y="1815703"/>
            <a:ext cx="33337" cy="13097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60" name="Freeform 41"/>
          <p:cNvSpPr>
            <a:spLocks/>
          </p:cNvSpPr>
          <p:nvPr/>
        </p:nvSpPr>
        <p:spPr bwMode="auto">
          <a:xfrm>
            <a:off x="3197226" y="1803798"/>
            <a:ext cx="49213" cy="11906"/>
          </a:xfrm>
          <a:custGeom>
            <a:avLst/>
            <a:gdLst>
              <a:gd name="T0" fmla="*/ 0 w 31"/>
              <a:gd name="T1" fmla="*/ 2147483647 h 10"/>
              <a:gd name="T2" fmla="*/ 2147483647 w 31"/>
              <a:gd name="T3" fmla="*/ 2147483647 h 10"/>
              <a:gd name="T4" fmla="*/ 2147483647 w 31"/>
              <a:gd name="T5" fmla="*/ 0 h 10"/>
              <a:gd name="T6" fmla="*/ 0 60000 65536"/>
              <a:gd name="T7" fmla="*/ 0 60000 65536"/>
              <a:gd name="T8" fmla="*/ 0 60000 65536"/>
              <a:gd name="T9" fmla="*/ 0 w 31"/>
              <a:gd name="T10" fmla="*/ 0 h 10"/>
              <a:gd name="T11" fmla="*/ 31 w 3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0">
                <a:moveTo>
                  <a:pt x="0" y="10"/>
                </a:moveTo>
                <a:lnTo>
                  <a:pt x="10" y="1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61" name="Line 42"/>
          <p:cNvSpPr>
            <a:spLocks noChangeShapeType="1"/>
          </p:cNvSpPr>
          <p:nvPr/>
        </p:nvSpPr>
        <p:spPr bwMode="auto">
          <a:xfrm flipV="1">
            <a:off x="3246438" y="1778794"/>
            <a:ext cx="31750" cy="25004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62" name="Line 43"/>
          <p:cNvSpPr>
            <a:spLocks noChangeShapeType="1"/>
          </p:cNvSpPr>
          <p:nvPr/>
        </p:nvSpPr>
        <p:spPr bwMode="auto">
          <a:xfrm flipV="1">
            <a:off x="3278189" y="1766888"/>
            <a:ext cx="33337" cy="11906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63" name="Freeform 44"/>
          <p:cNvSpPr>
            <a:spLocks/>
          </p:cNvSpPr>
          <p:nvPr/>
        </p:nvSpPr>
        <p:spPr bwMode="auto">
          <a:xfrm>
            <a:off x="3311525" y="1754982"/>
            <a:ext cx="49213" cy="11906"/>
          </a:xfrm>
          <a:custGeom>
            <a:avLst/>
            <a:gdLst>
              <a:gd name="T0" fmla="*/ 0 w 31"/>
              <a:gd name="T1" fmla="*/ 2147483647 h 10"/>
              <a:gd name="T2" fmla="*/ 2147483647 w 31"/>
              <a:gd name="T3" fmla="*/ 0 h 10"/>
              <a:gd name="T4" fmla="*/ 2147483647 w 31"/>
              <a:gd name="T5" fmla="*/ 0 h 10"/>
              <a:gd name="T6" fmla="*/ 0 60000 65536"/>
              <a:gd name="T7" fmla="*/ 0 60000 65536"/>
              <a:gd name="T8" fmla="*/ 0 60000 65536"/>
              <a:gd name="T9" fmla="*/ 0 w 31"/>
              <a:gd name="T10" fmla="*/ 0 h 10"/>
              <a:gd name="T11" fmla="*/ 31 w 3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0">
                <a:moveTo>
                  <a:pt x="0" y="10"/>
                </a:moveTo>
                <a:lnTo>
                  <a:pt x="10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64" name="Line 45"/>
          <p:cNvSpPr>
            <a:spLocks noChangeShapeType="1"/>
          </p:cNvSpPr>
          <p:nvPr/>
        </p:nvSpPr>
        <p:spPr bwMode="auto">
          <a:xfrm flipV="1">
            <a:off x="3360739" y="1741885"/>
            <a:ext cx="33337" cy="13097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65" name="Line 46"/>
          <p:cNvSpPr>
            <a:spLocks noChangeShapeType="1"/>
          </p:cNvSpPr>
          <p:nvPr/>
        </p:nvSpPr>
        <p:spPr bwMode="auto">
          <a:xfrm flipV="1">
            <a:off x="3394075" y="1729979"/>
            <a:ext cx="33338" cy="11906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66" name="Freeform 47"/>
          <p:cNvSpPr>
            <a:spLocks/>
          </p:cNvSpPr>
          <p:nvPr/>
        </p:nvSpPr>
        <p:spPr bwMode="auto">
          <a:xfrm>
            <a:off x="3427413" y="1716882"/>
            <a:ext cx="49212" cy="13097"/>
          </a:xfrm>
          <a:custGeom>
            <a:avLst/>
            <a:gdLst>
              <a:gd name="T0" fmla="*/ 0 w 31"/>
              <a:gd name="T1" fmla="*/ 2147483647 h 11"/>
              <a:gd name="T2" fmla="*/ 2147483647 w 31"/>
              <a:gd name="T3" fmla="*/ 0 h 11"/>
              <a:gd name="T4" fmla="*/ 2147483647 w 31"/>
              <a:gd name="T5" fmla="*/ 0 h 11"/>
              <a:gd name="T6" fmla="*/ 0 60000 65536"/>
              <a:gd name="T7" fmla="*/ 0 60000 65536"/>
              <a:gd name="T8" fmla="*/ 0 60000 65536"/>
              <a:gd name="T9" fmla="*/ 0 w 31"/>
              <a:gd name="T10" fmla="*/ 0 h 11"/>
              <a:gd name="T11" fmla="*/ 31 w 3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1">
                <a:moveTo>
                  <a:pt x="0" y="11"/>
                </a:moveTo>
                <a:lnTo>
                  <a:pt x="10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67" name="Line 48"/>
          <p:cNvSpPr>
            <a:spLocks noChangeShapeType="1"/>
          </p:cNvSpPr>
          <p:nvPr/>
        </p:nvSpPr>
        <p:spPr bwMode="auto">
          <a:xfrm flipV="1">
            <a:off x="3476625" y="1704976"/>
            <a:ext cx="31750" cy="11906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68" name="Freeform 49"/>
          <p:cNvSpPr>
            <a:spLocks/>
          </p:cNvSpPr>
          <p:nvPr/>
        </p:nvSpPr>
        <p:spPr bwMode="auto">
          <a:xfrm>
            <a:off x="3508376" y="1693069"/>
            <a:ext cx="49213" cy="11906"/>
          </a:xfrm>
          <a:custGeom>
            <a:avLst/>
            <a:gdLst>
              <a:gd name="T0" fmla="*/ 0 w 31"/>
              <a:gd name="T1" fmla="*/ 2147483647 h 10"/>
              <a:gd name="T2" fmla="*/ 2147483647 w 31"/>
              <a:gd name="T3" fmla="*/ 0 h 10"/>
              <a:gd name="T4" fmla="*/ 2147483647 w 31"/>
              <a:gd name="T5" fmla="*/ 0 h 10"/>
              <a:gd name="T6" fmla="*/ 0 60000 65536"/>
              <a:gd name="T7" fmla="*/ 0 60000 65536"/>
              <a:gd name="T8" fmla="*/ 0 60000 65536"/>
              <a:gd name="T9" fmla="*/ 0 w 31"/>
              <a:gd name="T10" fmla="*/ 0 h 10"/>
              <a:gd name="T11" fmla="*/ 31 w 3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0">
                <a:moveTo>
                  <a:pt x="0" y="10"/>
                </a:moveTo>
                <a:lnTo>
                  <a:pt x="11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69" name="Line 50"/>
          <p:cNvSpPr>
            <a:spLocks noChangeShapeType="1"/>
          </p:cNvSpPr>
          <p:nvPr/>
        </p:nvSpPr>
        <p:spPr bwMode="auto">
          <a:xfrm flipV="1">
            <a:off x="3557589" y="1679972"/>
            <a:ext cx="33337" cy="13097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70" name="Line 51"/>
          <p:cNvSpPr>
            <a:spLocks noChangeShapeType="1"/>
          </p:cNvSpPr>
          <p:nvPr/>
        </p:nvSpPr>
        <p:spPr bwMode="auto">
          <a:xfrm>
            <a:off x="3590925" y="1679973"/>
            <a:ext cx="33338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71" name="Freeform 52"/>
          <p:cNvSpPr>
            <a:spLocks/>
          </p:cNvSpPr>
          <p:nvPr/>
        </p:nvSpPr>
        <p:spPr bwMode="auto">
          <a:xfrm>
            <a:off x="3624263" y="1668067"/>
            <a:ext cx="49212" cy="11906"/>
          </a:xfrm>
          <a:custGeom>
            <a:avLst/>
            <a:gdLst>
              <a:gd name="T0" fmla="*/ 0 w 31"/>
              <a:gd name="T1" fmla="*/ 2147483647 h 10"/>
              <a:gd name="T2" fmla="*/ 2147483647 w 31"/>
              <a:gd name="T3" fmla="*/ 2147483647 h 10"/>
              <a:gd name="T4" fmla="*/ 2147483647 w 31"/>
              <a:gd name="T5" fmla="*/ 0 h 10"/>
              <a:gd name="T6" fmla="*/ 0 60000 65536"/>
              <a:gd name="T7" fmla="*/ 0 60000 65536"/>
              <a:gd name="T8" fmla="*/ 0 60000 65536"/>
              <a:gd name="T9" fmla="*/ 0 w 31"/>
              <a:gd name="T10" fmla="*/ 0 h 10"/>
              <a:gd name="T11" fmla="*/ 31 w 3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0">
                <a:moveTo>
                  <a:pt x="0" y="10"/>
                </a:moveTo>
                <a:lnTo>
                  <a:pt x="10" y="1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72" name="Line 53"/>
          <p:cNvSpPr>
            <a:spLocks noChangeShapeType="1"/>
          </p:cNvSpPr>
          <p:nvPr/>
        </p:nvSpPr>
        <p:spPr bwMode="auto">
          <a:xfrm flipV="1">
            <a:off x="3673475" y="1656160"/>
            <a:ext cx="33338" cy="11906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73" name="Line 54"/>
          <p:cNvSpPr>
            <a:spLocks noChangeShapeType="1"/>
          </p:cNvSpPr>
          <p:nvPr/>
        </p:nvSpPr>
        <p:spPr bwMode="auto">
          <a:xfrm>
            <a:off x="3706813" y="1656160"/>
            <a:ext cx="31750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74" name="Freeform 55"/>
          <p:cNvSpPr>
            <a:spLocks/>
          </p:cNvSpPr>
          <p:nvPr/>
        </p:nvSpPr>
        <p:spPr bwMode="auto">
          <a:xfrm>
            <a:off x="3738563" y="1643063"/>
            <a:ext cx="49212" cy="13097"/>
          </a:xfrm>
          <a:custGeom>
            <a:avLst/>
            <a:gdLst>
              <a:gd name="T0" fmla="*/ 0 w 31"/>
              <a:gd name="T1" fmla="*/ 2147483647 h 11"/>
              <a:gd name="T2" fmla="*/ 2147483647 w 31"/>
              <a:gd name="T3" fmla="*/ 2147483647 h 11"/>
              <a:gd name="T4" fmla="*/ 2147483647 w 31"/>
              <a:gd name="T5" fmla="*/ 0 h 11"/>
              <a:gd name="T6" fmla="*/ 0 60000 65536"/>
              <a:gd name="T7" fmla="*/ 0 60000 65536"/>
              <a:gd name="T8" fmla="*/ 0 60000 65536"/>
              <a:gd name="T9" fmla="*/ 0 w 31"/>
              <a:gd name="T10" fmla="*/ 0 h 11"/>
              <a:gd name="T11" fmla="*/ 31 w 3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1">
                <a:moveTo>
                  <a:pt x="0" y="11"/>
                </a:moveTo>
                <a:lnTo>
                  <a:pt x="11" y="11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75" name="Line 56"/>
          <p:cNvSpPr>
            <a:spLocks noChangeShapeType="1"/>
          </p:cNvSpPr>
          <p:nvPr/>
        </p:nvSpPr>
        <p:spPr bwMode="auto">
          <a:xfrm flipV="1">
            <a:off x="3787775" y="1631157"/>
            <a:ext cx="33338" cy="11906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76" name="Line 57"/>
          <p:cNvSpPr>
            <a:spLocks noChangeShapeType="1"/>
          </p:cNvSpPr>
          <p:nvPr/>
        </p:nvSpPr>
        <p:spPr bwMode="auto">
          <a:xfrm>
            <a:off x="3821114" y="1631156"/>
            <a:ext cx="33337" cy="1191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77" name="Freeform 58"/>
          <p:cNvSpPr>
            <a:spLocks/>
          </p:cNvSpPr>
          <p:nvPr/>
        </p:nvSpPr>
        <p:spPr bwMode="auto">
          <a:xfrm>
            <a:off x="3854451" y="1619251"/>
            <a:ext cx="49213" cy="11906"/>
          </a:xfrm>
          <a:custGeom>
            <a:avLst/>
            <a:gdLst>
              <a:gd name="T0" fmla="*/ 0 w 31"/>
              <a:gd name="T1" fmla="*/ 2147483647 h 10"/>
              <a:gd name="T2" fmla="*/ 2147483647 w 31"/>
              <a:gd name="T3" fmla="*/ 0 h 10"/>
              <a:gd name="T4" fmla="*/ 2147483647 w 31"/>
              <a:gd name="T5" fmla="*/ 0 h 10"/>
              <a:gd name="T6" fmla="*/ 0 60000 65536"/>
              <a:gd name="T7" fmla="*/ 0 60000 65536"/>
              <a:gd name="T8" fmla="*/ 0 60000 65536"/>
              <a:gd name="T9" fmla="*/ 0 w 31"/>
              <a:gd name="T10" fmla="*/ 0 h 10"/>
              <a:gd name="T11" fmla="*/ 31 w 3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0">
                <a:moveTo>
                  <a:pt x="0" y="10"/>
                </a:moveTo>
                <a:lnTo>
                  <a:pt x="10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78" name="Line 59"/>
          <p:cNvSpPr>
            <a:spLocks noChangeShapeType="1"/>
          </p:cNvSpPr>
          <p:nvPr/>
        </p:nvSpPr>
        <p:spPr bwMode="auto">
          <a:xfrm>
            <a:off x="3903664" y="1619250"/>
            <a:ext cx="33337" cy="1191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79" name="Freeform 60"/>
          <p:cNvSpPr>
            <a:spLocks/>
          </p:cNvSpPr>
          <p:nvPr/>
        </p:nvSpPr>
        <p:spPr bwMode="auto">
          <a:xfrm>
            <a:off x="3937000" y="1606153"/>
            <a:ext cx="31750" cy="13097"/>
          </a:xfrm>
          <a:custGeom>
            <a:avLst/>
            <a:gdLst>
              <a:gd name="T0" fmla="*/ 0 w 20"/>
              <a:gd name="T1" fmla="*/ 2147483647 h 11"/>
              <a:gd name="T2" fmla="*/ 2147483647 w 20"/>
              <a:gd name="T3" fmla="*/ 0 h 11"/>
              <a:gd name="T4" fmla="*/ 2147483647 w 20"/>
              <a:gd name="T5" fmla="*/ 0 h 11"/>
              <a:gd name="T6" fmla="*/ 0 60000 65536"/>
              <a:gd name="T7" fmla="*/ 0 60000 65536"/>
              <a:gd name="T8" fmla="*/ 0 60000 65536"/>
              <a:gd name="T9" fmla="*/ 0 w 20"/>
              <a:gd name="T10" fmla="*/ 0 h 11"/>
              <a:gd name="T11" fmla="*/ 20 w 20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11">
                <a:moveTo>
                  <a:pt x="0" y="11"/>
                </a:moveTo>
                <a:lnTo>
                  <a:pt x="10" y="0"/>
                </a:lnTo>
                <a:lnTo>
                  <a:pt x="20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80" name="Freeform 61"/>
          <p:cNvSpPr>
            <a:spLocks/>
          </p:cNvSpPr>
          <p:nvPr/>
        </p:nvSpPr>
        <p:spPr bwMode="auto">
          <a:xfrm>
            <a:off x="3968751" y="1606154"/>
            <a:ext cx="49213" cy="1190"/>
          </a:xfrm>
          <a:custGeom>
            <a:avLst/>
            <a:gdLst>
              <a:gd name="T0" fmla="*/ 0 w 31"/>
              <a:gd name="T1" fmla="*/ 0 h 1587"/>
              <a:gd name="T2" fmla="*/ 2147483647 w 31"/>
              <a:gd name="T3" fmla="*/ 0 h 1587"/>
              <a:gd name="T4" fmla="*/ 2147483647 w 31"/>
              <a:gd name="T5" fmla="*/ 0 h 1587"/>
              <a:gd name="T6" fmla="*/ 0 60000 65536"/>
              <a:gd name="T7" fmla="*/ 0 60000 65536"/>
              <a:gd name="T8" fmla="*/ 0 60000 65536"/>
              <a:gd name="T9" fmla="*/ 0 w 31"/>
              <a:gd name="T10" fmla="*/ 0 h 1587"/>
              <a:gd name="T11" fmla="*/ 31 w 3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587">
                <a:moveTo>
                  <a:pt x="0" y="0"/>
                </a:moveTo>
                <a:lnTo>
                  <a:pt x="11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81" name="Freeform 62"/>
          <p:cNvSpPr>
            <a:spLocks/>
          </p:cNvSpPr>
          <p:nvPr/>
        </p:nvSpPr>
        <p:spPr bwMode="auto">
          <a:xfrm>
            <a:off x="4017964" y="1594248"/>
            <a:ext cx="33337" cy="11906"/>
          </a:xfrm>
          <a:custGeom>
            <a:avLst/>
            <a:gdLst>
              <a:gd name="T0" fmla="*/ 0 w 21"/>
              <a:gd name="T1" fmla="*/ 2147483647 h 10"/>
              <a:gd name="T2" fmla="*/ 2147483647 w 21"/>
              <a:gd name="T3" fmla="*/ 0 h 10"/>
              <a:gd name="T4" fmla="*/ 2147483647 w 21"/>
              <a:gd name="T5" fmla="*/ 0 h 10"/>
              <a:gd name="T6" fmla="*/ 0 60000 65536"/>
              <a:gd name="T7" fmla="*/ 0 60000 65536"/>
              <a:gd name="T8" fmla="*/ 0 60000 65536"/>
              <a:gd name="T9" fmla="*/ 0 w 21"/>
              <a:gd name="T10" fmla="*/ 0 h 10"/>
              <a:gd name="T11" fmla="*/ 21 w 2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0">
                <a:moveTo>
                  <a:pt x="0" y="10"/>
                </a:moveTo>
                <a:lnTo>
                  <a:pt x="11" y="0"/>
                </a:lnTo>
                <a:lnTo>
                  <a:pt x="2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82" name="Line 63"/>
          <p:cNvSpPr>
            <a:spLocks noChangeShapeType="1"/>
          </p:cNvSpPr>
          <p:nvPr/>
        </p:nvSpPr>
        <p:spPr bwMode="auto">
          <a:xfrm>
            <a:off x="4051300" y="1594248"/>
            <a:ext cx="33338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83" name="Freeform 64"/>
          <p:cNvSpPr>
            <a:spLocks/>
          </p:cNvSpPr>
          <p:nvPr/>
        </p:nvSpPr>
        <p:spPr bwMode="auto">
          <a:xfrm>
            <a:off x="4084638" y="1582342"/>
            <a:ext cx="49212" cy="11906"/>
          </a:xfrm>
          <a:custGeom>
            <a:avLst/>
            <a:gdLst>
              <a:gd name="T0" fmla="*/ 0 w 31"/>
              <a:gd name="T1" fmla="*/ 2147483647 h 10"/>
              <a:gd name="T2" fmla="*/ 2147483647 w 31"/>
              <a:gd name="T3" fmla="*/ 0 h 10"/>
              <a:gd name="T4" fmla="*/ 2147483647 w 31"/>
              <a:gd name="T5" fmla="*/ 0 h 10"/>
              <a:gd name="T6" fmla="*/ 0 60000 65536"/>
              <a:gd name="T7" fmla="*/ 0 60000 65536"/>
              <a:gd name="T8" fmla="*/ 0 60000 65536"/>
              <a:gd name="T9" fmla="*/ 0 w 31"/>
              <a:gd name="T10" fmla="*/ 0 h 10"/>
              <a:gd name="T11" fmla="*/ 31 w 3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0">
                <a:moveTo>
                  <a:pt x="0" y="10"/>
                </a:moveTo>
                <a:lnTo>
                  <a:pt x="10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84" name="Line 65"/>
          <p:cNvSpPr>
            <a:spLocks noChangeShapeType="1"/>
          </p:cNvSpPr>
          <p:nvPr/>
        </p:nvSpPr>
        <p:spPr bwMode="auto">
          <a:xfrm>
            <a:off x="4133850" y="1582342"/>
            <a:ext cx="33338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85" name="Freeform 66"/>
          <p:cNvSpPr>
            <a:spLocks/>
          </p:cNvSpPr>
          <p:nvPr/>
        </p:nvSpPr>
        <p:spPr bwMode="auto">
          <a:xfrm>
            <a:off x="4167188" y="1569244"/>
            <a:ext cx="31750" cy="13097"/>
          </a:xfrm>
          <a:custGeom>
            <a:avLst/>
            <a:gdLst>
              <a:gd name="T0" fmla="*/ 0 w 20"/>
              <a:gd name="T1" fmla="*/ 2147483647 h 11"/>
              <a:gd name="T2" fmla="*/ 2147483647 w 20"/>
              <a:gd name="T3" fmla="*/ 0 h 11"/>
              <a:gd name="T4" fmla="*/ 2147483647 w 20"/>
              <a:gd name="T5" fmla="*/ 0 h 11"/>
              <a:gd name="T6" fmla="*/ 0 60000 65536"/>
              <a:gd name="T7" fmla="*/ 0 60000 65536"/>
              <a:gd name="T8" fmla="*/ 0 60000 65536"/>
              <a:gd name="T9" fmla="*/ 0 w 20"/>
              <a:gd name="T10" fmla="*/ 0 h 11"/>
              <a:gd name="T11" fmla="*/ 20 w 20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11">
                <a:moveTo>
                  <a:pt x="0" y="11"/>
                </a:moveTo>
                <a:lnTo>
                  <a:pt x="10" y="0"/>
                </a:lnTo>
                <a:lnTo>
                  <a:pt x="20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86" name="Freeform 67"/>
          <p:cNvSpPr>
            <a:spLocks/>
          </p:cNvSpPr>
          <p:nvPr/>
        </p:nvSpPr>
        <p:spPr bwMode="auto">
          <a:xfrm>
            <a:off x="4198938" y="1569244"/>
            <a:ext cx="49212" cy="1191"/>
          </a:xfrm>
          <a:custGeom>
            <a:avLst/>
            <a:gdLst>
              <a:gd name="T0" fmla="*/ 0 w 31"/>
              <a:gd name="T1" fmla="*/ 0 h 1588"/>
              <a:gd name="T2" fmla="*/ 2147483647 w 31"/>
              <a:gd name="T3" fmla="*/ 0 h 1588"/>
              <a:gd name="T4" fmla="*/ 2147483647 w 31"/>
              <a:gd name="T5" fmla="*/ 0 h 1588"/>
              <a:gd name="T6" fmla="*/ 0 60000 65536"/>
              <a:gd name="T7" fmla="*/ 0 60000 65536"/>
              <a:gd name="T8" fmla="*/ 0 60000 65536"/>
              <a:gd name="T9" fmla="*/ 0 w 31"/>
              <a:gd name="T10" fmla="*/ 0 h 1588"/>
              <a:gd name="T11" fmla="*/ 31 w 3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588">
                <a:moveTo>
                  <a:pt x="0" y="0"/>
                </a:moveTo>
                <a:lnTo>
                  <a:pt x="11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87" name="Line 68"/>
          <p:cNvSpPr>
            <a:spLocks noChangeShapeType="1"/>
          </p:cNvSpPr>
          <p:nvPr/>
        </p:nvSpPr>
        <p:spPr bwMode="auto">
          <a:xfrm>
            <a:off x="4248150" y="1569244"/>
            <a:ext cx="33338" cy="1191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88" name="Freeform 69"/>
          <p:cNvSpPr>
            <a:spLocks/>
          </p:cNvSpPr>
          <p:nvPr/>
        </p:nvSpPr>
        <p:spPr bwMode="auto">
          <a:xfrm>
            <a:off x="4281488" y="1557338"/>
            <a:ext cx="49212" cy="11906"/>
          </a:xfrm>
          <a:custGeom>
            <a:avLst/>
            <a:gdLst>
              <a:gd name="T0" fmla="*/ 0 w 31"/>
              <a:gd name="T1" fmla="*/ 2147483647 h 10"/>
              <a:gd name="T2" fmla="*/ 2147483647 w 31"/>
              <a:gd name="T3" fmla="*/ 0 h 10"/>
              <a:gd name="T4" fmla="*/ 2147483647 w 31"/>
              <a:gd name="T5" fmla="*/ 0 h 10"/>
              <a:gd name="T6" fmla="*/ 0 60000 65536"/>
              <a:gd name="T7" fmla="*/ 0 60000 65536"/>
              <a:gd name="T8" fmla="*/ 0 60000 65536"/>
              <a:gd name="T9" fmla="*/ 0 w 31"/>
              <a:gd name="T10" fmla="*/ 0 h 10"/>
              <a:gd name="T11" fmla="*/ 31 w 3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0">
                <a:moveTo>
                  <a:pt x="0" y="10"/>
                </a:moveTo>
                <a:lnTo>
                  <a:pt x="11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89" name="Line 70"/>
          <p:cNvSpPr>
            <a:spLocks noChangeShapeType="1"/>
          </p:cNvSpPr>
          <p:nvPr/>
        </p:nvSpPr>
        <p:spPr bwMode="auto">
          <a:xfrm>
            <a:off x="4330700" y="1557338"/>
            <a:ext cx="33338" cy="1191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90" name="Freeform 71"/>
          <p:cNvSpPr>
            <a:spLocks/>
          </p:cNvSpPr>
          <p:nvPr/>
        </p:nvSpPr>
        <p:spPr bwMode="auto">
          <a:xfrm>
            <a:off x="4364039" y="1545432"/>
            <a:ext cx="33337" cy="11906"/>
          </a:xfrm>
          <a:custGeom>
            <a:avLst/>
            <a:gdLst>
              <a:gd name="T0" fmla="*/ 0 w 21"/>
              <a:gd name="T1" fmla="*/ 2147483647 h 10"/>
              <a:gd name="T2" fmla="*/ 2147483647 w 21"/>
              <a:gd name="T3" fmla="*/ 0 h 10"/>
              <a:gd name="T4" fmla="*/ 2147483647 w 21"/>
              <a:gd name="T5" fmla="*/ 0 h 10"/>
              <a:gd name="T6" fmla="*/ 0 60000 65536"/>
              <a:gd name="T7" fmla="*/ 0 60000 65536"/>
              <a:gd name="T8" fmla="*/ 0 60000 65536"/>
              <a:gd name="T9" fmla="*/ 0 w 21"/>
              <a:gd name="T10" fmla="*/ 0 h 10"/>
              <a:gd name="T11" fmla="*/ 21 w 2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0">
                <a:moveTo>
                  <a:pt x="0" y="10"/>
                </a:moveTo>
                <a:lnTo>
                  <a:pt x="10" y="0"/>
                </a:lnTo>
                <a:lnTo>
                  <a:pt x="2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91" name="Freeform 72"/>
          <p:cNvSpPr>
            <a:spLocks/>
          </p:cNvSpPr>
          <p:nvPr/>
        </p:nvSpPr>
        <p:spPr bwMode="auto">
          <a:xfrm>
            <a:off x="4397376" y="1545431"/>
            <a:ext cx="49213" cy="1191"/>
          </a:xfrm>
          <a:custGeom>
            <a:avLst/>
            <a:gdLst>
              <a:gd name="T0" fmla="*/ 0 w 31"/>
              <a:gd name="T1" fmla="*/ 0 h 1588"/>
              <a:gd name="T2" fmla="*/ 2147483647 w 31"/>
              <a:gd name="T3" fmla="*/ 0 h 1588"/>
              <a:gd name="T4" fmla="*/ 2147483647 w 31"/>
              <a:gd name="T5" fmla="*/ 0 h 1588"/>
              <a:gd name="T6" fmla="*/ 0 60000 65536"/>
              <a:gd name="T7" fmla="*/ 0 60000 65536"/>
              <a:gd name="T8" fmla="*/ 0 60000 65536"/>
              <a:gd name="T9" fmla="*/ 0 w 31"/>
              <a:gd name="T10" fmla="*/ 0 h 1588"/>
              <a:gd name="T11" fmla="*/ 31 w 3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588">
                <a:moveTo>
                  <a:pt x="0" y="0"/>
                </a:moveTo>
                <a:lnTo>
                  <a:pt x="10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92" name="Line 73"/>
          <p:cNvSpPr>
            <a:spLocks noChangeShapeType="1"/>
          </p:cNvSpPr>
          <p:nvPr/>
        </p:nvSpPr>
        <p:spPr bwMode="auto">
          <a:xfrm>
            <a:off x="4446588" y="1545431"/>
            <a:ext cx="31750" cy="1191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93" name="Freeform 74"/>
          <p:cNvSpPr>
            <a:spLocks/>
          </p:cNvSpPr>
          <p:nvPr/>
        </p:nvSpPr>
        <p:spPr bwMode="auto">
          <a:xfrm>
            <a:off x="4478339" y="1532335"/>
            <a:ext cx="33337" cy="13097"/>
          </a:xfrm>
          <a:custGeom>
            <a:avLst/>
            <a:gdLst>
              <a:gd name="T0" fmla="*/ 0 w 21"/>
              <a:gd name="T1" fmla="*/ 2147483647 h 11"/>
              <a:gd name="T2" fmla="*/ 2147483647 w 21"/>
              <a:gd name="T3" fmla="*/ 0 h 11"/>
              <a:gd name="T4" fmla="*/ 2147483647 w 21"/>
              <a:gd name="T5" fmla="*/ 0 h 11"/>
              <a:gd name="T6" fmla="*/ 0 60000 65536"/>
              <a:gd name="T7" fmla="*/ 0 60000 65536"/>
              <a:gd name="T8" fmla="*/ 0 60000 65536"/>
              <a:gd name="T9" fmla="*/ 0 w 21"/>
              <a:gd name="T10" fmla="*/ 0 h 11"/>
              <a:gd name="T11" fmla="*/ 21 w 2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1">
                <a:moveTo>
                  <a:pt x="0" y="11"/>
                </a:moveTo>
                <a:lnTo>
                  <a:pt x="11" y="0"/>
                </a:lnTo>
                <a:lnTo>
                  <a:pt x="2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94" name="Freeform 75"/>
          <p:cNvSpPr>
            <a:spLocks/>
          </p:cNvSpPr>
          <p:nvPr/>
        </p:nvSpPr>
        <p:spPr bwMode="auto">
          <a:xfrm>
            <a:off x="4511676" y="1532335"/>
            <a:ext cx="49213" cy="1190"/>
          </a:xfrm>
          <a:custGeom>
            <a:avLst/>
            <a:gdLst>
              <a:gd name="T0" fmla="*/ 0 w 31"/>
              <a:gd name="T1" fmla="*/ 0 h 1587"/>
              <a:gd name="T2" fmla="*/ 2147483647 w 31"/>
              <a:gd name="T3" fmla="*/ 0 h 1587"/>
              <a:gd name="T4" fmla="*/ 2147483647 w 31"/>
              <a:gd name="T5" fmla="*/ 0 h 1587"/>
              <a:gd name="T6" fmla="*/ 0 60000 65536"/>
              <a:gd name="T7" fmla="*/ 0 60000 65536"/>
              <a:gd name="T8" fmla="*/ 0 60000 65536"/>
              <a:gd name="T9" fmla="*/ 0 w 31"/>
              <a:gd name="T10" fmla="*/ 0 h 1587"/>
              <a:gd name="T11" fmla="*/ 31 w 3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587">
                <a:moveTo>
                  <a:pt x="0" y="0"/>
                </a:moveTo>
                <a:lnTo>
                  <a:pt x="11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95" name="Line 76"/>
          <p:cNvSpPr>
            <a:spLocks noChangeShapeType="1"/>
          </p:cNvSpPr>
          <p:nvPr/>
        </p:nvSpPr>
        <p:spPr bwMode="auto">
          <a:xfrm>
            <a:off x="4560889" y="1532335"/>
            <a:ext cx="33337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96" name="Line 77"/>
          <p:cNvSpPr>
            <a:spLocks noChangeShapeType="1"/>
          </p:cNvSpPr>
          <p:nvPr/>
        </p:nvSpPr>
        <p:spPr bwMode="auto">
          <a:xfrm>
            <a:off x="4594225" y="1532335"/>
            <a:ext cx="33338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97" name="Freeform 78"/>
          <p:cNvSpPr>
            <a:spLocks/>
          </p:cNvSpPr>
          <p:nvPr/>
        </p:nvSpPr>
        <p:spPr bwMode="auto">
          <a:xfrm>
            <a:off x="4627563" y="1520429"/>
            <a:ext cx="49212" cy="11906"/>
          </a:xfrm>
          <a:custGeom>
            <a:avLst/>
            <a:gdLst>
              <a:gd name="T0" fmla="*/ 0 w 31"/>
              <a:gd name="T1" fmla="*/ 2147483647 h 10"/>
              <a:gd name="T2" fmla="*/ 2147483647 w 31"/>
              <a:gd name="T3" fmla="*/ 0 h 10"/>
              <a:gd name="T4" fmla="*/ 2147483647 w 31"/>
              <a:gd name="T5" fmla="*/ 0 h 10"/>
              <a:gd name="T6" fmla="*/ 0 60000 65536"/>
              <a:gd name="T7" fmla="*/ 0 60000 65536"/>
              <a:gd name="T8" fmla="*/ 0 60000 65536"/>
              <a:gd name="T9" fmla="*/ 0 w 31"/>
              <a:gd name="T10" fmla="*/ 0 h 10"/>
              <a:gd name="T11" fmla="*/ 31 w 3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0">
                <a:moveTo>
                  <a:pt x="0" y="10"/>
                </a:moveTo>
                <a:lnTo>
                  <a:pt x="10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98" name="Line 79"/>
          <p:cNvSpPr>
            <a:spLocks noChangeShapeType="1"/>
          </p:cNvSpPr>
          <p:nvPr/>
        </p:nvSpPr>
        <p:spPr bwMode="auto">
          <a:xfrm>
            <a:off x="4676775" y="1520429"/>
            <a:ext cx="31750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799" name="Line 80"/>
          <p:cNvSpPr>
            <a:spLocks noChangeShapeType="1"/>
          </p:cNvSpPr>
          <p:nvPr/>
        </p:nvSpPr>
        <p:spPr bwMode="auto">
          <a:xfrm>
            <a:off x="4708525" y="1520429"/>
            <a:ext cx="33338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00" name="Freeform 81"/>
          <p:cNvSpPr>
            <a:spLocks/>
          </p:cNvSpPr>
          <p:nvPr/>
        </p:nvSpPr>
        <p:spPr bwMode="auto">
          <a:xfrm>
            <a:off x="4741863" y="1508523"/>
            <a:ext cx="49212" cy="11906"/>
          </a:xfrm>
          <a:custGeom>
            <a:avLst/>
            <a:gdLst>
              <a:gd name="T0" fmla="*/ 0 w 31"/>
              <a:gd name="T1" fmla="*/ 2147483647 h 10"/>
              <a:gd name="T2" fmla="*/ 2147483647 w 31"/>
              <a:gd name="T3" fmla="*/ 0 h 10"/>
              <a:gd name="T4" fmla="*/ 2147483647 w 31"/>
              <a:gd name="T5" fmla="*/ 0 h 10"/>
              <a:gd name="T6" fmla="*/ 0 60000 65536"/>
              <a:gd name="T7" fmla="*/ 0 60000 65536"/>
              <a:gd name="T8" fmla="*/ 0 60000 65536"/>
              <a:gd name="T9" fmla="*/ 0 w 31"/>
              <a:gd name="T10" fmla="*/ 0 h 10"/>
              <a:gd name="T11" fmla="*/ 31 w 3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0">
                <a:moveTo>
                  <a:pt x="0" y="10"/>
                </a:moveTo>
                <a:lnTo>
                  <a:pt x="11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01" name="Line 82"/>
          <p:cNvSpPr>
            <a:spLocks noChangeShapeType="1"/>
          </p:cNvSpPr>
          <p:nvPr/>
        </p:nvSpPr>
        <p:spPr bwMode="auto">
          <a:xfrm>
            <a:off x="4791075" y="1508523"/>
            <a:ext cx="33338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02" name="Line 83"/>
          <p:cNvSpPr>
            <a:spLocks noChangeShapeType="1"/>
          </p:cNvSpPr>
          <p:nvPr/>
        </p:nvSpPr>
        <p:spPr bwMode="auto">
          <a:xfrm>
            <a:off x="4824413" y="1508523"/>
            <a:ext cx="33337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03" name="Freeform 84"/>
          <p:cNvSpPr>
            <a:spLocks/>
          </p:cNvSpPr>
          <p:nvPr/>
        </p:nvSpPr>
        <p:spPr bwMode="auto">
          <a:xfrm>
            <a:off x="4857751" y="1508523"/>
            <a:ext cx="49213" cy="1190"/>
          </a:xfrm>
          <a:custGeom>
            <a:avLst/>
            <a:gdLst>
              <a:gd name="T0" fmla="*/ 0 w 31"/>
              <a:gd name="T1" fmla="*/ 0 h 1587"/>
              <a:gd name="T2" fmla="*/ 2147483647 w 31"/>
              <a:gd name="T3" fmla="*/ 0 h 1587"/>
              <a:gd name="T4" fmla="*/ 2147483647 w 31"/>
              <a:gd name="T5" fmla="*/ 0 h 1587"/>
              <a:gd name="T6" fmla="*/ 0 60000 65536"/>
              <a:gd name="T7" fmla="*/ 0 60000 65536"/>
              <a:gd name="T8" fmla="*/ 0 60000 65536"/>
              <a:gd name="T9" fmla="*/ 0 w 31"/>
              <a:gd name="T10" fmla="*/ 0 h 1587"/>
              <a:gd name="T11" fmla="*/ 31 w 3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587">
                <a:moveTo>
                  <a:pt x="0" y="0"/>
                </a:moveTo>
                <a:lnTo>
                  <a:pt x="10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04" name="Line 85"/>
          <p:cNvSpPr>
            <a:spLocks noChangeShapeType="1"/>
          </p:cNvSpPr>
          <p:nvPr/>
        </p:nvSpPr>
        <p:spPr bwMode="auto">
          <a:xfrm>
            <a:off x="4906963" y="1508523"/>
            <a:ext cx="31750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05" name="Freeform 86"/>
          <p:cNvSpPr>
            <a:spLocks/>
          </p:cNvSpPr>
          <p:nvPr/>
        </p:nvSpPr>
        <p:spPr bwMode="auto">
          <a:xfrm>
            <a:off x="4938714" y="1495426"/>
            <a:ext cx="33337" cy="13097"/>
          </a:xfrm>
          <a:custGeom>
            <a:avLst/>
            <a:gdLst>
              <a:gd name="T0" fmla="*/ 0 w 21"/>
              <a:gd name="T1" fmla="*/ 2147483647 h 11"/>
              <a:gd name="T2" fmla="*/ 2147483647 w 21"/>
              <a:gd name="T3" fmla="*/ 0 h 11"/>
              <a:gd name="T4" fmla="*/ 2147483647 w 21"/>
              <a:gd name="T5" fmla="*/ 0 h 11"/>
              <a:gd name="T6" fmla="*/ 0 60000 65536"/>
              <a:gd name="T7" fmla="*/ 0 60000 65536"/>
              <a:gd name="T8" fmla="*/ 0 60000 65536"/>
              <a:gd name="T9" fmla="*/ 0 w 21"/>
              <a:gd name="T10" fmla="*/ 0 h 11"/>
              <a:gd name="T11" fmla="*/ 21 w 2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1">
                <a:moveTo>
                  <a:pt x="0" y="11"/>
                </a:moveTo>
                <a:lnTo>
                  <a:pt x="11" y="0"/>
                </a:lnTo>
                <a:lnTo>
                  <a:pt x="2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06" name="Freeform 87"/>
          <p:cNvSpPr>
            <a:spLocks/>
          </p:cNvSpPr>
          <p:nvPr/>
        </p:nvSpPr>
        <p:spPr bwMode="auto">
          <a:xfrm>
            <a:off x="4972051" y="1495425"/>
            <a:ext cx="49213" cy="1191"/>
          </a:xfrm>
          <a:custGeom>
            <a:avLst/>
            <a:gdLst>
              <a:gd name="T0" fmla="*/ 0 w 31"/>
              <a:gd name="T1" fmla="*/ 0 h 1588"/>
              <a:gd name="T2" fmla="*/ 2147483647 w 31"/>
              <a:gd name="T3" fmla="*/ 0 h 1588"/>
              <a:gd name="T4" fmla="*/ 2147483647 w 31"/>
              <a:gd name="T5" fmla="*/ 0 h 1588"/>
              <a:gd name="T6" fmla="*/ 0 60000 65536"/>
              <a:gd name="T7" fmla="*/ 0 60000 65536"/>
              <a:gd name="T8" fmla="*/ 0 60000 65536"/>
              <a:gd name="T9" fmla="*/ 0 w 31"/>
              <a:gd name="T10" fmla="*/ 0 h 1588"/>
              <a:gd name="T11" fmla="*/ 31 w 3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588">
                <a:moveTo>
                  <a:pt x="0" y="0"/>
                </a:moveTo>
                <a:lnTo>
                  <a:pt x="11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07" name="Line 88"/>
          <p:cNvSpPr>
            <a:spLocks noChangeShapeType="1"/>
          </p:cNvSpPr>
          <p:nvPr/>
        </p:nvSpPr>
        <p:spPr bwMode="auto">
          <a:xfrm>
            <a:off x="5021264" y="1495425"/>
            <a:ext cx="33337" cy="1191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08" name="Freeform 89"/>
          <p:cNvSpPr>
            <a:spLocks/>
          </p:cNvSpPr>
          <p:nvPr/>
        </p:nvSpPr>
        <p:spPr bwMode="auto">
          <a:xfrm>
            <a:off x="5054601" y="1495425"/>
            <a:ext cx="49213" cy="1191"/>
          </a:xfrm>
          <a:custGeom>
            <a:avLst/>
            <a:gdLst>
              <a:gd name="T0" fmla="*/ 0 w 31"/>
              <a:gd name="T1" fmla="*/ 0 h 1588"/>
              <a:gd name="T2" fmla="*/ 2147483647 w 31"/>
              <a:gd name="T3" fmla="*/ 0 h 1588"/>
              <a:gd name="T4" fmla="*/ 2147483647 w 31"/>
              <a:gd name="T5" fmla="*/ 0 h 1588"/>
              <a:gd name="T6" fmla="*/ 0 60000 65536"/>
              <a:gd name="T7" fmla="*/ 0 60000 65536"/>
              <a:gd name="T8" fmla="*/ 0 60000 65536"/>
              <a:gd name="T9" fmla="*/ 0 w 31"/>
              <a:gd name="T10" fmla="*/ 0 h 1588"/>
              <a:gd name="T11" fmla="*/ 31 w 3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588">
                <a:moveTo>
                  <a:pt x="0" y="0"/>
                </a:moveTo>
                <a:lnTo>
                  <a:pt x="10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09" name="Freeform 90"/>
          <p:cNvSpPr>
            <a:spLocks/>
          </p:cNvSpPr>
          <p:nvPr/>
        </p:nvSpPr>
        <p:spPr bwMode="auto">
          <a:xfrm>
            <a:off x="5103813" y="1483519"/>
            <a:ext cx="33337" cy="11906"/>
          </a:xfrm>
          <a:custGeom>
            <a:avLst/>
            <a:gdLst>
              <a:gd name="T0" fmla="*/ 0 w 21"/>
              <a:gd name="T1" fmla="*/ 2147483647 h 10"/>
              <a:gd name="T2" fmla="*/ 2147483647 w 21"/>
              <a:gd name="T3" fmla="*/ 0 h 10"/>
              <a:gd name="T4" fmla="*/ 2147483647 w 21"/>
              <a:gd name="T5" fmla="*/ 0 h 10"/>
              <a:gd name="T6" fmla="*/ 0 60000 65536"/>
              <a:gd name="T7" fmla="*/ 0 60000 65536"/>
              <a:gd name="T8" fmla="*/ 0 60000 65536"/>
              <a:gd name="T9" fmla="*/ 0 w 21"/>
              <a:gd name="T10" fmla="*/ 0 h 10"/>
              <a:gd name="T11" fmla="*/ 21 w 2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0">
                <a:moveTo>
                  <a:pt x="0" y="10"/>
                </a:moveTo>
                <a:lnTo>
                  <a:pt x="10" y="0"/>
                </a:lnTo>
                <a:lnTo>
                  <a:pt x="2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10" name="Line 91"/>
          <p:cNvSpPr>
            <a:spLocks noChangeShapeType="1"/>
          </p:cNvSpPr>
          <p:nvPr/>
        </p:nvSpPr>
        <p:spPr bwMode="auto">
          <a:xfrm>
            <a:off x="5137150" y="1483519"/>
            <a:ext cx="31750" cy="1191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11" name="Freeform 92"/>
          <p:cNvSpPr>
            <a:spLocks/>
          </p:cNvSpPr>
          <p:nvPr/>
        </p:nvSpPr>
        <p:spPr bwMode="auto">
          <a:xfrm>
            <a:off x="5168900" y="1483519"/>
            <a:ext cx="50800" cy="1191"/>
          </a:xfrm>
          <a:custGeom>
            <a:avLst/>
            <a:gdLst>
              <a:gd name="T0" fmla="*/ 0 w 32"/>
              <a:gd name="T1" fmla="*/ 0 h 1588"/>
              <a:gd name="T2" fmla="*/ 2147483647 w 32"/>
              <a:gd name="T3" fmla="*/ 0 h 1588"/>
              <a:gd name="T4" fmla="*/ 2147483647 w 32"/>
              <a:gd name="T5" fmla="*/ 0 h 1588"/>
              <a:gd name="T6" fmla="*/ 0 60000 65536"/>
              <a:gd name="T7" fmla="*/ 0 60000 65536"/>
              <a:gd name="T8" fmla="*/ 0 60000 65536"/>
              <a:gd name="T9" fmla="*/ 0 w 32"/>
              <a:gd name="T10" fmla="*/ 0 h 1588"/>
              <a:gd name="T11" fmla="*/ 32 w 3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588">
                <a:moveTo>
                  <a:pt x="0" y="0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12" name="Line 93"/>
          <p:cNvSpPr>
            <a:spLocks noChangeShapeType="1"/>
          </p:cNvSpPr>
          <p:nvPr/>
        </p:nvSpPr>
        <p:spPr bwMode="auto">
          <a:xfrm>
            <a:off x="5219700" y="1483519"/>
            <a:ext cx="31750" cy="1191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13" name="Line 94"/>
          <p:cNvSpPr>
            <a:spLocks noChangeShapeType="1"/>
          </p:cNvSpPr>
          <p:nvPr/>
        </p:nvSpPr>
        <p:spPr bwMode="auto">
          <a:xfrm>
            <a:off x="5251450" y="1483519"/>
            <a:ext cx="33338" cy="1191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14" name="Freeform 95"/>
          <p:cNvSpPr>
            <a:spLocks/>
          </p:cNvSpPr>
          <p:nvPr/>
        </p:nvSpPr>
        <p:spPr bwMode="auto">
          <a:xfrm>
            <a:off x="5284788" y="1470422"/>
            <a:ext cx="49212" cy="13097"/>
          </a:xfrm>
          <a:custGeom>
            <a:avLst/>
            <a:gdLst>
              <a:gd name="T0" fmla="*/ 0 w 31"/>
              <a:gd name="T1" fmla="*/ 2147483647 h 11"/>
              <a:gd name="T2" fmla="*/ 2147483647 w 31"/>
              <a:gd name="T3" fmla="*/ 0 h 11"/>
              <a:gd name="T4" fmla="*/ 2147483647 w 31"/>
              <a:gd name="T5" fmla="*/ 0 h 11"/>
              <a:gd name="T6" fmla="*/ 0 60000 65536"/>
              <a:gd name="T7" fmla="*/ 0 60000 65536"/>
              <a:gd name="T8" fmla="*/ 0 60000 65536"/>
              <a:gd name="T9" fmla="*/ 0 w 31"/>
              <a:gd name="T10" fmla="*/ 0 h 11"/>
              <a:gd name="T11" fmla="*/ 31 w 3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1">
                <a:moveTo>
                  <a:pt x="0" y="11"/>
                </a:moveTo>
                <a:lnTo>
                  <a:pt x="10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15" name="Line 96"/>
          <p:cNvSpPr>
            <a:spLocks noChangeShapeType="1"/>
          </p:cNvSpPr>
          <p:nvPr/>
        </p:nvSpPr>
        <p:spPr bwMode="auto">
          <a:xfrm>
            <a:off x="5334000" y="1470423"/>
            <a:ext cx="33338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16" name="Line 97"/>
          <p:cNvSpPr>
            <a:spLocks noChangeShapeType="1"/>
          </p:cNvSpPr>
          <p:nvPr/>
        </p:nvSpPr>
        <p:spPr bwMode="auto">
          <a:xfrm>
            <a:off x="5367338" y="1470423"/>
            <a:ext cx="31750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17" name="Freeform 98"/>
          <p:cNvSpPr>
            <a:spLocks/>
          </p:cNvSpPr>
          <p:nvPr/>
        </p:nvSpPr>
        <p:spPr bwMode="auto">
          <a:xfrm>
            <a:off x="5399088" y="1470423"/>
            <a:ext cx="50800" cy="1190"/>
          </a:xfrm>
          <a:custGeom>
            <a:avLst/>
            <a:gdLst>
              <a:gd name="T0" fmla="*/ 0 w 32"/>
              <a:gd name="T1" fmla="*/ 0 h 1587"/>
              <a:gd name="T2" fmla="*/ 2147483647 w 32"/>
              <a:gd name="T3" fmla="*/ 0 h 1587"/>
              <a:gd name="T4" fmla="*/ 2147483647 w 32"/>
              <a:gd name="T5" fmla="*/ 0 h 1587"/>
              <a:gd name="T6" fmla="*/ 0 60000 65536"/>
              <a:gd name="T7" fmla="*/ 0 60000 65536"/>
              <a:gd name="T8" fmla="*/ 0 60000 65536"/>
              <a:gd name="T9" fmla="*/ 0 w 32"/>
              <a:gd name="T10" fmla="*/ 0 h 1587"/>
              <a:gd name="T11" fmla="*/ 32 w 3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587">
                <a:moveTo>
                  <a:pt x="0" y="0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18" name="Line 99"/>
          <p:cNvSpPr>
            <a:spLocks noChangeShapeType="1"/>
          </p:cNvSpPr>
          <p:nvPr/>
        </p:nvSpPr>
        <p:spPr bwMode="auto">
          <a:xfrm>
            <a:off x="5449888" y="1470423"/>
            <a:ext cx="31750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19" name="Line 100"/>
          <p:cNvSpPr>
            <a:spLocks noChangeShapeType="1"/>
          </p:cNvSpPr>
          <p:nvPr/>
        </p:nvSpPr>
        <p:spPr bwMode="auto">
          <a:xfrm>
            <a:off x="5481639" y="1470423"/>
            <a:ext cx="33337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20" name="Freeform 101"/>
          <p:cNvSpPr>
            <a:spLocks/>
          </p:cNvSpPr>
          <p:nvPr/>
        </p:nvSpPr>
        <p:spPr bwMode="auto">
          <a:xfrm>
            <a:off x="5514976" y="1458516"/>
            <a:ext cx="49213" cy="11906"/>
          </a:xfrm>
          <a:custGeom>
            <a:avLst/>
            <a:gdLst>
              <a:gd name="T0" fmla="*/ 0 w 31"/>
              <a:gd name="T1" fmla="*/ 2147483647 h 10"/>
              <a:gd name="T2" fmla="*/ 2147483647 w 31"/>
              <a:gd name="T3" fmla="*/ 0 h 10"/>
              <a:gd name="T4" fmla="*/ 2147483647 w 31"/>
              <a:gd name="T5" fmla="*/ 0 h 10"/>
              <a:gd name="T6" fmla="*/ 0 60000 65536"/>
              <a:gd name="T7" fmla="*/ 0 60000 65536"/>
              <a:gd name="T8" fmla="*/ 0 60000 65536"/>
              <a:gd name="T9" fmla="*/ 0 w 31"/>
              <a:gd name="T10" fmla="*/ 0 h 10"/>
              <a:gd name="T11" fmla="*/ 31 w 3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0">
                <a:moveTo>
                  <a:pt x="0" y="10"/>
                </a:moveTo>
                <a:lnTo>
                  <a:pt x="10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21" name="Line 102"/>
          <p:cNvSpPr>
            <a:spLocks noChangeShapeType="1"/>
          </p:cNvSpPr>
          <p:nvPr/>
        </p:nvSpPr>
        <p:spPr bwMode="auto">
          <a:xfrm>
            <a:off x="5564189" y="1458517"/>
            <a:ext cx="33337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22" name="Line 103"/>
          <p:cNvSpPr>
            <a:spLocks noChangeShapeType="1"/>
          </p:cNvSpPr>
          <p:nvPr/>
        </p:nvSpPr>
        <p:spPr bwMode="auto">
          <a:xfrm>
            <a:off x="5597525" y="1458517"/>
            <a:ext cx="31750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23" name="Freeform 104"/>
          <p:cNvSpPr>
            <a:spLocks/>
          </p:cNvSpPr>
          <p:nvPr/>
        </p:nvSpPr>
        <p:spPr bwMode="auto">
          <a:xfrm>
            <a:off x="5629275" y="1458517"/>
            <a:ext cx="50800" cy="1190"/>
          </a:xfrm>
          <a:custGeom>
            <a:avLst/>
            <a:gdLst>
              <a:gd name="T0" fmla="*/ 0 w 32"/>
              <a:gd name="T1" fmla="*/ 0 h 1587"/>
              <a:gd name="T2" fmla="*/ 2147483647 w 32"/>
              <a:gd name="T3" fmla="*/ 0 h 1587"/>
              <a:gd name="T4" fmla="*/ 2147483647 w 32"/>
              <a:gd name="T5" fmla="*/ 0 h 1587"/>
              <a:gd name="T6" fmla="*/ 0 60000 65536"/>
              <a:gd name="T7" fmla="*/ 0 60000 65536"/>
              <a:gd name="T8" fmla="*/ 0 60000 65536"/>
              <a:gd name="T9" fmla="*/ 0 w 32"/>
              <a:gd name="T10" fmla="*/ 0 h 1587"/>
              <a:gd name="T11" fmla="*/ 32 w 3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587">
                <a:moveTo>
                  <a:pt x="0" y="0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24" name="Line 105"/>
          <p:cNvSpPr>
            <a:spLocks noChangeShapeType="1"/>
          </p:cNvSpPr>
          <p:nvPr/>
        </p:nvSpPr>
        <p:spPr bwMode="auto">
          <a:xfrm>
            <a:off x="5680075" y="1458517"/>
            <a:ext cx="31750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25" name="Line 106"/>
          <p:cNvSpPr>
            <a:spLocks noChangeShapeType="1"/>
          </p:cNvSpPr>
          <p:nvPr/>
        </p:nvSpPr>
        <p:spPr bwMode="auto">
          <a:xfrm>
            <a:off x="5711825" y="1458517"/>
            <a:ext cx="33338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26" name="Freeform 107"/>
          <p:cNvSpPr>
            <a:spLocks/>
          </p:cNvSpPr>
          <p:nvPr/>
        </p:nvSpPr>
        <p:spPr bwMode="auto">
          <a:xfrm>
            <a:off x="5745163" y="1458517"/>
            <a:ext cx="49212" cy="1190"/>
          </a:xfrm>
          <a:custGeom>
            <a:avLst/>
            <a:gdLst>
              <a:gd name="T0" fmla="*/ 0 w 31"/>
              <a:gd name="T1" fmla="*/ 0 h 1587"/>
              <a:gd name="T2" fmla="*/ 2147483647 w 31"/>
              <a:gd name="T3" fmla="*/ 0 h 1587"/>
              <a:gd name="T4" fmla="*/ 2147483647 w 31"/>
              <a:gd name="T5" fmla="*/ 0 h 1587"/>
              <a:gd name="T6" fmla="*/ 0 60000 65536"/>
              <a:gd name="T7" fmla="*/ 0 60000 65536"/>
              <a:gd name="T8" fmla="*/ 0 60000 65536"/>
              <a:gd name="T9" fmla="*/ 0 w 31"/>
              <a:gd name="T10" fmla="*/ 0 h 1587"/>
              <a:gd name="T11" fmla="*/ 31 w 3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587">
                <a:moveTo>
                  <a:pt x="0" y="0"/>
                </a:moveTo>
                <a:lnTo>
                  <a:pt x="10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27" name="Freeform 108"/>
          <p:cNvSpPr>
            <a:spLocks/>
          </p:cNvSpPr>
          <p:nvPr/>
        </p:nvSpPr>
        <p:spPr bwMode="auto">
          <a:xfrm>
            <a:off x="5794375" y="1446610"/>
            <a:ext cx="33338" cy="11906"/>
          </a:xfrm>
          <a:custGeom>
            <a:avLst/>
            <a:gdLst>
              <a:gd name="T0" fmla="*/ 0 w 21"/>
              <a:gd name="T1" fmla="*/ 2147483647 h 10"/>
              <a:gd name="T2" fmla="*/ 2147483647 w 21"/>
              <a:gd name="T3" fmla="*/ 0 h 10"/>
              <a:gd name="T4" fmla="*/ 2147483647 w 21"/>
              <a:gd name="T5" fmla="*/ 0 h 10"/>
              <a:gd name="T6" fmla="*/ 0 60000 65536"/>
              <a:gd name="T7" fmla="*/ 0 60000 65536"/>
              <a:gd name="T8" fmla="*/ 0 60000 65536"/>
              <a:gd name="T9" fmla="*/ 0 w 21"/>
              <a:gd name="T10" fmla="*/ 0 h 10"/>
              <a:gd name="T11" fmla="*/ 21 w 2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0">
                <a:moveTo>
                  <a:pt x="0" y="10"/>
                </a:moveTo>
                <a:lnTo>
                  <a:pt x="10" y="0"/>
                </a:lnTo>
                <a:lnTo>
                  <a:pt x="2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28" name="Freeform 109"/>
          <p:cNvSpPr>
            <a:spLocks/>
          </p:cNvSpPr>
          <p:nvPr/>
        </p:nvSpPr>
        <p:spPr bwMode="auto">
          <a:xfrm>
            <a:off x="5827713" y="1446610"/>
            <a:ext cx="49212" cy="1190"/>
          </a:xfrm>
          <a:custGeom>
            <a:avLst/>
            <a:gdLst>
              <a:gd name="T0" fmla="*/ 0 w 31"/>
              <a:gd name="T1" fmla="*/ 0 h 1587"/>
              <a:gd name="T2" fmla="*/ 2147483647 w 31"/>
              <a:gd name="T3" fmla="*/ 0 h 1587"/>
              <a:gd name="T4" fmla="*/ 2147483647 w 31"/>
              <a:gd name="T5" fmla="*/ 0 h 1587"/>
              <a:gd name="T6" fmla="*/ 0 60000 65536"/>
              <a:gd name="T7" fmla="*/ 0 60000 65536"/>
              <a:gd name="T8" fmla="*/ 0 60000 65536"/>
              <a:gd name="T9" fmla="*/ 0 w 31"/>
              <a:gd name="T10" fmla="*/ 0 h 1587"/>
              <a:gd name="T11" fmla="*/ 31 w 3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587">
                <a:moveTo>
                  <a:pt x="0" y="0"/>
                </a:moveTo>
                <a:lnTo>
                  <a:pt x="10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29" name="Line 110"/>
          <p:cNvSpPr>
            <a:spLocks noChangeShapeType="1"/>
          </p:cNvSpPr>
          <p:nvPr/>
        </p:nvSpPr>
        <p:spPr bwMode="auto">
          <a:xfrm>
            <a:off x="5876925" y="1446610"/>
            <a:ext cx="33338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30" name="Line 111"/>
          <p:cNvSpPr>
            <a:spLocks noChangeShapeType="1"/>
          </p:cNvSpPr>
          <p:nvPr/>
        </p:nvSpPr>
        <p:spPr bwMode="auto">
          <a:xfrm>
            <a:off x="5910263" y="1446610"/>
            <a:ext cx="31750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31" name="Freeform 112"/>
          <p:cNvSpPr>
            <a:spLocks/>
          </p:cNvSpPr>
          <p:nvPr/>
        </p:nvSpPr>
        <p:spPr bwMode="auto">
          <a:xfrm>
            <a:off x="5942013" y="1446610"/>
            <a:ext cx="49212" cy="1190"/>
          </a:xfrm>
          <a:custGeom>
            <a:avLst/>
            <a:gdLst>
              <a:gd name="T0" fmla="*/ 0 w 31"/>
              <a:gd name="T1" fmla="*/ 0 h 1587"/>
              <a:gd name="T2" fmla="*/ 2147483647 w 31"/>
              <a:gd name="T3" fmla="*/ 0 h 1587"/>
              <a:gd name="T4" fmla="*/ 2147483647 w 31"/>
              <a:gd name="T5" fmla="*/ 0 h 1587"/>
              <a:gd name="T6" fmla="*/ 0 60000 65536"/>
              <a:gd name="T7" fmla="*/ 0 60000 65536"/>
              <a:gd name="T8" fmla="*/ 0 60000 65536"/>
              <a:gd name="T9" fmla="*/ 0 w 31"/>
              <a:gd name="T10" fmla="*/ 0 h 1587"/>
              <a:gd name="T11" fmla="*/ 31 w 3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587">
                <a:moveTo>
                  <a:pt x="0" y="0"/>
                </a:moveTo>
                <a:lnTo>
                  <a:pt x="11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32" name="Line 113"/>
          <p:cNvSpPr>
            <a:spLocks noChangeShapeType="1"/>
          </p:cNvSpPr>
          <p:nvPr/>
        </p:nvSpPr>
        <p:spPr bwMode="auto">
          <a:xfrm>
            <a:off x="5991225" y="1446610"/>
            <a:ext cx="33338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33" name="Line 114"/>
          <p:cNvSpPr>
            <a:spLocks noChangeShapeType="1"/>
          </p:cNvSpPr>
          <p:nvPr/>
        </p:nvSpPr>
        <p:spPr bwMode="auto">
          <a:xfrm>
            <a:off x="6024564" y="1446610"/>
            <a:ext cx="33337" cy="119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34" name="Freeform 115"/>
          <p:cNvSpPr>
            <a:spLocks/>
          </p:cNvSpPr>
          <p:nvPr/>
        </p:nvSpPr>
        <p:spPr bwMode="auto">
          <a:xfrm>
            <a:off x="6057901" y="1446610"/>
            <a:ext cx="49213" cy="1190"/>
          </a:xfrm>
          <a:custGeom>
            <a:avLst/>
            <a:gdLst>
              <a:gd name="T0" fmla="*/ 0 w 31"/>
              <a:gd name="T1" fmla="*/ 0 h 1587"/>
              <a:gd name="T2" fmla="*/ 2147483647 w 31"/>
              <a:gd name="T3" fmla="*/ 0 h 1587"/>
              <a:gd name="T4" fmla="*/ 2147483647 w 31"/>
              <a:gd name="T5" fmla="*/ 0 h 1587"/>
              <a:gd name="T6" fmla="*/ 0 60000 65536"/>
              <a:gd name="T7" fmla="*/ 0 60000 65536"/>
              <a:gd name="T8" fmla="*/ 0 60000 65536"/>
              <a:gd name="T9" fmla="*/ 0 w 31"/>
              <a:gd name="T10" fmla="*/ 0 h 1587"/>
              <a:gd name="T11" fmla="*/ 31 w 3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587">
                <a:moveTo>
                  <a:pt x="0" y="0"/>
                </a:moveTo>
                <a:lnTo>
                  <a:pt x="10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35" name="Freeform 116"/>
          <p:cNvSpPr>
            <a:spLocks/>
          </p:cNvSpPr>
          <p:nvPr/>
        </p:nvSpPr>
        <p:spPr bwMode="auto">
          <a:xfrm>
            <a:off x="6107114" y="1433513"/>
            <a:ext cx="33337" cy="13097"/>
          </a:xfrm>
          <a:custGeom>
            <a:avLst/>
            <a:gdLst>
              <a:gd name="T0" fmla="*/ 0 w 21"/>
              <a:gd name="T1" fmla="*/ 2147483647 h 11"/>
              <a:gd name="T2" fmla="*/ 2147483647 w 21"/>
              <a:gd name="T3" fmla="*/ 0 h 11"/>
              <a:gd name="T4" fmla="*/ 2147483647 w 21"/>
              <a:gd name="T5" fmla="*/ 0 h 11"/>
              <a:gd name="T6" fmla="*/ 0 60000 65536"/>
              <a:gd name="T7" fmla="*/ 0 60000 65536"/>
              <a:gd name="T8" fmla="*/ 0 60000 65536"/>
              <a:gd name="T9" fmla="*/ 0 w 21"/>
              <a:gd name="T10" fmla="*/ 0 h 11"/>
              <a:gd name="T11" fmla="*/ 21 w 2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1">
                <a:moveTo>
                  <a:pt x="0" y="11"/>
                </a:moveTo>
                <a:lnTo>
                  <a:pt x="10" y="0"/>
                </a:lnTo>
                <a:lnTo>
                  <a:pt x="2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36" name="Line 117"/>
          <p:cNvSpPr>
            <a:spLocks noChangeShapeType="1"/>
          </p:cNvSpPr>
          <p:nvPr/>
        </p:nvSpPr>
        <p:spPr bwMode="auto">
          <a:xfrm>
            <a:off x="6140450" y="1433513"/>
            <a:ext cx="31750" cy="1191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37" name="Freeform 118"/>
          <p:cNvSpPr>
            <a:spLocks/>
          </p:cNvSpPr>
          <p:nvPr/>
        </p:nvSpPr>
        <p:spPr bwMode="auto">
          <a:xfrm>
            <a:off x="6172201" y="1433513"/>
            <a:ext cx="49213" cy="1191"/>
          </a:xfrm>
          <a:custGeom>
            <a:avLst/>
            <a:gdLst>
              <a:gd name="T0" fmla="*/ 0 w 31"/>
              <a:gd name="T1" fmla="*/ 0 h 1588"/>
              <a:gd name="T2" fmla="*/ 2147483647 w 31"/>
              <a:gd name="T3" fmla="*/ 0 h 1588"/>
              <a:gd name="T4" fmla="*/ 2147483647 w 31"/>
              <a:gd name="T5" fmla="*/ 0 h 1588"/>
              <a:gd name="T6" fmla="*/ 0 60000 65536"/>
              <a:gd name="T7" fmla="*/ 0 60000 65536"/>
              <a:gd name="T8" fmla="*/ 0 60000 65536"/>
              <a:gd name="T9" fmla="*/ 0 w 31"/>
              <a:gd name="T10" fmla="*/ 0 h 1588"/>
              <a:gd name="T11" fmla="*/ 31 w 3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588">
                <a:moveTo>
                  <a:pt x="0" y="0"/>
                </a:moveTo>
                <a:lnTo>
                  <a:pt x="11" y="0"/>
                </a:lnTo>
                <a:lnTo>
                  <a:pt x="31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38" name="Line 119"/>
          <p:cNvSpPr>
            <a:spLocks noChangeShapeType="1"/>
          </p:cNvSpPr>
          <p:nvPr/>
        </p:nvSpPr>
        <p:spPr bwMode="auto">
          <a:xfrm>
            <a:off x="6221414" y="1433513"/>
            <a:ext cx="33337" cy="1191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39" name="Rectangle 120"/>
          <p:cNvSpPr>
            <a:spLocks noChangeArrowheads="1"/>
          </p:cNvSpPr>
          <p:nvPr/>
        </p:nvSpPr>
        <p:spPr bwMode="auto">
          <a:xfrm>
            <a:off x="3130550" y="732235"/>
            <a:ext cx="276344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700" b="1" dirty="0" err="1">
                <a:solidFill>
                  <a:srgbClr val="000000"/>
                </a:solidFill>
                <a:latin typeface="Arial" charset="0"/>
              </a:rPr>
              <a:t>Tornquistova</a:t>
            </a:r>
            <a:r>
              <a:rPr lang="cs-CZ" sz="1700" b="1" dirty="0">
                <a:solidFill>
                  <a:srgbClr val="000000"/>
                </a:solidFill>
                <a:latin typeface="Arial" charset="0"/>
              </a:rPr>
              <a:t> křivka I. typu</a:t>
            </a:r>
            <a:endParaRPr lang="cs-CZ" dirty="0"/>
          </a:p>
        </p:txBody>
      </p:sp>
      <p:sp>
        <p:nvSpPr>
          <p:cNvPr id="24840" name="Rectangle 121"/>
          <p:cNvSpPr>
            <a:spLocks noChangeArrowheads="1"/>
          </p:cNvSpPr>
          <p:nvPr/>
        </p:nvSpPr>
        <p:spPr bwMode="auto">
          <a:xfrm>
            <a:off x="2160588" y="2838451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400">
                <a:solidFill>
                  <a:srgbClr val="000000"/>
                </a:solidFill>
                <a:latin typeface="Arial" charset="0"/>
              </a:rPr>
              <a:t>0</a:t>
            </a:r>
            <a:endParaRPr lang="cs-CZ"/>
          </a:p>
        </p:txBody>
      </p:sp>
      <p:sp>
        <p:nvSpPr>
          <p:cNvPr id="24841" name="Rectangle 122"/>
          <p:cNvSpPr>
            <a:spLocks noChangeArrowheads="1"/>
          </p:cNvSpPr>
          <p:nvPr/>
        </p:nvSpPr>
        <p:spPr bwMode="auto">
          <a:xfrm>
            <a:off x="2012950" y="2506267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400">
                <a:solidFill>
                  <a:srgbClr val="000000"/>
                </a:solidFill>
                <a:latin typeface="Arial" charset="0"/>
              </a:rPr>
              <a:t>0,2</a:t>
            </a:r>
            <a:endParaRPr lang="cs-CZ"/>
          </a:p>
        </p:txBody>
      </p:sp>
      <p:sp>
        <p:nvSpPr>
          <p:cNvPr id="24842" name="Rectangle 123"/>
          <p:cNvSpPr>
            <a:spLocks noChangeArrowheads="1"/>
          </p:cNvSpPr>
          <p:nvPr/>
        </p:nvSpPr>
        <p:spPr bwMode="auto">
          <a:xfrm>
            <a:off x="2012950" y="2185988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400">
                <a:solidFill>
                  <a:srgbClr val="000000"/>
                </a:solidFill>
                <a:latin typeface="Arial" charset="0"/>
              </a:rPr>
              <a:t>0,4</a:t>
            </a:r>
            <a:endParaRPr lang="cs-CZ"/>
          </a:p>
        </p:txBody>
      </p:sp>
      <p:sp>
        <p:nvSpPr>
          <p:cNvPr id="24843" name="Rectangle 124"/>
          <p:cNvSpPr>
            <a:spLocks noChangeArrowheads="1"/>
          </p:cNvSpPr>
          <p:nvPr/>
        </p:nvSpPr>
        <p:spPr bwMode="auto">
          <a:xfrm>
            <a:off x="2012950" y="1852613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400">
                <a:solidFill>
                  <a:srgbClr val="000000"/>
                </a:solidFill>
                <a:latin typeface="Arial" charset="0"/>
              </a:rPr>
              <a:t>0,6</a:t>
            </a:r>
            <a:endParaRPr lang="cs-CZ"/>
          </a:p>
        </p:txBody>
      </p:sp>
      <p:sp>
        <p:nvSpPr>
          <p:cNvPr id="24844" name="Rectangle 125"/>
          <p:cNvSpPr>
            <a:spLocks noChangeArrowheads="1"/>
          </p:cNvSpPr>
          <p:nvPr/>
        </p:nvSpPr>
        <p:spPr bwMode="auto">
          <a:xfrm>
            <a:off x="2012950" y="1532335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400">
                <a:solidFill>
                  <a:srgbClr val="000000"/>
                </a:solidFill>
                <a:latin typeface="Arial" charset="0"/>
              </a:rPr>
              <a:t>0,8</a:t>
            </a:r>
            <a:endParaRPr lang="cs-CZ"/>
          </a:p>
        </p:txBody>
      </p:sp>
      <p:sp>
        <p:nvSpPr>
          <p:cNvPr id="24845" name="Rectangle 126"/>
          <p:cNvSpPr>
            <a:spLocks noChangeArrowheads="1"/>
          </p:cNvSpPr>
          <p:nvPr/>
        </p:nvSpPr>
        <p:spPr bwMode="auto">
          <a:xfrm>
            <a:off x="2160588" y="1200150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400">
                <a:solidFill>
                  <a:srgbClr val="000000"/>
                </a:solidFill>
                <a:latin typeface="Arial" charset="0"/>
              </a:rPr>
              <a:t>1</a:t>
            </a:r>
            <a:endParaRPr lang="cs-CZ"/>
          </a:p>
        </p:txBody>
      </p:sp>
      <p:sp>
        <p:nvSpPr>
          <p:cNvPr id="24846" name="Rectangle 127"/>
          <p:cNvSpPr>
            <a:spLocks noChangeArrowheads="1"/>
          </p:cNvSpPr>
          <p:nvPr/>
        </p:nvSpPr>
        <p:spPr bwMode="auto">
          <a:xfrm>
            <a:off x="2341563" y="3036094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400">
                <a:solidFill>
                  <a:srgbClr val="000000"/>
                </a:solidFill>
                <a:latin typeface="Arial" charset="0"/>
              </a:rPr>
              <a:t>0</a:t>
            </a:r>
            <a:endParaRPr lang="cs-CZ"/>
          </a:p>
        </p:txBody>
      </p:sp>
      <p:sp>
        <p:nvSpPr>
          <p:cNvPr id="24847" name="Rectangle 128"/>
          <p:cNvSpPr>
            <a:spLocks noChangeArrowheads="1"/>
          </p:cNvSpPr>
          <p:nvPr/>
        </p:nvSpPr>
        <p:spPr bwMode="auto">
          <a:xfrm>
            <a:off x="3114675" y="3036094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400">
                <a:solidFill>
                  <a:srgbClr val="000000"/>
                </a:solidFill>
                <a:latin typeface="Arial" charset="0"/>
              </a:rPr>
              <a:t>2</a:t>
            </a:r>
            <a:endParaRPr lang="cs-CZ"/>
          </a:p>
        </p:txBody>
      </p:sp>
      <p:sp>
        <p:nvSpPr>
          <p:cNvPr id="24848" name="Rectangle 129"/>
          <p:cNvSpPr>
            <a:spLocks noChangeArrowheads="1"/>
          </p:cNvSpPr>
          <p:nvPr/>
        </p:nvSpPr>
        <p:spPr bwMode="auto">
          <a:xfrm>
            <a:off x="3887788" y="3036094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400">
                <a:solidFill>
                  <a:srgbClr val="000000"/>
                </a:solidFill>
                <a:latin typeface="Arial" charset="0"/>
              </a:rPr>
              <a:t>4</a:t>
            </a:r>
            <a:endParaRPr lang="cs-CZ"/>
          </a:p>
        </p:txBody>
      </p:sp>
      <p:sp>
        <p:nvSpPr>
          <p:cNvPr id="24849" name="Rectangle 130"/>
          <p:cNvSpPr>
            <a:spLocks noChangeArrowheads="1"/>
          </p:cNvSpPr>
          <p:nvPr/>
        </p:nvSpPr>
        <p:spPr bwMode="auto">
          <a:xfrm>
            <a:off x="4659313" y="3036094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400">
                <a:solidFill>
                  <a:srgbClr val="000000"/>
                </a:solidFill>
                <a:latin typeface="Arial" charset="0"/>
              </a:rPr>
              <a:t>6</a:t>
            </a:r>
            <a:endParaRPr lang="cs-CZ"/>
          </a:p>
        </p:txBody>
      </p:sp>
      <p:sp>
        <p:nvSpPr>
          <p:cNvPr id="24850" name="Rectangle 131"/>
          <p:cNvSpPr>
            <a:spLocks noChangeArrowheads="1"/>
          </p:cNvSpPr>
          <p:nvPr/>
        </p:nvSpPr>
        <p:spPr bwMode="auto">
          <a:xfrm>
            <a:off x="5432425" y="3036094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400">
                <a:solidFill>
                  <a:srgbClr val="000000"/>
                </a:solidFill>
                <a:latin typeface="Arial" charset="0"/>
              </a:rPr>
              <a:t>8</a:t>
            </a:r>
            <a:endParaRPr lang="cs-CZ"/>
          </a:p>
        </p:txBody>
      </p:sp>
      <p:sp>
        <p:nvSpPr>
          <p:cNvPr id="24851" name="Rectangle 132"/>
          <p:cNvSpPr>
            <a:spLocks noChangeArrowheads="1"/>
          </p:cNvSpPr>
          <p:nvPr/>
        </p:nvSpPr>
        <p:spPr bwMode="auto">
          <a:xfrm>
            <a:off x="6156325" y="3036094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400">
                <a:solidFill>
                  <a:srgbClr val="000000"/>
                </a:solidFill>
                <a:latin typeface="Arial" charset="0"/>
              </a:rPr>
              <a:t>10</a:t>
            </a:r>
            <a:endParaRPr lang="cs-CZ"/>
          </a:p>
        </p:txBody>
      </p:sp>
      <p:sp>
        <p:nvSpPr>
          <p:cNvPr id="24852" name="Rectangle 133"/>
          <p:cNvSpPr>
            <a:spLocks noChangeArrowheads="1"/>
          </p:cNvSpPr>
          <p:nvPr/>
        </p:nvSpPr>
        <p:spPr bwMode="auto">
          <a:xfrm>
            <a:off x="4248151" y="3294460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400" i="1" dirty="0">
                <a:solidFill>
                  <a:srgbClr val="000000"/>
                </a:solidFill>
                <a:latin typeface="Arial" charset="0"/>
              </a:rPr>
              <a:t>X</a:t>
            </a:r>
            <a:endParaRPr lang="cs-CZ" dirty="0"/>
          </a:p>
        </p:txBody>
      </p:sp>
      <p:sp>
        <p:nvSpPr>
          <p:cNvPr id="24853" name="Rectangle 134"/>
          <p:cNvSpPr>
            <a:spLocks noChangeArrowheads="1"/>
          </p:cNvSpPr>
          <p:nvPr/>
        </p:nvSpPr>
        <p:spPr bwMode="auto">
          <a:xfrm rot="-5400000">
            <a:off x="1644843" y="2005638"/>
            <a:ext cx="28854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400" i="1" dirty="0">
                <a:solidFill>
                  <a:srgbClr val="000000"/>
                </a:solidFill>
                <a:latin typeface="Arial" charset="0"/>
              </a:rPr>
              <a:t>f(X)</a:t>
            </a:r>
            <a:endParaRPr lang="cs-CZ" dirty="0"/>
          </a:p>
        </p:txBody>
      </p:sp>
      <p:sp>
        <p:nvSpPr>
          <p:cNvPr id="24854" name="Rectangle 140"/>
          <p:cNvSpPr>
            <a:spLocks noChangeArrowheads="1"/>
          </p:cNvSpPr>
          <p:nvPr/>
        </p:nvSpPr>
        <p:spPr bwMode="auto">
          <a:xfrm>
            <a:off x="1547664" y="429220"/>
            <a:ext cx="5981849" cy="297296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855" name="Text Box 142"/>
          <p:cNvSpPr txBox="1">
            <a:spLocks noChangeArrowheads="1"/>
          </p:cNvSpPr>
          <p:nvPr/>
        </p:nvSpPr>
        <p:spPr bwMode="auto">
          <a:xfrm>
            <a:off x="6372226" y="1275160"/>
            <a:ext cx="504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1" dirty="0">
                <a:sym typeface="Symbol" pitchFamily="18" charset="2"/>
              </a:rPr>
              <a:t>B</a:t>
            </a:r>
            <a:r>
              <a:rPr lang="cs-CZ" sz="2000" baseline="-25000" dirty="0">
                <a:sym typeface="Symbol" pitchFamily="18" charset="2"/>
              </a:rPr>
              <a:t>0</a:t>
            </a:r>
            <a:endParaRPr lang="cs-CZ" sz="2000" dirty="0">
              <a:sym typeface="Symbol" pitchFamily="18" charset="2"/>
            </a:endParaRPr>
          </a:p>
        </p:txBody>
      </p:sp>
      <p:sp>
        <p:nvSpPr>
          <p:cNvPr id="24856" name="Text Box 143"/>
          <p:cNvSpPr txBox="1">
            <a:spLocks noChangeArrowheads="1"/>
          </p:cNvSpPr>
          <p:nvPr/>
        </p:nvSpPr>
        <p:spPr bwMode="auto">
          <a:xfrm>
            <a:off x="900114" y="4187429"/>
            <a:ext cx="7704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>
                <a:latin typeface="Arial" charset="0"/>
              </a:rPr>
              <a:t>Závislost poptávky po </a:t>
            </a:r>
            <a:r>
              <a:rPr lang="cs-CZ" b="1" dirty="0">
                <a:latin typeface="Arial" charset="0"/>
              </a:rPr>
              <a:t>spotřebním</a:t>
            </a:r>
            <a:r>
              <a:rPr lang="cs-CZ" dirty="0">
                <a:latin typeface="Arial" charset="0"/>
              </a:rPr>
              <a:t> zboží na výši příjmů (např. elektronika)</a:t>
            </a:r>
          </a:p>
        </p:txBody>
      </p:sp>
      <p:graphicFrame>
        <p:nvGraphicFramePr>
          <p:cNvPr id="99472" name="Object 143"/>
          <p:cNvGraphicFramePr>
            <a:graphicFrameLocks noChangeAspect="1"/>
          </p:cNvGraphicFramePr>
          <p:nvPr/>
        </p:nvGraphicFramePr>
        <p:xfrm>
          <a:off x="3276600" y="3568304"/>
          <a:ext cx="2376488" cy="6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Rovnice" r:id="rId3" imgW="1218671" imgH="431613" progId="Equation.3">
                  <p:embed/>
                </p:oleObj>
              </mc:Choice>
              <mc:Fallback>
                <p:oleObj name="Rovnice" r:id="rId3" imgW="121867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68304"/>
                        <a:ext cx="2376488" cy="631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4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3238500" y="4771847"/>
            <a:ext cx="1905000" cy="342900"/>
          </a:xfrm>
          <a:noFill/>
        </p:spPr>
        <p:txBody>
          <a:bodyPr/>
          <a:lstStyle/>
          <a:p>
            <a:pPr algn="ctr"/>
            <a:fld id="{924C768D-124B-4AD1-A988-3B2018D4EB93}" type="slidenum">
              <a:rPr lang="cs-CZ" sz="800" smtClean="0"/>
              <a:pPr algn="ctr"/>
              <a:t>24</a:t>
            </a:fld>
            <a:endParaRPr lang="cs-CZ" sz="800" dirty="0" smtClean="0"/>
          </a:p>
        </p:txBody>
      </p:sp>
      <p:sp>
        <p:nvSpPr>
          <p:cNvPr id="25741" name="Rectangle 3"/>
          <p:cNvSpPr>
            <a:spLocks noChangeArrowheads="1"/>
          </p:cNvSpPr>
          <p:nvPr/>
        </p:nvSpPr>
        <p:spPr bwMode="auto">
          <a:xfrm>
            <a:off x="1331914" y="519113"/>
            <a:ext cx="6434137" cy="32325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42" name="Rectangle 4"/>
          <p:cNvSpPr>
            <a:spLocks noChangeArrowheads="1"/>
          </p:cNvSpPr>
          <p:nvPr/>
        </p:nvSpPr>
        <p:spPr bwMode="auto">
          <a:xfrm>
            <a:off x="2411414" y="1168004"/>
            <a:ext cx="3957637" cy="1678781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43" name="Rectangle 5"/>
          <p:cNvSpPr>
            <a:spLocks noChangeArrowheads="1"/>
          </p:cNvSpPr>
          <p:nvPr/>
        </p:nvSpPr>
        <p:spPr bwMode="auto">
          <a:xfrm>
            <a:off x="2416175" y="1189435"/>
            <a:ext cx="3957638" cy="1678781"/>
          </a:xfrm>
          <a:prstGeom prst="rect">
            <a:avLst/>
          </a:prstGeom>
          <a:noFill/>
          <a:ln w="17463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44" name="Line 6"/>
          <p:cNvSpPr>
            <a:spLocks noChangeShapeType="1"/>
          </p:cNvSpPr>
          <p:nvPr/>
        </p:nvSpPr>
        <p:spPr bwMode="auto">
          <a:xfrm>
            <a:off x="2416175" y="1189435"/>
            <a:ext cx="1588" cy="167878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45" name="Line 7"/>
          <p:cNvSpPr>
            <a:spLocks noChangeShapeType="1"/>
          </p:cNvSpPr>
          <p:nvPr/>
        </p:nvSpPr>
        <p:spPr bwMode="auto">
          <a:xfrm>
            <a:off x="2365375" y="2868217"/>
            <a:ext cx="101600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46" name="Line 8"/>
          <p:cNvSpPr>
            <a:spLocks noChangeShapeType="1"/>
          </p:cNvSpPr>
          <p:nvPr/>
        </p:nvSpPr>
        <p:spPr bwMode="auto">
          <a:xfrm>
            <a:off x="2365375" y="2527698"/>
            <a:ext cx="101600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47" name="Line 9"/>
          <p:cNvSpPr>
            <a:spLocks noChangeShapeType="1"/>
          </p:cNvSpPr>
          <p:nvPr/>
        </p:nvSpPr>
        <p:spPr bwMode="auto">
          <a:xfrm>
            <a:off x="2365375" y="2199085"/>
            <a:ext cx="101600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48" name="Line 10"/>
          <p:cNvSpPr>
            <a:spLocks noChangeShapeType="1"/>
          </p:cNvSpPr>
          <p:nvPr/>
        </p:nvSpPr>
        <p:spPr bwMode="auto">
          <a:xfrm>
            <a:off x="2365375" y="1858567"/>
            <a:ext cx="101600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49" name="Line 11"/>
          <p:cNvSpPr>
            <a:spLocks noChangeShapeType="1"/>
          </p:cNvSpPr>
          <p:nvPr/>
        </p:nvSpPr>
        <p:spPr bwMode="auto">
          <a:xfrm>
            <a:off x="2365375" y="1529954"/>
            <a:ext cx="101600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50" name="Line 12"/>
          <p:cNvSpPr>
            <a:spLocks noChangeShapeType="1"/>
          </p:cNvSpPr>
          <p:nvPr/>
        </p:nvSpPr>
        <p:spPr bwMode="auto">
          <a:xfrm>
            <a:off x="2365375" y="1189435"/>
            <a:ext cx="101600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51" name="Line 13"/>
          <p:cNvSpPr>
            <a:spLocks noChangeShapeType="1"/>
          </p:cNvSpPr>
          <p:nvPr/>
        </p:nvSpPr>
        <p:spPr bwMode="auto">
          <a:xfrm>
            <a:off x="2416175" y="2868217"/>
            <a:ext cx="3957638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52" name="Line 14"/>
          <p:cNvSpPr>
            <a:spLocks noChangeShapeType="1"/>
          </p:cNvSpPr>
          <p:nvPr/>
        </p:nvSpPr>
        <p:spPr bwMode="auto">
          <a:xfrm flipV="1">
            <a:off x="2416175" y="2831307"/>
            <a:ext cx="1588" cy="7501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53" name="Line 15"/>
          <p:cNvSpPr>
            <a:spLocks noChangeShapeType="1"/>
          </p:cNvSpPr>
          <p:nvPr/>
        </p:nvSpPr>
        <p:spPr bwMode="auto">
          <a:xfrm flipV="1">
            <a:off x="3206750" y="2831307"/>
            <a:ext cx="1588" cy="7501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54" name="Line 16"/>
          <p:cNvSpPr>
            <a:spLocks noChangeShapeType="1"/>
          </p:cNvSpPr>
          <p:nvPr/>
        </p:nvSpPr>
        <p:spPr bwMode="auto">
          <a:xfrm flipV="1">
            <a:off x="3998914" y="2831307"/>
            <a:ext cx="1587" cy="7501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55" name="Line 17"/>
          <p:cNvSpPr>
            <a:spLocks noChangeShapeType="1"/>
          </p:cNvSpPr>
          <p:nvPr/>
        </p:nvSpPr>
        <p:spPr bwMode="auto">
          <a:xfrm flipV="1">
            <a:off x="4791075" y="2831307"/>
            <a:ext cx="1588" cy="7501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56" name="Line 18"/>
          <p:cNvSpPr>
            <a:spLocks noChangeShapeType="1"/>
          </p:cNvSpPr>
          <p:nvPr/>
        </p:nvSpPr>
        <p:spPr bwMode="auto">
          <a:xfrm flipV="1">
            <a:off x="5581650" y="2831307"/>
            <a:ext cx="1588" cy="7501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57" name="Line 19"/>
          <p:cNvSpPr>
            <a:spLocks noChangeShapeType="1"/>
          </p:cNvSpPr>
          <p:nvPr/>
        </p:nvSpPr>
        <p:spPr bwMode="auto">
          <a:xfrm flipV="1">
            <a:off x="6373814" y="2831307"/>
            <a:ext cx="1587" cy="7501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58" name="Line 20"/>
          <p:cNvSpPr>
            <a:spLocks noChangeShapeType="1"/>
          </p:cNvSpPr>
          <p:nvPr/>
        </p:nvSpPr>
        <p:spPr bwMode="auto">
          <a:xfrm flipV="1">
            <a:off x="2819401" y="2793207"/>
            <a:ext cx="34925" cy="75010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59" name="Line 21"/>
          <p:cNvSpPr>
            <a:spLocks noChangeShapeType="1"/>
          </p:cNvSpPr>
          <p:nvPr/>
        </p:nvSpPr>
        <p:spPr bwMode="auto">
          <a:xfrm flipV="1">
            <a:off x="2854325" y="2717006"/>
            <a:ext cx="33338" cy="76200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60" name="Freeform 22"/>
          <p:cNvSpPr>
            <a:spLocks/>
          </p:cNvSpPr>
          <p:nvPr/>
        </p:nvSpPr>
        <p:spPr bwMode="auto">
          <a:xfrm>
            <a:off x="2887663" y="2653904"/>
            <a:ext cx="50800" cy="63103"/>
          </a:xfrm>
          <a:custGeom>
            <a:avLst/>
            <a:gdLst>
              <a:gd name="T0" fmla="*/ 0 w 32"/>
              <a:gd name="T1" fmla="*/ 2147483647 h 53"/>
              <a:gd name="T2" fmla="*/ 2147483647 w 32"/>
              <a:gd name="T3" fmla="*/ 2147483647 h 53"/>
              <a:gd name="T4" fmla="*/ 2147483647 w 32"/>
              <a:gd name="T5" fmla="*/ 0 h 53"/>
              <a:gd name="T6" fmla="*/ 0 60000 65536"/>
              <a:gd name="T7" fmla="*/ 0 60000 65536"/>
              <a:gd name="T8" fmla="*/ 0 60000 65536"/>
              <a:gd name="T9" fmla="*/ 0 w 32"/>
              <a:gd name="T10" fmla="*/ 0 h 53"/>
              <a:gd name="T11" fmla="*/ 32 w 32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53">
                <a:moveTo>
                  <a:pt x="0" y="53"/>
                </a:moveTo>
                <a:lnTo>
                  <a:pt x="10" y="21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61" name="Line 23"/>
          <p:cNvSpPr>
            <a:spLocks noChangeShapeType="1"/>
          </p:cNvSpPr>
          <p:nvPr/>
        </p:nvSpPr>
        <p:spPr bwMode="auto">
          <a:xfrm flipV="1">
            <a:off x="2938464" y="2590800"/>
            <a:ext cx="33337" cy="63104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62" name="Line 24"/>
          <p:cNvSpPr>
            <a:spLocks noChangeShapeType="1"/>
          </p:cNvSpPr>
          <p:nvPr/>
        </p:nvSpPr>
        <p:spPr bwMode="auto">
          <a:xfrm flipV="1">
            <a:off x="2971800" y="2527698"/>
            <a:ext cx="33338" cy="63103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63" name="Freeform 25"/>
          <p:cNvSpPr>
            <a:spLocks/>
          </p:cNvSpPr>
          <p:nvPr/>
        </p:nvSpPr>
        <p:spPr bwMode="auto">
          <a:xfrm>
            <a:off x="3005138" y="2477692"/>
            <a:ext cx="50800" cy="50006"/>
          </a:xfrm>
          <a:custGeom>
            <a:avLst/>
            <a:gdLst>
              <a:gd name="T0" fmla="*/ 0 w 32"/>
              <a:gd name="T1" fmla="*/ 2147483647 h 42"/>
              <a:gd name="T2" fmla="*/ 2147483647 w 32"/>
              <a:gd name="T3" fmla="*/ 2147483647 h 42"/>
              <a:gd name="T4" fmla="*/ 2147483647 w 32"/>
              <a:gd name="T5" fmla="*/ 0 h 42"/>
              <a:gd name="T6" fmla="*/ 0 60000 65536"/>
              <a:gd name="T7" fmla="*/ 0 60000 65536"/>
              <a:gd name="T8" fmla="*/ 0 60000 65536"/>
              <a:gd name="T9" fmla="*/ 0 w 32"/>
              <a:gd name="T10" fmla="*/ 0 h 42"/>
              <a:gd name="T11" fmla="*/ 32 w 3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42">
                <a:moveTo>
                  <a:pt x="0" y="42"/>
                </a:moveTo>
                <a:lnTo>
                  <a:pt x="11" y="21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64" name="Line 26"/>
          <p:cNvSpPr>
            <a:spLocks noChangeShapeType="1"/>
          </p:cNvSpPr>
          <p:nvPr/>
        </p:nvSpPr>
        <p:spPr bwMode="auto">
          <a:xfrm flipV="1">
            <a:off x="3055939" y="2439591"/>
            <a:ext cx="33337" cy="38100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65" name="Freeform 27"/>
          <p:cNvSpPr>
            <a:spLocks/>
          </p:cNvSpPr>
          <p:nvPr/>
        </p:nvSpPr>
        <p:spPr bwMode="auto">
          <a:xfrm>
            <a:off x="3089275" y="2388394"/>
            <a:ext cx="33338" cy="51197"/>
          </a:xfrm>
          <a:custGeom>
            <a:avLst/>
            <a:gdLst>
              <a:gd name="T0" fmla="*/ 0 w 21"/>
              <a:gd name="T1" fmla="*/ 2147483647 h 43"/>
              <a:gd name="T2" fmla="*/ 2147483647 w 21"/>
              <a:gd name="T3" fmla="*/ 2147483647 h 43"/>
              <a:gd name="T4" fmla="*/ 2147483647 w 21"/>
              <a:gd name="T5" fmla="*/ 0 h 43"/>
              <a:gd name="T6" fmla="*/ 0 60000 65536"/>
              <a:gd name="T7" fmla="*/ 0 60000 65536"/>
              <a:gd name="T8" fmla="*/ 0 60000 65536"/>
              <a:gd name="T9" fmla="*/ 0 w 21"/>
              <a:gd name="T10" fmla="*/ 0 h 43"/>
              <a:gd name="T11" fmla="*/ 21 w 21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3">
                <a:moveTo>
                  <a:pt x="0" y="43"/>
                </a:moveTo>
                <a:lnTo>
                  <a:pt x="11" y="22"/>
                </a:lnTo>
                <a:lnTo>
                  <a:pt x="21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66" name="Freeform 28"/>
          <p:cNvSpPr>
            <a:spLocks/>
          </p:cNvSpPr>
          <p:nvPr/>
        </p:nvSpPr>
        <p:spPr bwMode="auto">
          <a:xfrm>
            <a:off x="3122613" y="2351485"/>
            <a:ext cx="50800" cy="36909"/>
          </a:xfrm>
          <a:custGeom>
            <a:avLst/>
            <a:gdLst>
              <a:gd name="T0" fmla="*/ 0 w 32"/>
              <a:gd name="T1" fmla="*/ 2147483647 h 31"/>
              <a:gd name="T2" fmla="*/ 2147483647 w 32"/>
              <a:gd name="T3" fmla="*/ 2147483647 h 31"/>
              <a:gd name="T4" fmla="*/ 2147483647 w 32"/>
              <a:gd name="T5" fmla="*/ 0 h 31"/>
              <a:gd name="T6" fmla="*/ 0 60000 65536"/>
              <a:gd name="T7" fmla="*/ 0 60000 65536"/>
              <a:gd name="T8" fmla="*/ 0 60000 65536"/>
              <a:gd name="T9" fmla="*/ 0 w 32"/>
              <a:gd name="T10" fmla="*/ 0 h 31"/>
              <a:gd name="T11" fmla="*/ 32 w 32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31">
                <a:moveTo>
                  <a:pt x="0" y="31"/>
                </a:moveTo>
                <a:lnTo>
                  <a:pt x="11" y="1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67" name="Line 29"/>
          <p:cNvSpPr>
            <a:spLocks noChangeShapeType="1"/>
          </p:cNvSpPr>
          <p:nvPr/>
        </p:nvSpPr>
        <p:spPr bwMode="auto">
          <a:xfrm flipV="1">
            <a:off x="3173414" y="2313385"/>
            <a:ext cx="33337" cy="38100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68" name="Line 30"/>
          <p:cNvSpPr>
            <a:spLocks noChangeShapeType="1"/>
          </p:cNvSpPr>
          <p:nvPr/>
        </p:nvSpPr>
        <p:spPr bwMode="auto">
          <a:xfrm flipV="1">
            <a:off x="3206751" y="2275285"/>
            <a:ext cx="34925" cy="38100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69" name="Freeform 31"/>
          <p:cNvSpPr>
            <a:spLocks/>
          </p:cNvSpPr>
          <p:nvPr/>
        </p:nvSpPr>
        <p:spPr bwMode="auto">
          <a:xfrm>
            <a:off x="3241676" y="2237185"/>
            <a:ext cx="49213" cy="38100"/>
          </a:xfrm>
          <a:custGeom>
            <a:avLst/>
            <a:gdLst>
              <a:gd name="T0" fmla="*/ 0 w 31"/>
              <a:gd name="T1" fmla="*/ 2147483647 h 32"/>
              <a:gd name="T2" fmla="*/ 2147483647 w 31"/>
              <a:gd name="T3" fmla="*/ 2147483647 h 32"/>
              <a:gd name="T4" fmla="*/ 2147483647 w 31"/>
              <a:gd name="T5" fmla="*/ 0 h 32"/>
              <a:gd name="T6" fmla="*/ 0 60000 65536"/>
              <a:gd name="T7" fmla="*/ 0 60000 65536"/>
              <a:gd name="T8" fmla="*/ 0 60000 65536"/>
              <a:gd name="T9" fmla="*/ 0 w 31"/>
              <a:gd name="T10" fmla="*/ 0 h 32"/>
              <a:gd name="T11" fmla="*/ 31 w 31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32">
                <a:moveTo>
                  <a:pt x="0" y="32"/>
                </a:moveTo>
                <a:lnTo>
                  <a:pt x="10" y="11"/>
                </a:lnTo>
                <a:lnTo>
                  <a:pt x="31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70" name="Line 32"/>
          <p:cNvSpPr>
            <a:spLocks noChangeShapeType="1"/>
          </p:cNvSpPr>
          <p:nvPr/>
        </p:nvSpPr>
        <p:spPr bwMode="auto">
          <a:xfrm flipV="1">
            <a:off x="3290889" y="2212181"/>
            <a:ext cx="34925" cy="25004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71" name="Freeform 33"/>
          <p:cNvSpPr>
            <a:spLocks/>
          </p:cNvSpPr>
          <p:nvPr/>
        </p:nvSpPr>
        <p:spPr bwMode="auto">
          <a:xfrm>
            <a:off x="3325814" y="2174081"/>
            <a:ext cx="33337" cy="38100"/>
          </a:xfrm>
          <a:custGeom>
            <a:avLst/>
            <a:gdLst>
              <a:gd name="T0" fmla="*/ 0 w 21"/>
              <a:gd name="T1" fmla="*/ 2147483647 h 32"/>
              <a:gd name="T2" fmla="*/ 2147483647 w 21"/>
              <a:gd name="T3" fmla="*/ 2147483647 h 32"/>
              <a:gd name="T4" fmla="*/ 2147483647 w 21"/>
              <a:gd name="T5" fmla="*/ 0 h 32"/>
              <a:gd name="T6" fmla="*/ 0 60000 65536"/>
              <a:gd name="T7" fmla="*/ 0 60000 65536"/>
              <a:gd name="T8" fmla="*/ 0 60000 65536"/>
              <a:gd name="T9" fmla="*/ 0 w 21"/>
              <a:gd name="T10" fmla="*/ 0 h 32"/>
              <a:gd name="T11" fmla="*/ 21 w 21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32">
                <a:moveTo>
                  <a:pt x="0" y="32"/>
                </a:moveTo>
                <a:lnTo>
                  <a:pt x="10" y="11"/>
                </a:lnTo>
                <a:lnTo>
                  <a:pt x="21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72" name="Freeform 34"/>
          <p:cNvSpPr>
            <a:spLocks/>
          </p:cNvSpPr>
          <p:nvPr/>
        </p:nvSpPr>
        <p:spPr bwMode="auto">
          <a:xfrm>
            <a:off x="3359150" y="2149079"/>
            <a:ext cx="50800" cy="25003"/>
          </a:xfrm>
          <a:custGeom>
            <a:avLst/>
            <a:gdLst>
              <a:gd name="T0" fmla="*/ 0 w 32"/>
              <a:gd name="T1" fmla="*/ 2147483647 h 21"/>
              <a:gd name="T2" fmla="*/ 2147483647 w 32"/>
              <a:gd name="T3" fmla="*/ 2147483647 h 21"/>
              <a:gd name="T4" fmla="*/ 2147483647 w 32"/>
              <a:gd name="T5" fmla="*/ 0 h 21"/>
              <a:gd name="T6" fmla="*/ 0 60000 65536"/>
              <a:gd name="T7" fmla="*/ 0 60000 65536"/>
              <a:gd name="T8" fmla="*/ 0 60000 65536"/>
              <a:gd name="T9" fmla="*/ 0 w 32"/>
              <a:gd name="T10" fmla="*/ 0 h 21"/>
              <a:gd name="T11" fmla="*/ 32 w 32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21">
                <a:moveTo>
                  <a:pt x="0" y="21"/>
                </a:moveTo>
                <a:lnTo>
                  <a:pt x="10" y="11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73" name="Line 35"/>
          <p:cNvSpPr>
            <a:spLocks noChangeShapeType="1"/>
          </p:cNvSpPr>
          <p:nvPr/>
        </p:nvSpPr>
        <p:spPr bwMode="auto">
          <a:xfrm flipV="1">
            <a:off x="3409950" y="2124075"/>
            <a:ext cx="33338" cy="25004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74" name="Line 36"/>
          <p:cNvSpPr>
            <a:spLocks noChangeShapeType="1"/>
          </p:cNvSpPr>
          <p:nvPr/>
        </p:nvSpPr>
        <p:spPr bwMode="auto">
          <a:xfrm flipV="1">
            <a:off x="3443289" y="2099073"/>
            <a:ext cx="33337" cy="25003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75" name="Freeform 37"/>
          <p:cNvSpPr>
            <a:spLocks/>
          </p:cNvSpPr>
          <p:nvPr/>
        </p:nvSpPr>
        <p:spPr bwMode="auto">
          <a:xfrm>
            <a:off x="3476625" y="2072879"/>
            <a:ext cx="50800" cy="26194"/>
          </a:xfrm>
          <a:custGeom>
            <a:avLst/>
            <a:gdLst>
              <a:gd name="T0" fmla="*/ 0 w 32"/>
              <a:gd name="T1" fmla="*/ 2147483647 h 22"/>
              <a:gd name="T2" fmla="*/ 2147483647 w 32"/>
              <a:gd name="T3" fmla="*/ 2147483647 h 22"/>
              <a:gd name="T4" fmla="*/ 2147483647 w 32"/>
              <a:gd name="T5" fmla="*/ 0 h 22"/>
              <a:gd name="T6" fmla="*/ 0 60000 65536"/>
              <a:gd name="T7" fmla="*/ 0 60000 65536"/>
              <a:gd name="T8" fmla="*/ 0 60000 65536"/>
              <a:gd name="T9" fmla="*/ 0 w 32"/>
              <a:gd name="T10" fmla="*/ 0 h 22"/>
              <a:gd name="T11" fmla="*/ 32 w 32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22">
                <a:moveTo>
                  <a:pt x="0" y="22"/>
                </a:moveTo>
                <a:lnTo>
                  <a:pt x="11" y="11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76" name="Line 38"/>
          <p:cNvSpPr>
            <a:spLocks noChangeShapeType="1"/>
          </p:cNvSpPr>
          <p:nvPr/>
        </p:nvSpPr>
        <p:spPr bwMode="auto">
          <a:xfrm flipV="1">
            <a:off x="3527425" y="2047875"/>
            <a:ext cx="33338" cy="25004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77" name="Freeform 39"/>
          <p:cNvSpPr>
            <a:spLocks/>
          </p:cNvSpPr>
          <p:nvPr/>
        </p:nvSpPr>
        <p:spPr bwMode="auto">
          <a:xfrm>
            <a:off x="3560763" y="2034778"/>
            <a:ext cx="50800" cy="13097"/>
          </a:xfrm>
          <a:custGeom>
            <a:avLst/>
            <a:gdLst>
              <a:gd name="T0" fmla="*/ 0 w 32"/>
              <a:gd name="T1" fmla="*/ 2147483647 h 11"/>
              <a:gd name="T2" fmla="*/ 2147483647 w 32"/>
              <a:gd name="T3" fmla="*/ 0 h 11"/>
              <a:gd name="T4" fmla="*/ 2147483647 w 32"/>
              <a:gd name="T5" fmla="*/ 0 h 11"/>
              <a:gd name="T6" fmla="*/ 0 60000 65536"/>
              <a:gd name="T7" fmla="*/ 0 60000 65536"/>
              <a:gd name="T8" fmla="*/ 0 60000 65536"/>
              <a:gd name="T9" fmla="*/ 0 w 32"/>
              <a:gd name="T10" fmla="*/ 0 h 11"/>
              <a:gd name="T11" fmla="*/ 32 w 3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1">
                <a:moveTo>
                  <a:pt x="0" y="11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78" name="Line 40"/>
          <p:cNvSpPr>
            <a:spLocks noChangeShapeType="1"/>
          </p:cNvSpPr>
          <p:nvPr/>
        </p:nvSpPr>
        <p:spPr bwMode="auto">
          <a:xfrm flipV="1">
            <a:off x="3611564" y="2009775"/>
            <a:ext cx="33337" cy="25004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79" name="Line 41"/>
          <p:cNvSpPr>
            <a:spLocks noChangeShapeType="1"/>
          </p:cNvSpPr>
          <p:nvPr/>
        </p:nvSpPr>
        <p:spPr bwMode="auto">
          <a:xfrm flipV="1">
            <a:off x="3644900" y="1984773"/>
            <a:ext cx="33338" cy="25003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80" name="Freeform 42"/>
          <p:cNvSpPr>
            <a:spLocks/>
          </p:cNvSpPr>
          <p:nvPr/>
        </p:nvSpPr>
        <p:spPr bwMode="auto">
          <a:xfrm>
            <a:off x="3678238" y="1971675"/>
            <a:ext cx="50800" cy="13097"/>
          </a:xfrm>
          <a:custGeom>
            <a:avLst/>
            <a:gdLst>
              <a:gd name="T0" fmla="*/ 0 w 32"/>
              <a:gd name="T1" fmla="*/ 2147483647 h 11"/>
              <a:gd name="T2" fmla="*/ 2147483647 w 32"/>
              <a:gd name="T3" fmla="*/ 0 h 11"/>
              <a:gd name="T4" fmla="*/ 2147483647 w 32"/>
              <a:gd name="T5" fmla="*/ 0 h 11"/>
              <a:gd name="T6" fmla="*/ 0 60000 65536"/>
              <a:gd name="T7" fmla="*/ 0 60000 65536"/>
              <a:gd name="T8" fmla="*/ 0 60000 65536"/>
              <a:gd name="T9" fmla="*/ 0 w 32"/>
              <a:gd name="T10" fmla="*/ 0 h 11"/>
              <a:gd name="T11" fmla="*/ 32 w 3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1">
                <a:moveTo>
                  <a:pt x="0" y="11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81" name="Line 43"/>
          <p:cNvSpPr>
            <a:spLocks noChangeShapeType="1"/>
          </p:cNvSpPr>
          <p:nvPr/>
        </p:nvSpPr>
        <p:spPr bwMode="auto">
          <a:xfrm flipV="1">
            <a:off x="3729039" y="1946673"/>
            <a:ext cx="33337" cy="25003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82" name="Line 44"/>
          <p:cNvSpPr>
            <a:spLocks noChangeShapeType="1"/>
          </p:cNvSpPr>
          <p:nvPr/>
        </p:nvSpPr>
        <p:spPr bwMode="auto">
          <a:xfrm flipV="1">
            <a:off x="3762376" y="1934767"/>
            <a:ext cx="34925" cy="11906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83" name="Freeform 45"/>
          <p:cNvSpPr>
            <a:spLocks/>
          </p:cNvSpPr>
          <p:nvPr/>
        </p:nvSpPr>
        <p:spPr bwMode="auto">
          <a:xfrm>
            <a:off x="3797300" y="1921669"/>
            <a:ext cx="50800" cy="13097"/>
          </a:xfrm>
          <a:custGeom>
            <a:avLst/>
            <a:gdLst>
              <a:gd name="T0" fmla="*/ 0 w 32"/>
              <a:gd name="T1" fmla="*/ 2147483647 h 11"/>
              <a:gd name="T2" fmla="*/ 2147483647 w 32"/>
              <a:gd name="T3" fmla="*/ 0 h 11"/>
              <a:gd name="T4" fmla="*/ 2147483647 w 32"/>
              <a:gd name="T5" fmla="*/ 0 h 11"/>
              <a:gd name="T6" fmla="*/ 0 60000 65536"/>
              <a:gd name="T7" fmla="*/ 0 60000 65536"/>
              <a:gd name="T8" fmla="*/ 0 60000 65536"/>
              <a:gd name="T9" fmla="*/ 0 w 32"/>
              <a:gd name="T10" fmla="*/ 0 h 11"/>
              <a:gd name="T11" fmla="*/ 32 w 3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1">
                <a:moveTo>
                  <a:pt x="0" y="11"/>
                </a:moveTo>
                <a:lnTo>
                  <a:pt x="10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84" name="Line 46"/>
          <p:cNvSpPr>
            <a:spLocks noChangeShapeType="1"/>
          </p:cNvSpPr>
          <p:nvPr/>
        </p:nvSpPr>
        <p:spPr bwMode="auto">
          <a:xfrm flipV="1">
            <a:off x="3848100" y="1908572"/>
            <a:ext cx="33338" cy="13097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85" name="Line 47"/>
          <p:cNvSpPr>
            <a:spLocks noChangeShapeType="1"/>
          </p:cNvSpPr>
          <p:nvPr/>
        </p:nvSpPr>
        <p:spPr bwMode="auto">
          <a:xfrm flipV="1">
            <a:off x="3881439" y="1883569"/>
            <a:ext cx="33337" cy="25004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86" name="Freeform 48"/>
          <p:cNvSpPr>
            <a:spLocks/>
          </p:cNvSpPr>
          <p:nvPr/>
        </p:nvSpPr>
        <p:spPr bwMode="auto">
          <a:xfrm>
            <a:off x="3914775" y="1871663"/>
            <a:ext cx="50800" cy="11906"/>
          </a:xfrm>
          <a:custGeom>
            <a:avLst/>
            <a:gdLst>
              <a:gd name="T0" fmla="*/ 0 w 32"/>
              <a:gd name="T1" fmla="*/ 2147483647 h 10"/>
              <a:gd name="T2" fmla="*/ 2147483647 w 32"/>
              <a:gd name="T3" fmla="*/ 0 h 10"/>
              <a:gd name="T4" fmla="*/ 2147483647 w 32"/>
              <a:gd name="T5" fmla="*/ 0 h 10"/>
              <a:gd name="T6" fmla="*/ 0 60000 65536"/>
              <a:gd name="T7" fmla="*/ 0 60000 65536"/>
              <a:gd name="T8" fmla="*/ 0 60000 65536"/>
              <a:gd name="T9" fmla="*/ 0 w 32"/>
              <a:gd name="T10" fmla="*/ 0 h 10"/>
              <a:gd name="T11" fmla="*/ 32 w 32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0">
                <a:moveTo>
                  <a:pt x="0" y="10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87" name="Line 49"/>
          <p:cNvSpPr>
            <a:spLocks noChangeShapeType="1"/>
          </p:cNvSpPr>
          <p:nvPr/>
        </p:nvSpPr>
        <p:spPr bwMode="auto">
          <a:xfrm flipV="1">
            <a:off x="3965575" y="1858566"/>
            <a:ext cx="33338" cy="13097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88" name="Line 50"/>
          <p:cNvSpPr>
            <a:spLocks noChangeShapeType="1"/>
          </p:cNvSpPr>
          <p:nvPr/>
        </p:nvSpPr>
        <p:spPr bwMode="auto">
          <a:xfrm flipV="1">
            <a:off x="3998914" y="1845469"/>
            <a:ext cx="33337" cy="13097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89" name="Freeform 51"/>
          <p:cNvSpPr>
            <a:spLocks/>
          </p:cNvSpPr>
          <p:nvPr/>
        </p:nvSpPr>
        <p:spPr bwMode="auto">
          <a:xfrm>
            <a:off x="4032250" y="1833563"/>
            <a:ext cx="50800" cy="11906"/>
          </a:xfrm>
          <a:custGeom>
            <a:avLst/>
            <a:gdLst>
              <a:gd name="T0" fmla="*/ 0 w 32"/>
              <a:gd name="T1" fmla="*/ 2147483647 h 10"/>
              <a:gd name="T2" fmla="*/ 2147483647 w 32"/>
              <a:gd name="T3" fmla="*/ 0 h 10"/>
              <a:gd name="T4" fmla="*/ 2147483647 w 32"/>
              <a:gd name="T5" fmla="*/ 0 h 10"/>
              <a:gd name="T6" fmla="*/ 0 60000 65536"/>
              <a:gd name="T7" fmla="*/ 0 60000 65536"/>
              <a:gd name="T8" fmla="*/ 0 60000 65536"/>
              <a:gd name="T9" fmla="*/ 0 w 32"/>
              <a:gd name="T10" fmla="*/ 0 h 10"/>
              <a:gd name="T11" fmla="*/ 32 w 32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0">
                <a:moveTo>
                  <a:pt x="0" y="10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90" name="Line 52"/>
          <p:cNvSpPr>
            <a:spLocks noChangeShapeType="1"/>
          </p:cNvSpPr>
          <p:nvPr/>
        </p:nvSpPr>
        <p:spPr bwMode="auto">
          <a:xfrm flipV="1">
            <a:off x="4083050" y="1820466"/>
            <a:ext cx="33338" cy="13097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91" name="Line 53"/>
          <p:cNvSpPr>
            <a:spLocks noChangeShapeType="1"/>
          </p:cNvSpPr>
          <p:nvPr/>
        </p:nvSpPr>
        <p:spPr bwMode="auto">
          <a:xfrm flipV="1">
            <a:off x="4116389" y="1808560"/>
            <a:ext cx="33337" cy="11906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92" name="Freeform 54"/>
          <p:cNvSpPr>
            <a:spLocks/>
          </p:cNvSpPr>
          <p:nvPr/>
        </p:nvSpPr>
        <p:spPr bwMode="auto">
          <a:xfrm>
            <a:off x="4149725" y="1795463"/>
            <a:ext cx="50800" cy="13097"/>
          </a:xfrm>
          <a:custGeom>
            <a:avLst/>
            <a:gdLst>
              <a:gd name="T0" fmla="*/ 0 w 32"/>
              <a:gd name="T1" fmla="*/ 2147483647 h 11"/>
              <a:gd name="T2" fmla="*/ 2147483647 w 32"/>
              <a:gd name="T3" fmla="*/ 0 h 11"/>
              <a:gd name="T4" fmla="*/ 2147483647 w 32"/>
              <a:gd name="T5" fmla="*/ 0 h 11"/>
              <a:gd name="T6" fmla="*/ 0 60000 65536"/>
              <a:gd name="T7" fmla="*/ 0 60000 65536"/>
              <a:gd name="T8" fmla="*/ 0 60000 65536"/>
              <a:gd name="T9" fmla="*/ 0 w 32"/>
              <a:gd name="T10" fmla="*/ 0 h 11"/>
              <a:gd name="T11" fmla="*/ 32 w 3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1">
                <a:moveTo>
                  <a:pt x="0" y="11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93" name="Line 55"/>
          <p:cNvSpPr>
            <a:spLocks noChangeShapeType="1"/>
          </p:cNvSpPr>
          <p:nvPr/>
        </p:nvSpPr>
        <p:spPr bwMode="auto">
          <a:xfrm>
            <a:off x="4200526" y="1795463"/>
            <a:ext cx="34925" cy="1191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94" name="Line 56"/>
          <p:cNvSpPr>
            <a:spLocks noChangeShapeType="1"/>
          </p:cNvSpPr>
          <p:nvPr/>
        </p:nvSpPr>
        <p:spPr bwMode="auto">
          <a:xfrm flipV="1">
            <a:off x="4235450" y="1782366"/>
            <a:ext cx="33338" cy="13097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95" name="Freeform 57"/>
          <p:cNvSpPr>
            <a:spLocks/>
          </p:cNvSpPr>
          <p:nvPr/>
        </p:nvSpPr>
        <p:spPr bwMode="auto">
          <a:xfrm>
            <a:off x="4268788" y="1770460"/>
            <a:ext cx="50800" cy="11906"/>
          </a:xfrm>
          <a:custGeom>
            <a:avLst/>
            <a:gdLst>
              <a:gd name="T0" fmla="*/ 0 w 32"/>
              <a:gd name="T1" fmla="*/ 2147483647 h 10"/>
              <a:gd name="T2" fmla="*/ 2147483647 w 32"/>
              <a:gd name="T3" fmla="*/ 0 h 10"/>
              <a:gd name="T4" fmla="*/ 2147483647 w 32"/>
              <a:gd name="T5" fmla="*/ 0 h 10"/>
              <a:gd name="T6" fmla="*/ 0 60000 65536"/>
              <a:gd name="T7" fmla="*/ 0 60000 65536"/>
              <a:gd name="T8" fmla="*/ 0 60000 65536"/>
              <a:gd name="T9" fmla="*/ 0 w 32"/>
              <a:gd name="T10" fmla="*/ 0 h 10"/>
              <a:gd name="T11" fmla="*/ 32 w 32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0">
                <a:moveTo>
                  <a:pt x="0" y="10"/>
                </a:moveTo>
                <a:lnTo>
                  <a:pt x="10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96" name="Line 58"/>
          <p:cNvSpPr>
            <a:spLocks noChangeShapeType="1"/>
          </p:cNvSpPr>
          <p:nvPr/>
        </p:nvSpPr>
        <p:spPr bwMode="auto">
          <a:xfrm flipV="1">
            <a:off x="4319589" y="1757363"/>
            <a:ext cx="33337" cy="13097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97" name="Freeform 59"/>
          <p:cNvSpPr>
            <a:spLocks/>
          </p:cNvSpPr>
          <p:nvPr/>
        </p:nvSpPr>
        <p:spPr bwMode="auto">
          <a:xfrm>
            <a:off x="4352925" y="1745457"/>
            <a:ext cx="50800" cy="11906"/>
          </a:xfrm>
          <a:custGeom>
            <a:avLst/>
            <a:gdLst>
              <a:gd name="T0" fmla="*/ 0 w 32"/>
              <a:gd name="T1" fmla="*/ 2147483647 h 10"/>
              <a:gd name="T2" fmla="*/ 2147483647 w 32"/>
              <a:gd name="T3" fmla="*/ 0 h 10"/>
              <a:gd name="T4" fmla="*/ 2147483647 w 32"/>
              <a:gd name="T5" fmla="*/ 0 h 10"/>
              <a:gd name="T6" fmla="*/ 0 60000 65536"/>
              <a:gd name="T7" fmla="*/ 0 60000 65536"/>
              <a:gd name="T8" fmla="*/ 0 60000 65536"/>
              <a:gd name="T9" fmla="*/ 0 w 32"/>
              <a:gd name="T10" fmla="*/ 0 h 10"/>
              <a:gd name="T11" fmla="*/ 32 w 32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0">
                <a:moveTo>
                  <a:pt x="0" y="10"/>
                </a:moveTo>
                <a:lnTo>
                  <a:pt x="10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98" name="Line 60"/>
          <p:cNvSpPr>
            <a:spLocks noChangeShapeType="1"/>
          </p:cNvSpPr>
          <p:nvPr/>
        </p:nvSpPr>
        <p:spPr bwMode="auto">
          <a:xfrm>
            <a:off x="4403725" y="1745456"/>
            <a:ext cx="33338" cy="1191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799" name="Line 61"/>
          <p:cNvSpPr>
            <a:spLocks noChangeShapeType="1"/>
          </p:cNvSpPr>
          <p:nvPr/>
        </p:nvSpPr>
        <p:spPr bwMode="auto">
          <a:xfrm flipV="1">
            <a:off x="4437064" y="1732360"/>
            <a:ext cx="33337" cy="13097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00" name="Freeform 62"/>
          <p:cNvSpPr>
            <a:spLocks/>
          </p:cNvSpPr>
          <p:nvPr/>
        </p:nvSpPr>
        <p:spPr bwMode="auto">
          <a:xfrm>
            <a:off x="4470400" y="1719263"/>
            <a:ext cx="50800" cy="13097"/>
          </a:xfrm>
          <a:custGeom>
            <a:avLst/>
            <a:gdLst>
              <a:gd name="T0" fmla="*/ 0 w 32"/>
              <a:gd name="T1" fmla="*/ 2147483647 h 11"/>
              <a:gd name="T2" fmla="*/ 2147483647 w 32"/>
              <a:gd name="T3" fmla="*/ 0 h 11"/>
              <a:gd name="T4" fmla="*/ 2147483647 w 32"/>
              <a:gd name="T5" fmla="*/ 0 h 11"/>
              <a:gd name="T6" fmla="*/ 0 60000 65536"/>
              <a:gd name="T7" fmla="*/ 0 60000 65536"/>
              <a:gd name="T8" fmla="*/ 0 60000 65536"/>
              <a:gd name="T9" fmla="*/ 0 w 32"/>
              <a:gd name="T10" fmla="*/ 0 h 11"/>
              <a:gd name="T11" fmla="*/ 32 w 3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1">
                <a:moveTo>
                  <a:pt x="0" y="11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01" name="Line 63"/>
          <p:cNvSpPr>
            <a:spLocks noChangeShapeType="1"/>
          </p:cNvSpPr>
          <p:nvPr/>
        </p:nvSpPr>
        <p:spPr bwMode="auto">
          <a:xfrm>
            <a:off x="4521200" y="1719262"/>
            <a:ext cx="33338" cy="1191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02" name="Line 64"/>
          <p:cNvSpPr>
            <a:spLocks noChangeShapeType="1"/>
          </p:cNvSpPr>
          <p:nvPr/>
        </p:nvSpPr>
        <p:spPr bwMode="auto">
          <a:xfrm flipV="1">
            <a:off x="4554539" y="1707357"/>
            <a:ext cx="33337" cy="11906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03" name="Freeform 65"/>
          <p:cNvSpPr>
            <a:spLocks/>
          </p:cNvSpPr>
          <p:nvPr/>
        </p:nvSpPr>
        <p:spPr bwMode="auto">
          <a:xfrm>
            <a:off x="4587875" y="1694260"/>
            <a:ext cx="50800" cy="13097"/>
          </a:xfrm>
          <a:custGeom>
            <a:avLst/>
            <a:gdLst>
              <a:gd name="T0" fmla="*/ 0 w 32"/>
              <a:gd name="T1" fmla="*/ 2147483647 h 11"/>
              <a:gd name="T2" fmla="*/ 2147483647 w 32"/>
              <a:gd name="T3" fmla="*/ 0 h 11"/>
              <a:gd name="T4" fmla="*/ 2147483647 w 32"/>
              <a:gd name="T5" fmla="*/ 0 h 11"/>
              <a:gd name="T6" fmla="*/ 0 60000 65536"/>
              <a:gd name="T7" fmla="*/ 0 60000 65536"/>
              <a:gd name="T8" fmla="*/ 0 60000 65536"/>
              <a:gd name="T9" fmla="*/ 0 w 32"/>
              <a:gd name="T10" fmla="*/ 0 h 11"/>
              <a:gd name="T11" fmla="*/ 32 w 3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1">
                <a:moveTo>
                  <a:pt x="0" y="11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04" name="Line 66"/>
          <p:cNvSpPr>
            <a:spLocks noChangeShapeType="1"/>
          </p:cNvSpPr>
          <p:nvPr/>
        </p:nvSpPr>
        <p:spPr bwMode="auto">
          <a:xfrm>
            <a:off x="4638675" y="1694260"/>
            <a:ext cx="33338" cy="1190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05" name="Freeform 67"/>
          <p:cNvSpPr>
            <a:spLocks/>
          </p:cNvSpPr>
          <p:nvPr/>
        </p:nvSpPr>
        <p:spPr bwMode="auto">
          <a:xfrm>
            <a:off x="4672013" y="1682354"/>
            <a:ext cx="34925" cy="11906"/>
          </a:xfrm>
          <a:custGeom>
            <a:avLst/>
            <a:gdLst>
              <a:gd name="T0" fmla="*/ 0 w 22"/>
              <a:gd name="T1" fmla="*/ 2147483647 h 10"/>
              <a:gd name="T2" fmla="*/ 2147483647 w 22"/>
              <a:gd name="T3" fmla="*/ 0 h 10"/>
              <a:gd name="T4" fmla="*/ 2147483647 w 22"/>
              <a:gd name="T5" fmla="*/ 0 h 10"/>
              <a:gd name="T6" fmla="*/ 0 60000 65536"/>
              <a:gd name="T7" fmla="*/ 0 60000 65536"/>
              <a:gd name="T8" fmla="*/ 0 60000 65536"/>
              <a:gd name="T9" fmla="*/ 0 w 22"/>
              <a:gd name="T10" fmla="*/ 0 h 10"/>
              <a:gd name="T11" fmla="*/ 22 w 22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10">
                <a:moveTo>
                  <a:pt x="0" y="10"/>
                </a:moveTo>
                <a:lnTo>
                  <a:pt x="11" y="0"/>
                </a:lnTo>
                <a:lnTo>
                  <a:pt x="2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06" name="Freeform 68"/>
          <p:cNvSpPr>
            <a:spLocks/>
          </p:cNvSpPr>
          <p:nvPr/>
        </p:nvSpPr>
        <p:spPr bwMode="auto">
          <a:xfrm>
            <a:off x="4706938" y="1682354"/>
            <a:ext cx="49212" cy="1190"/>
          </a:xfrm>
          <a:custGeom>
            <a:avLst/>
            <a:gdLst>
              <a:gd name="T0" fmla="*/ 0 w 31"/>
              <a:gd name="T1" fmla="*/ 0 h 1587"/>
              <a:gd name="T2" fmla="*/ 2147483647 w 31"/>
              <a:gd name="T3" fmla="*/ 0 h 1587"/>
              <a:gd name="T4" fmla="*/ 2147483647 w 31"/>
              <a:gd name="T5" fmla="*/ 0 h 1587"/>
              <a:gd name="T6" fmla="*/ 0 60000 65536"/>
              <a:gd name="T7" fmla="*/ 0 60000 65536"/>
              <a:gd name="T8" fmla="*/ 0 60000 65536"/>
              <a:gd name="T9" fmla="*/ 0 w 31"/>
              <a:gd name="T10" fmla="*/ 0 h 1587"/>
              <a:gd name="T11" fmla="*/ 31 w 3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587">
                <a:moveTo>
                  <a:pt x="0" y="0"/>
                </a:moveTo>
                <a:lnTo>
                  <a:pt x="10" y="0"/>
                </a:lnTo>
                <a:lnTo>
                  <a:pt x="31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07" name="Line 69"/>
          <p:cNvSpPr>
            <a:spLocks noChangeShapeType="1"/>
          </p:cNvSpPr>
          <p:nvPr/>
        </p:nvSpPr>
        <p:spPr bwMode="auto">
          <a:xfrm flipV="1">
            <a:off x="4756151" y="1669257"/>
            <a:ext cx="34925" cy="13097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08" name="Line 70"/>
          <p:cNvSpPr>
            <a:spLocks noChangeShapeType="1"/>
          </p:cNvSpPr>
          <p:nvPr/>
        </p:nvSpPr>
        <p:spPr bwMode="auto">
          <a:xfrm flipV="1">
            <a:off x="4791075" y="1656160"/>
            <a:ext cx="33338" cy="13097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09" name="Freeform 71"/>
          <p:cNvSpPr>
            <a:spLocks/>
          </p:cNvSpPr>
          <p:nvPr/>
        </p:nvSpPr>
        <p:spPr bwMode="auto">
          <a:xfrm>
            <a:off x="4824413" y="1656160"/>
            <a:ext cx="50800" cy="1190"/>
          </a:xfrm>
          <a:custGeom>
            <a:avLst/>
            <a:gdLst>
              <a:gd name="T0" fmla="*/ 0 w 32"/>
              <a:gd name="T1" fmla="*/ 0 h 1587"/>
              <a:gd name="T2" fmla="*/ 2147483647 w 32"/>
              <a:gd name="T3" fmla="*/ 0 h 1587"/>
              <a:gd name="T4" fmla="*/ 2147483647 w 32"/>
              <a:gd name="T5" fmla="*/ 0 h 1587"/>
              <a:gd name="T6" fmla="*/ 0 60000 65536"/>
              <a:gd name="T7" fmla="*/ 0 60000 65536"/>
              <a:gd name="T8" fmla="*/ 0 60000 65536"/>
              <a:gd name="T9" fmla="*/ 0 w 32"/>
              <a:gd name="T10" fmla="*/ 0 h 1587"/>
              <a:gd name="T11" fmla="*/ 32 w 3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587">
                <a:moveTo>
                  <a:pt x="0" y="0"/>
                </a:moveTo>
                <a:lnTo>
                  <a:pt x="10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10" name="Freeform 72"/>
          <p:cNvSpPr>
            <a:spLocks/>
          </p:cNvSpPr>
          <p:nvPr/>
        </p:nvSpPr>
        <p:spPr bwMode="auto">
          <a:xfrm>
            <a:off x="4875214" y="1644254"/>
            <a:ext cx="33337" cy="11906"/>
          </a:xfrm>
          <a:custGeom>
            <a:avLst/>
            <a:gdLst>
              <a:gd name="T0" fmla="*/ 0 w 21"/>
              <a:gd name="T1" fmla="*/ 2147483647 h 10"/>
              <a:gd name="T2" fmla="*/ 2147483647 w 21"/>
              <a:gd name="T3" fmla="*/ 0 h 10"/>
              <a:gd name="T4" fmla="*/ 2147483647 w 21"/>
              <a:gd name="T5" fmla="*/ 0 h 10"/>
              <a:gd name="T6" fmla="*/ 0 60000 65536"/>
              <a:gd name="T7" fmla="*/ 0 60000 65536"/>
              <a:gd name="T8" fmla="*/ 0 60000 65536"/>
              <a:gd name="T9" fmla="*/ 0 w 21"/>
              <a:gd name="T10" fmla="*/ 0 h 10"/>
              <a:gd name="T11" fmla="*/ 21 w 2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0">
                <a:moveTo>
                  <a:pt x="0" y="10"/>
                </a:moveTo>
                <a:lnTo>
                  <a:pt x="10" y="0"/>
                </a:lnTo>
                <a:lnTo>
                  <a:pt x="21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11" name="Line 73"/>
          <p:cNvSpPr>
            <a:spLocks noChangeShapeType="1"/>
          </p:cNvSpPr>
          <p:nvPr/>
        </p:nvSpPr>
        <p:spPr bwMode="auto">
          <a:xfrm>
            <a:off x="4908550" y="1644254"/>
            <a:ext cx="33338" cy="1190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12" name="Freeform 74"/>
          <p:cNvSpPr>
            <a:spLocks/>
          </p:cNvSpPr>
          <p:nvPr/>
        </p:nvSpPr>
        <p:spPr bwMode="auto">
          <a:xfrm>
            <a:off x="4941888" y="1631157"/>
            <a:ext cx="50800" cy="13097"/>
          </a:xfrm>
          <a:custGeom>
            <a:avLst/>
            <a:gdLst>
              <a:gd name="T0" fmla="*/ 0 w 32"/>
              <a:gd name="T1" fmla="*/ 2147483647 h 11"/>
              <a:gd name="T2" fmla="*/ 2147483647 w 32"/>
              <a:gd name="T3" fmla="*/ 0 h 11"/>
              <a:gd name="T4" fmla="*/ 2147483647 w 32"/>
              <a:gd name="T5" fmla="*/ 0 h 11"/>
              <a:gd name="T6" fmla="*/ 0 60000 65536"/>
              <a:gd name="T7" fmla="*/ 0 60000 65536"/>
              <a:gd name="T8" fmla="*/ 0 60000 65536"/>
              <a:gd name="T9" fmla="*/ 0 w 32"/>
              <a:gd name="T10" fmla="*/ 0 h 11"/>
              <a:gd name="T11" fmla="*/ 32 w 3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1">
                <a:moveTo>
                  <a:pt x="0" y="11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13" name="Line 75"/>
          <p:cNvSpPr>
            <a:spLocks noChangeShapeType="1"/>
          </p:cNvSpPr>
          <p:nvPr/>
        </p:nvSpPr>
        <p:spPr bwMode="auto">
          <a:xfrm>
            <a:off x="4992689" y="1631156"/>
            <a:ext cx="33337" cy="1191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14" name="Line 76"/>
          <p:cNvSpPr>
            <a:spLocks noChangeShapeType="1"/>
          </p:cNvSpPr>
          <p:nvPr/>
        </p:nvSpPr>
        <p:spPr bwMode="auto">
          <a:xfrm>
            <a:off x="5026025" y="1631156"/>
            <a:ext cx="33338" cy="1191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15" name="Freeform 77"/>
          <p:cNvSpPr>
            <a:spLocks/>
          </p:cNvSpPr>
          <p:nvPr/>
        </p:nvSpPr>
        <p:spPr bwMode="auto">
          <a:xfrm>
            <a:off x="5059363" y="1619251"/>
            <a:ext cx="50800" cy="11906"/>
          </a:xfrm>
          <a:custGeom>
            <a:avLst/>
            <a:gdLst>
              <a:gd name="T0" fmla="*/ 0 w 32"/>
              <a:gd name="T1" fmla="*/ 2147483647 h 10"/>
              <a:gd name="T2" fmla="*/ 2147483647 w 32"/>
              <a:gd name="T3" fmla="*/ 0 h 10"/>
              <a:gd name="T4" fmla="*/ 2147483647 w 32"/>
              <a:gd name="T5" fmla="*/ 0 h 10"/>
              <a:gd name="T6" fmla="*/ 0 60000 65536"/>
              <a:gd name="T7" fmla="*/ 0 60000 65536"/>
              <a:gd name="T8" fmla="*/ 0 60000 65536"/>
              <a:gd name="T9" fmla="*/ 0 w 32"/>
              <a:gd name="T10" fmla="*/ 0 h 10"/>
              <a:gd name="T11" fmla="*/ 32 w 32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0">
                <a:moveTo>
                  <a:pt x="0" y="10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16" name="Line 78"/>
          <p:cNvSpPr>
            <a:spLocks noChangeShapeType="1"/>
          </p:cNvSpPr>
          <p:nvPr/>
        </p:nvSpPr>
        <p:spPr bwMode="auto">
          <a:xfrm>
            <a:off x="5110163" y="1619250"/>
            <a:ext cx="33337" cy="1191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17" name="Freeform 79"/>
          <p:cNvSpPr>
            <a:spLocks/>
          </p:cNvSpPr>
          <p:nvPr/>
        </p:nvSpPr>
        <p:spPr bwMode="auto">
          <a:xfrm>
            <a:off x="5143500" y="1606153"/>
            <a:ext cx="50800" cy="13097"/>
          </a:xfrm>
          <a:custGeom>
            <a:avLst/>
            <a:gdLst>
              <a:gd name="T0" fmla="*/ 0 w 32"/>
              <a:gd name="T1" fmla="*/ 2147483647 h 11"/>
              <a:gd name="T2" fmla="*/ 2147483647 w 32"/>
              <a:gd name="T3" fmla="*/ 0 h 11"/>
              <a:gd name="T4" fmla="*/ 2147483647 w 32"/>
              <a:gd name="T5" fmla="*/ 0 h 11"/>
              <a:gd name="T6" fmla="*/ 0 60000 65536"/>
              <a:gd name="T7" fmla="*/ 0 60000 65536"/>
              <a:gd name="T8" fmla="*/ 0 60000 65536"/>
              <a:gd name="T9" fmla="*/ 0 w 32"/>
              <a:gd name="T10" fmla="*/ 0 h 11"/>
              <a:gd name="T11" fmla="*/ 32 w 3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1">
                <a:moveTo>
                  <a:pt x="0" y="11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18" name="Line 80"/>
          <p:cNvSpPr>
            <a:spLocks noChangeShapeType="1"/>
          </p:cNvSpPr>
          <p:nvPr/>
        </p:nvSpPr>
        <p:spPr bwMode="auto">
          <a:xfrm>
            <a:off x="5194300" y="1606154"/>
            <a:ext cx="33338" cy="1190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19" name="Freeform 81"/>
          <p:cNvSpPr>
            <a:spLocks/>
          </p:cNvSpPr>
          <p:nvPr/>
        </p:nvSpPr>
        <p:spPr bwMode="auto">
          <a:xfrm>
            <a:off x="5227639" y="1593057"/>
            <a:ext cx="34925" cy="13097"/>
          </a:xfrm>
          <a:custGeom>
            <a:avLst/>
            <a:gdLst>
              <a:gd name="T0" fmla="*/ 0 w 22"/>
              <a:gd name="T1" fmla="*/ 2147483647 h 11"/>
              <a:gd name="T2" fmla="*/ 2147483647 w 22"/>
              <a:gd name="T3" fmla="*/ 0 h 11"/>
              <a:gd name="T4" fmla="*/ 2147483647 w 22"/>
              <a:gd name="T5" fmla="*/ 0 h 11"/>
              <a:gd name="T6" fmla="*/ 0 60000 65536"/>
              <a:gd name="T7" fmla="*/ 0 60000 65536"/>
              <a:gd name="T8" fmla="*/ 0 60000 65536"/>
              <a:gd name="T9" fmla="*/ 0 w 22"/>
              <a:gd name="T10" fmla="*/ 0 h 11"/>
              <a:gd name="T11" fmla="*/ 22 w 2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11">
                <a:moveTo>
                  <a:pt x="0" y="11"/>
                </a:moveTo>
                <a:lnTo>
                  <a:pt x="11" y="0"/>
                </a:lnTo>
                <a:lnTo>
                  <a:pt x="2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20" name="Freeform 82"/>
          <p:cNvSpPr>
            <a:spLocks/>
          </p:cNvSpPr>
          <p:nvPr/>
        </p:nvSpPr>
        <p:spPr bwMode="auto">
          <a:xfrm>
            <a:off x="5262563" y="1593056"/>
            <a:ext cx="49212" cy="1191"/>
          </a:xfrm>
          <a:custGeom>
            <a:avLst/>
            <a:gdLst>
              <a:gd name="T0" fmla="*/ 0 w 31"/>
              <a:gd name="T1" fmla="*/ 0 h 1588"/>
              <a:gd name="T2" fmla="*/ 2147483647 w 31"/>
              <a:gd name="T3" fmla="*/ 0 h 1588"/>
              <a:gd name="T4" fmla="*/ 2147483647 w 31"/>
              <a:gd name="T5" fmla="*/ 0 h 1588"/>
              <a:gd name="T6" fmla="*/ 0 60000 65536"/>
              <a:gd name="T7" fmla="*/ 0 60000 65536"/>
              <a:gd name="T8" fmla="*/ 0 60000 65536"/>
              <a:gd name="T9" fmla="*/ 0 w 31"/>
              <a:gd name="T10" fmla="*/ 0 h 1588"/>
              <a:gd name="T11" fmla="*/ 31 w 3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588">
                <a:moveTo>
                  <a:pt x="0" y="0"/>
                </a:moveTo>
                <a:lnTo>
                  <a:pt x="10" y="0"/>
                </a:lnTo>
                <a:lnTo>
                  <a:pt x="31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21" name="Line 83"/>
          <p:cNvSpPr>
            <a:spLocks noChangeShapeType="1"/>
          </p:cNvSpPr>
          <p:nvPr/>
        </p:nvSpPr>
        <p:spPr bwMode="auto">
          <a:xfrm>
            <a:off x="5311776" y="1593056"/>
            <a:ext cx="34925" cy="1191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22" name="Freeform 84"/>
          <p:cNvSpPr>
            <a:spLocks/>
          </p:cNvSpPr>
          <p:nvPr/>
        </p:nvSpPr>
        <p:spPr bwMode="auto">
          <a:xfrm>
            <a:off x="5346700" y="1581151"/>
            <a:ext cx="33338" cy="11906"/>
          </a:xfrm>
          <a:custGeom>
            <a:avLst/>
            <a:gdLst>
              <a:gd name="T0" fmla="*/ 0 w 21"/>
              <a:gd name="T1" fmla="*/ 2147483647 h 10"/>
              <a:gd name="T2" fmla="*/ 2147483647 w 21"/>
              <a:gd name="T3" fmla="*/ 0 h 10"/>
              <a:gd name="T4" fmla="*/ 2147483647 w 21"/>
              <a:gd name="T5" fmla="*/ 0 h 10"/>
              <a:gd name="T6" fmla="*/ 0 60000 65536"/>
              <a:gd name="T7" fmla="*/ 0 60000 65536"/>
              <a:gd name="T8" fmla="*/ 0 60000 65536"/>
              <a:gd name="T9" fmla="*/ 0 w 21"/>
              <a:gd name="T10" fmla="*/ 0 h 10"/>
              <a:gd name="T11" fmla="*/ 21 w 2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0">
                <a:moveTo>
                  <a:pt x="0" y="10"/>
                </a:moveTo>
                <a:lnTo>
                  <a:pt x="10" y="0"/>
                </a:lnTo>
                <a:lnTo>
                  <a:pt x="21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23" name="Freeform 85"/>
          <p:cNvSpPr>
            <a:spLocks/>
          </p:cNvSpPr>
          <p:nvPr/>
        </p:nvSpPr>
        <p:spPr bwMode="auto">
          <a:xfrm>
            <a:off x="5380038" y="1581150"/>
            <a:ext cx="50800" cy="1191"/>
          </a:xfrm>
          <a:custGeom>
            <a:avLst/>
            <a:gdLst>
              <a:gd name="T0" fmla="*/ 0 w 32"/>
              <a:gd name="T1" fmla="*/ 0 h 1588"/>
              <a:gd name="T2" fmla="*/ 2147483647 w 32"/>
              <a:gd name="T3" fmla="*/ 0 h 1588"/>
              <a:gd name="T4" fmla="*/ 2147483647 w 32"/>
              <a:gd name="T5" fmla="*/ 0 h 1588"/>
              <a:gd name="T6" fmla="*/ 0 60000 65536"/>
              <a:gd name="T7" fmla="*/ 0 60000 65536"/>
              <a:gd name="T8" fmla="*/ 0 60000 65536"/>
              <a:gd name="T9" fmla="*/ 0 w 32"/>
              <a:gd name="T10" fmla="*/ 0 h 1588"/>
              <a:gd name="T11" fmla="*/ 32 w 3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588">
                <a:moveTo>
                  <a:pt x="0" y="0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24" name="Line 86"/>
          <p:cNvSpPr>
            <a:spLocks noChangeShapeType="1"/>
          </p:cNvSpPr>
          <p:nvPr/>
        </p:nvSpPr>
        <p:spPr bwMode="auto">
          <a:xfrm>
            <a:off x="5430839" y="1581150"/>
            <a:ext cx="33337" cy="1191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25" name="Freeform 87"/>
          <p:cNvSpPr>
            <a:spLocks/>
          </p:cNvSpPr>
          <p:nvPr/>
        </p:nvSpPr>
        <p:spPr bwMode="auto">
          <a:xfrm>
            <a:off x="5464175" y="1568053"/>
            <a:ext cx="33338" cy="13097"/>
          </a:xfrm>
          <a:custGeom>
            <a:avLst/>
            <a:gdLst>
              <a:gd name="T0" fmla="*/ 0 w 21"/>
              <a:gd name="T1" fmla="*/ 2147483647 h 11"/>
              <a:gd name="T2" fmla="*/ 2147483647 w 21"/>
              <a:gd name="T3" fmla="*/ 0 h 11"/>
              <a:gd name="T4" fmla="*/ 2147483647 w 21"/>
              <a:gd name="T5" fmla="*/ 0 h 11"/>
              <a:gd name="T6" fmla="*/ 0 60000 65536"/>
              <a:gd name="T7" fmla="*/ 0 60000 65536"/>
              <a:gd name="T8" fmla="*/ 0 60000 65536"/>
              <a:gd name="T9" fmla="*/ 0 w 21"/>
              <a:gd name="T10" fmla="*/ 0 h 11"/>
              <a:gd name="T11" fmla="*/ 21 w 2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1">
                <a:moveTo>
                  <a:pt x="0" y="11"/>
                </a:moveTo>
                <a:lnTo>
                  <a:pt x="11" y="0"/>
                </a:lnTo>
                <a:lnTo>
                  <a:pt x="21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26" name="Freeform 88"/>
          <p:cNvSpPr>
            <a:spLocks/>
          </p:cNvSpPr>
          <p:nvPr/>
        </p:nvSpPr>
        <p:spPr bwMode="auto">
          <a:xfrm>
            <a:off x="5497513" y="1568054"/>
            <a:ext cx="50800" cy="1190"/>
          </a:xfrm>
          <a:custGeom>
            <a:avLst/>
            <a:gdLst>
              <a:gd name="T0" fmla="*/ 0 w 32"/>
              <a:gd name="T1" fmla="*/ 0 h 1587"/>
              <a:gd name="T2" fmla="*/ 2147483647 w 32"/>
              <a:gd name="T3" fmla="*/ 0 h 1587"/>
              <a:gd name="T4" fmla="*/ 2147483647 w 32"/>
              <a:gd name="T5" fmla="*/ 0 h 1587"/>
              <a:gd name="T6" fmla="*/ 0 60000 65536"/>
              <a:gd name="T7" fmla="*/ 0 60000 65536"/>
              <a:gd name="T8" fmla="*/ 0 60000 65536"/>
              <a:gd name="T9" fmla="*/ 0 w 32"/>
              <a:gd name="T10" fmla="*/ 0 h 1587"/>
              <a:gd name="T11" fmla="*/ 32 w 3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587">
                <a:moveTo>
                  <a:pt x="0" y="0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27" name="Line 89"/>
          <p:cNvSpPr>
            <a:spLocks noChangeShapeType="1"/>
          </p:cNvSpPr>
          <p:nvPr/>
        </p:nvSpPr>
        <p:spPr bwMode="auto">
          <a:xfrm>
            <a:off x="5548314" y="1568054"/>
            <a:ext cx="33337" cy="1190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28" name="Freeform 90"/>
          <p:cNvSpPr>
            <a:spLocks/>
          </p:cNvSpPr>
          <p:nvPr/>
        </p:nvSpPr>
        <p:spPr bwMode="auto">
          <a:xfrm>
            <a:off x="5581650" y="1556148"/>
            <a:ext cx="33338" cy="11906"/>
          </a:xfrm>
          <a:custGeom>
            <a:avLst/>
            <a:gdLst>
              <a:gd name="T0" fmla="*/ 0 w 21"/>
              <a:gd name="T1" fmla="*/ 2147483647 h 10"/>
              <a:gd name="T2" fmla="*/ 2147483647 w 21"/>
              <a:gd name="T3" fmla="*/ 0 h 10"/>
              <a:gd name="T4" fmla="*/ 2147483647 w 21"/>
              <a:gd name="T5" fmla="*/ 0 h 10"/>
              <a:gd name="T6" fmla="*/ 0 60000 65536"/>
              <a:gd name="T7" fmla="*/ 0 60000 65536"/>
              <a:gd name="T8" fmla="*/ 0 60000 65536"/>
              <a:gd name="T9" fmla="*/ 0 w 21"/>
              <a:gd name="T10" fmla="*/ 0 h 10"/>
              <a:gd name="T11" fmla="*/ 21 w 2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0">
                <a:moveTo>
                  <a:pt x="0" y="10"/>
                </a:moveTo>
                <a:lnTo>
                  <a:pt x="11" y="0"/>
                </a:lnTo>
                <a:lnTo>
                  <a:pt x="21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29" name="Freeform 91"/>
          <p:cNvSpPr>
            <a:spLocks/>
          </p:cNvSpPr>
          <p:nvPr/>
        </p:nvSpPr>
        <p:spPr bwMode="auto">
          <a:xfrm>
            <a:off x="5614988" y="1556148"/>
            <a:ext cx="50800" cy="1190"/>
          </a:xfrm>
          <a:custGeom>
            <a:avLst/>
            <a:gdLst>
              <a:gd name="T0" fmla="*/ 0 w 32"/>
              <a:gd name="T1" fmla="*/ 0 h 1587"/>
              <a:gd name="T2" fmla="*/ 2147483647 w 32"/>
              <a:gd name="T3" fmla="*/ 0 h 1587"/>
              <a:gd name="T4" fmla="*/ 2147483647 w 32"/>
              <a:gd name="T5" fmla="*/ 0 h 1587"/>
              <a:gd name="T6" fmla="*/ 0 60000 65536"/>
              <a:gd name="T7" fmla="*/ 0 60000 65536"/>
              <a:gd name="T8" fmla="*/ 0 60000 65536"/>
              <a:gd name="T9" fmla="*/ 0 w 32"/>
              <a:gd name="T10" fmla="*/ 0 h 1587"/>
              <a:gd name="T11" fmla="*/ 32 w 3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587">
                <a:moveTo>
                  <a:pt x="0" y="0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30" name="Line 92"/>
          <p:cNvSpPr>
            <a:spLocks noChangeShapeType="1"/>
          </p:cNvSpPr>
          <p:nvPr/>
        </p:nvSpPr>
        <p:spPr bwMode="auto">
          <a:xfrm>
            <a:off x="5665789" y="1556148"/>
            <a:ext cx="33337" cy="1190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31" name="Freeform 93"/>
          <p:cNvSpPr>
            <a:spLocks/>
          </p:cNvSpPr>
          <p:nvPr/>
        </p:nvSpPr>
        <p:spPr bwMode="auto">
          <a:xfrm>
            <a:off x="5699126" y="1543051"/>
            <a:ext cx="34925" cy="13097"/>
          </a:xfrm>
          <a:custGeom>
            <a:avLst/>
            <a:gdLst>
              <a:gd name="T0" fmla="*/ 0 w 22"/>
              <a:gd name="T1" fmla="*/ 2147483647 h 11"/>
              <a:gd name="T2" fmla="*/ 2147483647 w 22"/>
              <a:gd name="T3" fmla="*/ 0 h 11"/>
              <a:gd name="T4" fmla="*/ 2147483647 w 22"/>
              <a:gd name="T5" fmla="*/ 0 h 11"/>
              <a:gd name="T6" fmla="*/ 0 60000 65536"/>
              <a:gd name="T7" fmla="*/ 0 60000 65536"/>
              <a:gd name="T8" fmla="*/ 0 60000 65536"/>
              <a:gd name="T9" fmla="*/ 0 w 22"/>
              <a:gd name="T10" fmla="*/ 0 h 11"/>
              <a:gd name="T11" fmla="*/ 22 w 2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11">
                <a:moveTo>
                  <a:pt x="0" y="11"/>
                </a:moveTo>
                <a:lnTo>
                  <a:pt x="11" y="0"/>
                </a:lnTo>
                <a:lnTo>
                  <a:pt x="2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32" name="Freeform 94"/>
          <p:cNvSpPr>
            <a:spLocks/>
          </p:cNvSpPr>
          <p:nvPr/>
        </p:nvSpPr>
        <p:spPr bwMode="auto">
          <a:xfrm>
            <a:off x="5734050" y="1543050"/>
            <a:ext cx="50800" cy="1191"/>
          </a:xfrm>
          <a:custGeom>
            <a:avLst/>
            <a:gdLst>
              <a:gd name="T0" fmla="*/ 0 w 32"/>
              <a:gd name="T1" fmla="*/ 0 h 1588"/>
              <a:gd name="T2" fmla="*/ 2147483647 w 32"/>
              <a:gd name="T3" fmla="*/ 0 h 1588"/>
              <a:gd name="T4" fmla="*/ 2147483647 w 32"/>
              <a:gd name="T5" fmla="*/ 0 h 1588"/>
              <a:gd name="T6" fmla="*/ 0 60000 65536"/>
              <a:gd name="T7" fmla="*/ 0 60000 65536"/>
              <a:gd name="T8" fmla="*/ 0 60000 65536"/>
              <a:gd name="T9" fmla="*/ 0 w 32"/>
              <a:gd name="T10" fmla="*/ 0 h 1588"/>
              <a:gd name="T11" fmla="*/ 32 w 3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588">
                <a:moveTo>
                  <a:pt x="0" y="0"/>
                </a:moveTo>
                <a:lnTo>
                  <a:pt x="10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33" name="Line 95"/>
          <p:cNvSpPr>
            <a:spLocks noChangeShapeType="1"/>
          </p:cNvSpPr>
          <p:nvPr/>
        </p:nvSpPr>
        <p:spPr bwMode="auto">
          <a:xfrm>
            <a:off x="5784850" y="1543050"/>
            <a:ext cx="33338" cy="1191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34" name="Freeform 96"/>
          <p:cNvSpPr>
            <a:spLocks/>
          </p:cNvSpPr>
          <p:nvPr/>
        </p:nvSpPr>
        <p:spPr bwMode="auto">
          <a:xfrm>
            <a:off x="5818188" y="1529953"/>
            <a:ext cx="33337" cy="13097"/>
          </a:xfrm>
          <a:custGeom>
            <a:avLst/>
            <a:gdLst>
              <a:gd name="T0" fmla="*/ 0 w 21"/>
              <a:gd name="T1" fmla="*/ 2147483647 h 11"/>
              <a:gd name="T2" fmla="*/ 2147483647 w 21"/>
              <a:gd name="T3" fmla="*/ 0 h 11"/>
              <a:gd name="T4" fmla="*/ 2147483647 w 21"/>
              <a:gd name="T5" fmla="*/ 0 h 11"/>
              <a:gd name="T6" fmla="*/ 0 60000 65536"/>
              <a:gd name="T7" fmla="*/ 0 60000 65536"/>
              <a:gd name="T8" fmla="*/ 0 60000 65536"/>
              <a:gd name="T9" fmla="*/ 0 w 21"/>
              <a:gd name="T10" fmla="*/ 0 h 11"/>
              <a:gd name="T11" fmla="*/ 21 w 2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1">
                <a:moveTo>
                  <a:pt x="0" y="11"/>
                </a:moveTo>
                <a:lnTo>
                  <a:pt x="10" y="0"/>
                </a:lnTo>
                <a:lnTo>
                  <a:pt x="21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35" name="Freeform 97"/>
          <p:cNvSpPr>
            <a:spLocks/>
          </p:cNvSpPr>
          <p:nvPr/>
        </p:nvSpPr>
        <p:spPr bwMode="auto">
          <a:xfrm>
            <a:off x="5851525" y="1529954"/>
            <a:ext cx="50800" cy="1190"/>
          </a:xfrm>
          <a:custGeom>
            <a:avLst/>
            <a:gdLst>
              <a:gd name="T0" fmla="*/ 0 w 32"/>
              <a:gd name="T1" fmla="*/ 0 h 1587"/>
              <a:gd name="T2" fmla="*/ 2147483647 w 32"/>
              <a:gd name="T3" fmla="*/ 0 h 1587"/>
              <a:gd name="T4" fmla="*/ 2147483647 w 32"/>
              <a:gd name="T5" fmla="*/ 0 h 1587"/>
              <a:gd name="T6" fmla="*/ 0 60000 65536"/>
              <a:gd name="T7" fmla="*/ 0 60000 65536"/>
              <a:gd name="T8" fmla="*/ 0 60000 65536"/>
              <a:gd name="T9" fmla="*/ 0 w 32"/>
              <a:gd name="T10" fmla="*/ 0 h 1587"/>
              <a:gd name="T11" fmla="*/ 32 w 3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587">
                <a:moveTo>
                  <a:pt x="0" y="0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36" name="Line 98"/>
          <p:cNvSpPr>
            <a:spLocks noChangeShapeType="1"/>
          </p:cNvSpPr>
          <p:nvPr/>
        </p:nvSpPr>
        <p:spPr bwMode="auto">
          <a:xfrm>
            <a:off x="5902325" y="1529954"/>
            <a:ext cx="33338" cy="1190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37" name="Freeform 99"/>
          <p:cNvSpPr>
            <a:spLocks/>
          </p:cNvSpPr>
          <p:nvPr/>
        </p:nvSpPr>
        <p:spPr bwMode="auto">
          <a:xfrm>
            <a:off x="5935663" y="1529954"/>
            <a:ext cx="50800" cy="1190"/>
          </a:xfrm>
          <a:custGeom>
            <a:avLst/>
            <a:gdLst>
              <a:gd name="T0" fmla="*/ 0 w 32"/>
              <a:gd name="T1" fmla="*/ 0 h 1587"/>
              <a:gd name="T2" fmla="*/ 2147483647 w 32"/>
              <a:gd name="T3" fmla="*/ 0 h 1587"/>
              <a:gd name="T4" fmla="*/ 2147483647 w 32"/>
              <a:gd name="T5" fmla="*/ 0 h 1587"/>
              <a:gd name="T6" fmla="*/ 0 60000 65536"/>
              <a:gd name="T7" fmla="*/ 0 60000 65536"/>
              <a:gd name="T8" fmla="*/ 0 60000 65536"/>
              <a:gd name="T9" fmla="*/ 0 w 32"/>
              <a:gd name="T10" fmla="*/ 0 h 1587"/>
              <a:gd name="T11" fmla="*/ 32 w 3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587">
                <a:moveTo>
                  <a:pt x="0" y="0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38" name="Freeform 100"/>
          <p:cNvSpPr>
            <a:spLocks/>
          </p:cNvSpPr>
          <p:nvPr/>
        </p:nvSpPr>
        <p:spPr bwMode="auto">
          <a:xfrm>
            <a:off x="5986464" y="1518048"/>
            <a:ext cx="33337" cy="11906"/>
          </a:xfrm>
          <a:custGeom>
            <a:avLst/>
            <a:gdLst>
              <a:gd name="T0" fmla="*/ 0 w 21"/>
              <a:gd name="T1" fmla="*/ 2147483647 h 10"/>
              <a:gd name="T2" fmla="*/ 2147483647 w 21"/>
              <a:gd name="T3" fmla="*/ 0 h 10"/>
              <a:gd name="T4" fmla="*/ 2147483647 w 21"/>
              <a:gd name="T5" fmla="*/ 0 h 10"/>
              <a:gd name="T6" fmla="*/ 0 60000 65536"/>
              <a:gd name="T7" fmla="*/ 0 60000 65536"/>
              <a:gd name="T8" fmla="*/ 0 60000 65536"/>
              <a:gd name="T9" fmla="*/ 0 w 21"/>
              <a:gd name="T10" fmla="*/ 0 h 10"/>
              <a:gd name="T11" fmla="*/ 21 w 2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0">
                <a:moveTo>
                  <a:pt x="0" y="10"/>
                </a:moveTo>
                <a:lnTo>
                  <a:pt x="10" y="0"/>
                </a:lnTo>
                <a:lnTo>
                  <a:pt x="21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39" name="Line 101"/>
          <p:cNvSpPr>
            <a:spLocks noChangeShapeType="1"/>
          </p:cNvSpPr>
          <p:nvPr/>
        </p:nvSpPr>
        <p:spPr bwMode="auto">
          <a:xfrm>
            <a:off x="6019800" y="1518048"/>
            <a:ext cx="33338" cy="1190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40" name="Freeform 102"/>
          <p:cNvSpPr>
            <a:spLocks/>
          </p:cNvSpPr>
          <p:nvPr/>
        </p:nvSpPr>
        <p:spPr bwMode="auto">
          <a:xfrm>
            <a:off x="6053138" y="1518048"/>
            <a:ext cx="50800" cy="1190"/>
          </a:xfrm>
          <a:custGeom>
            <a:avLst/>
            <a:gdLst>
              <a:gd name="T0" fmla="*/ 0 w 32"/>
              <a:gd name="T1" fmla="*/ 0 h 1587"/>
              <a:gd name="T2" fmla="*/ 2147483647 w 32"/>
              <a:gd name="T3" fmla="*/ 0 h 1587"/>
              <a:gd name="T4" fmla="*/ 2147483647 w 32"/>
              <a:gd name="T5" fmla="*/ 0 h 1587"/>
              <a:gd name="T6" fmla="*/ 0 60000 65536"/>
              <a:gd name="T7" fmla="*/ 0 60000 65536"/>
              <a:gd name="T8" fmla="*/ 0 60000 65536"/>
              <a:gd name="T9" fmla="*/ 0 w 32"/>
              <a:gd name="T10" fmla="*/ 0 h 1587"/>
              <a:gd name="T11" fmla="*/ 32 w 3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587">
                <a:moveTo>
                  <a:pt x="0" y="0"/>
                </a:moveTo>
                <a:lnTo>
                  <a:pt x="11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41" name="Line 103"/>
          <p:cNvSpPr>
            <a:spLocks noChangeShapeType="1"/>
          </p:cNvSpPr>
          <p:nvPr/>
        </p:nvSpPr>
        <p:spPr bwMode="auto">
          <a:xfrm>
            <a:off x="6103938" y="1518048"/>
            <a:ext cx="33337" cy="1190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42" name="Freeform 104"/>
          <p:cNvSpPr>
            <a:spLocks/>
          </p:cNvSpPr>
          <p:nvPr/>
        </p:nvSpPr>
        <p:spPr bwMode="auto">
          <a:xfrm>
            <a:off x="6137276" y="1504951"/>
            <a:ext cx="34925" cy="13097"/>
          </a:xfrm>
          <a:custGeom>
            <a:avLst/>
            <a:gdLst>
              <a:gd name="T0" fmla="*/ 0 w 22"/>
              <a:gd name="T1" fmla="*/ 2147483647 h 11"/>
              <a:gd name="T2" fmla="*/ 2147483647 w 22"/>
              <a:gd name="T3" fmla="*/ 0 h 11"/>
              <a:gd name="T4" fmla="*/ 2147483647 w 22"/>
              <a:gd name="T5" fmla="*/ 0 h 11"/>
              <a:gd name="T6" fmla="*/ 0 60000 65536"/>
              <a:gd name="T7" fmla="*/ 0 60000 65536"/>
              <a:gd name="T8" fmla="*/ 0 60000 65536"/>
              <a:gd name="T9" fmla="*/ 0 w 22"/>
              <a:gd name="T10" fmla="*/ 0 h 11"/>
              <a:gd name="T11" fmla="*/ 22 w 2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11">
                <a:moveTo>
                  <a:pt x="0" y="11"/>
                </a:moveTo>
                <a:lnTo>
                  <a:pt x="11" y="0"/>
                </a:lnTo>
                <a:lnTo>
                  <a:pt x="2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43" name="Freeform 105"/>
          <p:cNvSpPr>
            <a:spLocks/>
          </p:cNvSpPr>
          <p:nvPr/>
        </p:nvSpPr>
        <p:spPr bwMode="auto">
          <a:xfrm>
            <a:off x="6172201" y="1504950"/>
            <a:ext cx="49213" cy="1191"/>
          </a:xfrm>
          <a:custGeom>
            <a:avLst/>
            <a:gdLst>
              <a:gd name="T0" fmla="*/ 0 w 31"/>
              <a:gd name="T1" fmla="*/ 0 h 1588"/>
              <a:gd name="T2" fmla="*/ 2147483647 w 31"/>
              <a:gd name="T3" fmla="*/ 0 h 1588"/>
              <a:gd name="T4" fmla="*/ 2147483647 w 31"/>
              <a:gd name="T5" fmla="*/ 0 h 1588"/>
              <a:gd name="T6" fmla="*/ 0 60000 65536"/>
              <a:gd name="T7" fmla="*/ 0 60000 65536"/>
              <a:gd name="T8" fmla="*/ 0 60000 65536"/>
              <a:gd name="T9" fmla="*/ 0 w 31"/>
              <a:gd name="T10" fmla="*/ 0 h 1588"/>
              <a:gd name="T11" fmla="*/ 31 w 3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588">
                <a:moveTo>
                  <a:pt x="0" y="0"/>
                </a:moveTo>
                <a:lnTo>
                  <a:pt x="10" y="0"/>
                </a:lnTo>
                <a:lnTo>
                  <a:pt x="31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44" name="Line 106"/>
          <p:cNvSpPr>
            <a:spLocks noChangeShapeType="1"/>
          </p:cNvSpPr>
          <p:nvPr/>
        </p:nvSpPr>
        <p:spPr bwMode="auto">
          <a:xfrm>
            <a:off x="6221414" y="1504950"/>
            <a:ext cx="34925" cy="1191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45" name="Line 107"/>
          <p:cNvSpPr>
            <a:spLocks noChangeShapeType="1"/>
          </p:cNvSpPr>
          <p:nvPr/>
        </p:nvSpPr>
        <p:spPr bwMode="auto">
          <a:xfrm>
            <a:off x="6256339" y="1504950"/>
            <a:ext cx="33337" cy="1191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46" name="Freeform 108"/>
          <p:cNvSpPr>
            <a:spLocks/>
          </p:cNvSpPr>
          <p:nvPr/>
        </p:nvSpPr>
        <p:spPr bwMode="auto">
          <a:xfrm>
            <a:off x="6289675" y="1493044"/>
            <a:ext cx="50800" cy="11906"/>
          </a:xfrm>
          <a:custGeom>
            <a:avLst/>
            <a:gdLst>
              <a:gd name="T0" fmla="*/ 0 w 32"/>
              <a:gd name="T1" fmla="*/ 2147483647 h 10"/>
              <a:gd name="T2" fmla="*/ 2147483647 w 32"/>
              <a:gd name="T3" fmla="*/ 0 h 10"/>
              <a:gd name="T4" fmla="*/ 2147483647 w 32"/>
              <a:gd name="T5" fmla="*/ 0 h 10"/>
              <a:gd name="T6" fmla="*/ 0 60000 65536"/>
              <a:gd name="T7" fmla="*/ 0 60000 65536"/>
              <a:gd name="T8" fmla="*/ 0 60000 65536"/>
              <a:gd name="T9" fmla="*/ 0 w 32"/>
              <a:gd name="T10" fmla="*/ 0 h 10"/>
              <a:gd name="T11" fmla="*/ 32 w 32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0">
                <a:moveTo>
                  <a:pt x="0" y="10"/>
                </a:moveTo>
                <a:lnTo>
                  <a:pt x="10" y="0"/>
                </a:lnTo>
                <a:lnTo>
                  <a:pt x="32" y="0"/>
                </a:lnTo>
              </a:path>
            </a:pathLst>
          </a:cu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47" name="Line 109"/>
          <p:cNvSpPr>
            <a:spLocks noChangeShapeType="1"/>
          </p:cNvSpPr>
          <p:nvPr/>
        </p:nvSpPr>
        <p:spPr bwMode="auto">
          <a:xfrm>
            <a:off x="6340475" y="1493044"/>
            <a:ext cx="33338" cy="1191"/>
          </a:xfrm>
          <a:prstGeom prst="line">
            <a:avLst/>
          </a:prstGeom>
          <a:noFill/>
          <a:ln w="174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48" name="Rectangle 110"/>
          <p:cNvSpPr>
            <a:spLocks noChangeArrowheads="1"/>
          </p:cNvSpPr>
          <p:nvPr/>
        </p:nvSpPr>
        <p:spPr bwMode="auto">
          <a:xfrm>
            <a:off x="3140076" y="621506"/>
            <a:ext cx="28243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700" b="1">
                <a:solidFill>
                  <a:srgbClr val="000000"/>
                </a:solidFill>
                <a:latin typeface="Arial" charset="0"/>
              </a:rPr>
              <a:t>Tornquistova křivka II. typu</a:t>
            </a:r>
            <a:endParaRPr lang="cs-CZ"/>
          </a:p>
        </p:txBody>
      </p:sp>
      <p:sp>
        <p:nvSpPr>
          <p:cNvPr id="25849" name="Rectangle 111"/>
          <p:cNvSpPr>
            <a:spLocks noChangeArrowheads="1"/>
          </p:cNvSpPr>
          <p:nvPr/>
        </p:nvSpPr>
        <p:spPr bwMode="auto">
          <a:xfrm>
            <a:off x="2179639" y="2780110"/>
            <a:ext cx="107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500">
                <a:solidFill>
                  <a:srgbClr val="000000"/>
                </a:solidFill>
                <a:latin typeface="Arial" charset="0"/>
              </a:rPr>
              <a:t>0</a:t>
            </a:r>
            <a:endParaRPr lang="cs-CZ"/>
          </a:p>
        </p:txBody>
      </p:sp>
      <p:sp>
        <p:nvSpPr>
          <p:cNvPr id="25850" name="Rectangle 112"/>
          <p:cNvSpPr>
            <a:spLocks noChangeArrowheads="1"/>
          </p:cNvSpPr>
          <p:nvPr/>
        </p:nvSpPr>
        <p:spPr bwMode="auto">
          <a:xfrm>
            <a:off x="2028825" y="2439591"/>
            <a:ext cx="2677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500">
                <a:solidFill>
                  <a:srgbClr val="000000"/>
                </a:solidFill>
                <a:latin typeface="Arial" charset="0"/>
              </a:rPr>
              <a:t>0,2</a:t>
            </a:r>
            <a:endParaRPr lang="cs-CZ"/>
          </a:p>
        </p:txBody>
      </p:sp>
      <p:sp>
        <p:nvSpPr>
          <p:cNvPr id="25851" name="Rectangle 113"/>
          <p:cNvSpPr>
            <a:spLocks noChangeArrowheads="1"/>
          </p:cNvSpPr>
          <p:nvPr/>
        </p:nvSpPr>
        <p:spPr bwMode="auto">
          <a:xfrm>
            <a:off x="2028825" y="2110978"/>
            <a:ext cx="2677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500">
                <a:solidFill>
                  <a:srgbClr val="000000"/>
                </a:solidFill>
                <a:latin typeface="Arial" charset="0"/>
              </a:rPr>
              <a:t>0,4</a:t>
            </a:r>
            <a:endParaRPr lang="cs-CZ"/>
          </a:p>
        </p:txBody>
      </p:sp>
      <p:sp>
        <p:nvSpPr>
          <p:cNvPr id="25852" name="Rectangle 114"/>
          <p:cNvSpPr>
            <a:spLocks noChangeArrowheads="1"/>
          </p:cNvSpPr>
          <p:nvPr/>
        </p:nvSpPr>
        <p:spPr bwMode="auto">
          <a:xfrm>
            <a:off x="2028825" y="1770460"/>
            <a:ext cx="2677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500">
                <a:solidFill>
                  <a:srgbClr val="000000"/>
                </a:solidFill>
                <a:latin typeface="Arial" charset="0"/>
              </a:rPr>
              <a:t>0,6</a:t>
            </a:r>
            <a:endParaRPr lang="cs-CZ"/>
          </a:p>
        </p:txBody>
      </p:sp>
      <p:sp>
        <p:nvSpPr>
          <p:cNvPr id="25853" name="Rectangle 115"/>
          <p:cNvSpPr>
            <a:spLocks noChangeArrowheads="1"/>
          </p:cNvSpPr>
          <p:nvPr/>
        </p:nvSpPr>
        <p:spPr bwMode="auto">
          <a:xfrm>
            <a:off x="2028825" y="1441847"/>
            <a:ext cx="2677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500">
                <a:solidFill>
                  <a:srgbClr val="000000"/>
                </a:solidFill>
                <a:latin typeface="Arial" charset="0"/>
              </a:rPr>
              <a:t>0,8</a:t>
            </a:r>
            <a:endParaRPr lang="cs-CZ"/>
          </a:p>
        </p:txBody>
      </p:sp>
      <p:sp>
        <p:nvSpPr>
          <p:cNvPr id="25854" name="Rectangle 116"/>
          <p:cNvSpPr>
            <a:spLocks noChangeArrowheads="1"/>
          </p:cNvSpPr>
          <p:nvPr/>
        </p:nvSpPr>
        <p:spPr bwMode="auto">
          <a:xfrm>
            <a:off x="2179639" y="1101328"/>
            <a:ext cx="107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500">
                <a:solidFill>
                  <a:srgbClr val="000000"/>
                </a:solidFill>
                <a:latin typeface="Arial" charset="0"/>
              </a:rPr>
              <a:t>1</a:t>
            </a:r>
            <a:endParaRPr lang="cs-CZ"/>
          </a:p>
        </p:txBody>
      </p:sp>
      <p:sp>
        <p:nvSpPr>
          <p:cNvPr id="25855" name="Rectangle 117"/>
          <p:cNvSpPr>
            <a:spLocks noChangeArrowheads="1"/>
          </p:cNvSpPr>
          <p:nvPr/>
        </p:nvSpPr>
        <p:spPr bwMode="auto">
          <a:xfrm>
            <a:off x="2365375" y="2982516"/>
            <a:ext cx="107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500">
                <a:solidFill>
                  <a:srgbClr val="000000"/>
                </a:solidFill>
                <a:latin typeface="Arial" charset="0"/>
              </a:rPr>
              <a:t>0</a:t>
            </a:r>
            <a:endParaRPr lang="cs-CZ"/>
          </a:p>
        </p:txBody>
      </p:sp>
      <p:sp>
        <p:nvSpPr>
          <p:cNvPr id="25856" name="Rectangle 118"/>
          <p:cNvSpPr>
            <a:spLocks noChangeArrowheads="1"/>
          </p:cNvSpPr>
          <p:nvPr/>
        </p:nvSpPr>
        <p:spPr bwMode="auto">
          <a:xfrm>
            <a:off x="3157539" y="2982516"/>
            <a:ext cx="107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500">
                <a:solidFill>
                  <a:srgbClr val="000000"/>
                </a:solidFill>
                <a:latin typeface="Arial" charset="0"/>
              </a:rPr>
              <a:t>2</a:t>
            </a:r>
            <a:endParaRPr lang="cs-CZ"/>
          </a:p>
        </p:txBody>
      </p:sp>
      <p:sp>
        <p:nvSpPr>
          <p:cNvPr id="25857" name="Rectangle 119"/>
          <p:cNvSpPr>
            <a:spLocks noChangeArrowheads="1"/>
          </p:cNvSpPr>
          <p:nvPr/>
        </p:nvSpPr>
        <p:spPr bwMode="auto">
          <a:xfrm>
            <a:off x="3948114" y="2982516"/>
            <a:ext cx="107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500">
                <a:solidFill>
                  <a:srgbClr val="000000"/>
                </a:solidFill>
                <a:latin typeface="Arial" charset="0"/>
              </a:rPr>
              <a:t>4</a:t>
            </a:r>
            <a:endParaRPr lang="cs-CZ"/>
          </a:p>
        </p:txBody>
      </p:sp>
      <p:sp>
        <p:nvSpPr>
          <p:cNvPr id="25858" name="Rectangle 120"/>
          <p:cNvSpPr>
            <a:spLocks noChangeArrowheads="1"/>
          </p:cNvSpPr>
          <p:nvPr/>
        </p:nvSpPr>
        <p:spPr bwMode="auto">
          <a:xfrm>
            <a:off x="4740275" y="2982516"/>
            <a:ext cx="107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500">
                <a:solidFill>
                  <a:srgbClr val="000000"/>
                </a:solidFill>
                <a:latin typeface="Arial" charset="0"/>
              </a:rPr>
              <a:t>6</a:t>
            </a:r>
            <a:endParaRPr lang="cs-CZ"/>
          </a:p>
        </p:txBody>
      </p:sp>
      <p:sp>
        <p:nvSpPr>
          <p:cNvPr id="25859" name="Rectangle 121"/>
          <p:cNvSpPr>
            <a:spLocks noChangeArrowheads="1"/>
          </p:cNvSpPr>
          <p:nvPr/>
        </p:nvSpPr>
        <p:spPr bwMode="auto">
          <a:xfrm>
            <a:off x="5530850" y="2982516"/>
            <a:ext cx="107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500">
                <a:solidFill>
                  <a:srgbClr val="000000"/>
                </a:solidFill>
                <a:latin typeface="Arial" charset="0"/>
              </a:rPr>
              <a:t>8</a:t>
            </a:r>
            <a:endParaRPr lang="cs-CZ"/>
          </a:p>
        </p:txBody>
      </p:sp>
      <p:sp>
        <p:nvSpPr>
          <p:cNvPr id="25860" name="Rectangle 122"/>
          <p:cNvSpPr>
            <a:spLocks noChangeArrowheads="1"/>
          </p:cNvSpPr>
          <p:nvPr/>
        </p:nvSpPr>
        <p:spPr bwMode="auto">
          <a:xfrm>
            <a:off x="6272213" y="2982516"/>
            <a:ext cx="2148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500">
                <a:solidFill>
                  <a:srgbClr val="000000"/>
                </a:solidFill>
                <a:latin typeface="Arial" charset="0"/>
              </a:rPr>
              <a:t>10</a:t>
            </a:r>
            <a:endParaRPr lang="cs-CZ"/>
          </a:p>
        </p:txBody>
      </p:sp>
      <p:sp>
        <p:nvSpPr>
          <p:cNvPr id="25861" name="Rectangle 123"/>
          <p:cNvSpPr>
            <a:spLocks noChangeArrowheads="1"/>
          </p:cNvSpPr>
          <p:nvPr/>
        </p:nvSpPr>
        <p:spPr bwMode="auto">
          <a:xfrm>
            <a:off x="4319588" y="3246835"/>
            <a:ext cx="1282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500" i="1">
                <a:solidFill>
                  <a:srgbClr val="000000"/>
                </a:solidFill>
                <a:latin typeface="Arial" charset="0"/>
              </a:rPr>
              <a:t>X</a:t>
            </a:r>
            <a:endParaRPr lang="cs-CZ"/>
          </a:p>
        </p:txBody>
      </p:sp>
      <p:sp>
        <p:nvSpPr>
          <p:cNvPr id="25862" name="Rectangle 124"/>
          <p:cNvSpPr>
            <a:spLocks noChangeArrowheads="1"/>
          </p:cNvSpPr>
          <p:nvPr/>
        </p:nvSpPr>
        <p:spPr bwMode="auto">
          <a:xfrm rot="-5400000">
            <a:off x="1650298" y="1915195"/>
            <a:ext cx="30938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500" i="1">
                <a:solidFill>
                  <a:srgbClr val="000000"/>
                </a:solidFill>
                <a:latin typeface="Arial" charset="0"/>
              </a:rPr>
              <a:t>f(X)</a:t>
            </a:r>
            <a:endParaRPr lang="cs-CZ"/>
          </a:p>
        </p:txBody>
      </p:sp>
      <p:grpSp>
        <p:nvGrpSpPr>
          <p:cNvPr id="25863" name="Group 128"/>
          <p:cNvGrpSpPr>
            <a:grpSpLocks/>
          </p:cNvGrpSpPr>
          <p:nvPr/>
        </p:nvGrpSpPr>
        <p:grpSpPr bwMode="auto">
          <a:xfrm>
            <a:off x="6645276" y="1097755"/>
            <a:ext cx="292100" cy="328613"/>
            <a:chOff x="4186" y="922"/>
            <a:chExt cx="184" cy="276"/>
          </a:xfrm>
        </p:grpSpPr>
        <p:sp>
          <p:nvSpPr>
            <p:cNvPr id="25869" name="Rectangle 126"/>
            <p:cNvSpPr>
              <a:spLocks noChangeArrowheads="1"/>
            </p:cNvSpPr>
            <p:nvPr/>
          </p:nvSpPr>
          <p:spPr bwMode="auto">
            <a:xfrm>
              <a:off x="4186" y="922"/>
              <a:ext cx="11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100" i="1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cs-CZ"/>
            </a:p>
          </p:txBody>
        </p:sp>
        <p:sp>
          <p:nvSpPr>
            <p:cNvPr id="25870" name="Rectangle 127"/>
            <p:cNvSpPr>
              <a:spLocks noChangeArrowheads="1"/>
            </p:cNvSpPr>
            <p:nvPr/>
          </p:nvSpPr>
          <p:spPr bwMode="auto">
            <a:xfrm>
              <a:off x="4322" y="1043"/>
              <a:ext cx="4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>
                  <a:solidFill>
                    <a:srgbClr val="000000"/>
                  </a:solidFill>
                </a:rPr>
                <a:t>0</a:t>
              </a:r>
              <a:endParaRPr lang="cs-CZ"/>
            </a:p>
          </p:txBody>
        </p:sp>
      </p:grpSp>
      <p:grpSp>
        <p:nvGrpSpPr>
          <p:cNvPr id="25864" name="Group 133"/>
          <p:cNvGrpSpPr>
            <a:grpSpLocks/>
          </p:cNvGrpSpPr>
          <p:nvPr/>
        </p:nvGrpSpPr>
        <p:grpSpPr bwMode="auto">
          <a:xfrm>
            <a:off x="2740021" y="2956320"/>
            <a:ext cx="263525" cy="328612"/>
            <a:chOff x="1726" y="2483"/>
            <a:chExt cx="166" cy="276"/>
          </a:xfrm>
        </p:grpSpPr>
        <p:sp>
          <p:nvSpPr>
            <p:cNvPr id="25867" name="Rectangle 131"/>
            <p:cNvSpPr>
              <a:spLocks noChangeArrowheads="1"/>
            </p:cNvSpPr>
            <p:nvPr/>
          </p:nvSpPr>
          <p:spPr bwMode="auto">
            <a:xfrm>
              <a:off x="1726" y="2483"/>
              <a:ext cx="11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100" i="1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cs-CZ"/>
            </a:p>
          </p:txBody>
        </p:sp>
        <p:sp>
          <p:nvSpPr>
            <p:cNvPr id="25868" name="Rectangle 132"/>
            <p:cNvSpPr>
              <a:spLocks noChangeArrowheads="1"/>
            </p:cNvSpPr>
            <p:nvPr/>
          </p:nvSpPr>
          <p:spPr bwMode="auto">
            <a:xfrm>
              <a:off x="1844" y="2604"/>
              <a:ext cx="4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>
                  <a:solidFill>
                    <a:srgbClr val="000000"/>
                  </a:solidFill>
                </a:rPr>
                <a:t>1</a:t>
              </a:r>
              <a:endParaRPr lang="cs-CZ"/>
            </a:p>
          </p:txBody>
        </p:sp>
      </p:grpSp>
      <p:sp>
        <p:nvSpPr>
          <p:cNvPr id="25865" name="Rectangle 135"/>
          <p:cNvSpPr>
            <a:spLocks noChangeArrowheads="1"/>
          </p:cNvSpPr>
          <p:nvPr/>
        </p:nvSpPr>
        <p:spPr bwMode="auto">
          <a:xfrm>
            <a:off x="1371601" y="357188"/>
            <a:ext cx="6416675" cy="321945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866" name="Text Box 137"/>
          <p:cNvSpPr txBox="1">
            <a:spLocks noChangeArrowheads="1"/>
          </p:cNvSpPr>
          <p:nvPr/>
        </p:nvSpPr>
        <p:spPr bwMode="auto">
          <a:xfrm>
            <a:off x="900114" y="4125516"/>
            <a:ext cx="77041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>
                <a:latin typeface="Arial" charset="0"/>
              </a:rPr>
              <a:t>Závislost poptávky po spotřebním zboží </a:t>
            </a:r>
            <a:r>
              <a:rPr lang="cs-CZ" b="1" dirty="0">
                <a:latin typeface="Arial" charset="0"/>
              </a:rPr>
              <a:t>nezbytného charakteru</a:t>
            </a:r>
            <a:r>
              <a:rPr lang="cs-CZ" dirty="0">
                <a:latin typeface="Arial" charset="0"/>
              </a:rPr>
              <a:t> na výši příjmů (např. chleba)</a:t>
            </a:r>
          </a:p>
        </p:txBody>
      </p:sp>
      <p:graphicFrame>
        <p:nvGraphicFramePr>
          <p:cNvPr id="100490" name="Object 138"/>
          <p:cNvGraphicFramePr>
            <a:graphicFrameLocks noChangeAspect="1"/>
          </p:cNvGraphicFramePr>
          <p:nvPr/>
        </p:nvGraphicFramePr>
        <p:xfrm>
          <a:off x="3419476" y="3601641"/>
          <a:ext cx="2087563" cy="616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Rovnice" r:id="rId3" imgW="990170" imgH="431613" progId="Equation.3">
                  <p:embed/>
                </p:oleObj>
              </mc:Choice>
              <mc:Fallback>
                <p:oleObj name="Rovnice" r:id="rId3" imgW="99017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6" y="3601641"/>
                        <a:ext cx="2087563" cy="616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137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3299361" y="4721926"/>
            <a:ext cx="1905000" cy="342900"/>
          </a:xfrm>
          <a:noFill/>
        </p:spPr>
        <p:txBody>
          <a:bodyPr/>
          <a:lstStyle/>
          <a:p>
            <a:pPr algn="ctr"/>
            <a:fld id="{0A932923-4BCE-4D28-AFCA-73BB68A9B2E4}" type="slidenum">
              <a:rPr lang="cs-CZ" sz="800" smtClean="0"/>
              <a:pPr algn="ctr"/>
              <a:t>25</a:t>
            </a:fld>
            <a:endParaRPr lang="cs-CZ" sz="800" dirty="0" smtClean="0"/>
          </a:p>
        </p:txBody>
      </p:sp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57187"/>
            <a:ext cx="604897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900114" y="4133850"/>
            <a:ext cx="7272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>
                <a:latin typeface="Arial" charset="0"/>
              </a:rPr>
              <a:t>Závislost poptávky po spotřebním zboží </a:t>
            </a:r>
            <a:r>
              <a:rPr lang="cs-CZ" b="1" dirty="0">
                <a:latin typeface="Arial" charset="0"/>
              </a:rPr>
              <a:t>zbytného charakteru</a:t>
            </a:r>
            <a:r>
              <a:rPr lang="cs-CZ" dirty="0">
                <a:latin typeface="Arial" charset="0"/>
              </a:rPr>
              <a:t> na výši příjmů (např. klenoty)</a:t>
            </a:r>
          </a:p>
        </p:txBody>
      </p:sp>
      <p:graphicFrame>
        <p:nvGraphicFramePr>
          <p:cNvPr id="101381" name="Object 10"/>
          <p:cNvGraphicFramePr>
            <a:graphicFrameLocks noChangeAspect="1"/>
          </p:cNvGraphicFramePr>
          <p:nvPr/>
        </p:nvGraphicFramePr>
        <p:xfrm>
          <a:off x="3419475" y="3436144"/>
          <a:ext cx="2286000" cy="669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Rovnice" r:id="rId4" imgW="1104900" imgH="431800" progId="Equation.3">
                  <p:embed/>
                </p:oleObj>
              </mc:Choice>
              <mc:Fallback>
                <p:oleObj name="Rovnice" r:id="rId4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436144"/>
                        <a:ext cx="2286000" cy="669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2"/>
          <p:cNvCxnSpPr/>
          <p:nvPr/>
        </p:nvCxnSpPr>
        <p:spPr>
          <a:xfrm>
            <a:off x="7452320" y="357187"/>
            <a:ext cx="0" cy="301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pic>
        <p:nvPicPr>
          <p:cNvPr id="7" name="Picture 2" descr="E:\DCIM\101HPAIO\SCAN01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1875"/>
            <a:ext cx="7884368" cy="467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9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348038" y="4659982"/>
            <a:ext cx="1905000" cy="342900"/>
          </a:xfrm>
          <a:noFill/>
        </p:spPr>
        <p:txBody>
          <a:bodyPr/>
          <a:lstStyle/>
          <a:p>
            <a:pPr algn="ctr"/>
            <a:fld id="{17D8C581-8130-41A9-9A1F-E1F1F1AD933D}" type="slidenum">
              <a:rPr lang="cs-CZ" sz="800" smtClean="0"/>
              <a:pPr algn="ctr"/>
              <a:t>27</a:t>
            </a:fld>
            <a:endParaRPr lang="cs-CZ" sz="800" dirty="0" smtClean="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cs-CZ" sz="2800" b="1" dirty="0" smtClean="0"/>
              <a:t>Kdy lineární regresní analýza „nemá smysl“?</a:t>
            </a:r>
          </a:p>
        </p:txBody>
      </p:sp>
      <p:sp>
        <p:nvSpPr>
          <p:cNvPr id="101380" name="AutoShape 3"/>
          <p:cNvSpPr>
            <a:spLocks noChangeArrowheads="1"/>
          </p:cNvSpPr>
          <p:nvPr/>
        </p:nvSpPr>
        <p:spPr bwMode="auto">
          <a:xfrm>
            <a:off x="971550" y="1977629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381" name="AutoShape 4"/>
          <p:cNvSpPr>
            <a:spLocks noChangeArrowheads="1"/>
          </p:cNvSpPr>
          <p:nvPr/>
        </p:nvSpPr>
        <p:spPr bwMode="auto">
          <a:xfrm>
            <a:off x="1258889" y="1924050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382" name="AutoShape 5"/>
          <p:cNvSpPr>
            <a:spLocks noChangeArrowheads="1"/>
          </p:cNvSpPr>
          <p:nvPr/>
        </p:nvSpPr>
        <p:spPr bwMode="auto">
          <a:xfrm>
            <a:off x="1116014" y="2139554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383" name="AutoShape 6"/>
          <p:cNvSpPr>
            <a:spLocks noChangeArrowheads="1"/>
          </p:cNvSpPr>
          <p:nvPr/>
        </p:nvSpPr>
        <p:spPr bwMode="auto">
          <a:xfrm>
            <a:off x="1619250" y="1977629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384" name="AutoShape 7"/>
          <p:cNvSpPr>
            <a:spLocks noChangeArrowheads="1"/>
          </p:cNvSpPr>
          <p:nvPr/>
        </p:nvSpPr>
        <p:spPr bwMode="auto">
          <a:xfrm>
            <a:off x="1403350" y="2085975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385" name="AutoShape 8"/>
          <p:cNvSpPr>
            <a:spLocks noChangeArrowheads="1"/>
          </p:cNvSpPr>
          <p:nvPr/>
        </p:nvSpPr>
        <p:spPr bwMode="auto">
          <a:xfrm>
            <a:off x="1692275" y="2139554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386" name="AutoShape 9"/>
          <p:cNvSpPr>
            <a:spLocks noChangeArrowheads="1"/>
          </p:cNvSpPr>
          <p:nvPr/>
        </p:nvSpPr>
        <p:spPr bwMode="auto">
          <a:xfrm>
            <a:off x="1908175" y="1924050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387" name="AutoShape 10"/>
          <p:cNvSpPr>
            <a:spLocks noChangeArrowheads="1"/>
          </p:cNvSpPr>
          <p:nvPr/>
        </p:nvSpPr>
        <p:spPr bwMode="auto">
          <a:xfrm>
            <a:off x="1936750" y="2063354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388" name="AutoShape 11"/>
          <p:cNvSpPr>
            <a:spLocks noChangeArrowheads="1"/>
          </p:cNvSpPr>
          <p:nvPr/>
        </p:nvSpPr>
        <p:spPr bwMode="auto">
          <a:xfrm>
            <a:off x="2124075" y="2031206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389" name="Line 12"/>
          <p:cNvSpPr>
            <a:spLocks noChangeShapeType="1"/>
          </p:cNvSpPr>
          <p:nvPr/>
        </p:nvSpPr>
        <p:spPr bwMode="auto">
          <a:xfrm>
            <a:off x="827088" y="1600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390" name="Line 13"/>
          <p:cNvSpPr>
            <a:spLocks noChangeShapeType="1"/>
          </p:cNvSpPr>
          <p:nvPr/>
        </p:nvSpPr>
        <p:spPr bwMode="auto">
          <a:xfrm>
            <a:off x="827088" y="2895600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391" name="AutoShape 14"/>
          <p:cNvSpPr>
            <a:spLocks noChangeArrowheads="1"/>
          </p:cNvSpPr>
          <p:nvPr/>
        </p:nvSpPr>
        <p:spPr bwMode="auto">
          <a:xfrm>
            <a:off x="4284664" y="1545431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392" name="AutoShape 15"/>
          <p:cNvSpPr>
            <a:spLocks noChangeArrowheads="1"/>
          </p:cNvSpPr>
          <p:nvPr/>
        </p:nvSpPr>
        <p:spPr bwMode="auto">
          <a:xfrm>
            <a:off x="2268539" y="2031206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393" name="AutoShape 16"/>
          <p:cNvSpPr>
            <a:spLocks noChangeArrowheads="1"/>
          </p:cNvSpPr>
          <p:nvPr/>
        </p:nvSpPr>
        <p:spPr bwMode="auto">
          <a:xfrm>
            <a:off x="2268539" y="2193131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394" name="AutoShape 17"/>
          <p:cNvSpPr>
            <a:spLocks noChangeArrowheads="1"/>
          </p:cNvSpPr>
          <p:nvPr/>
        </p:nvSpPr>
        <p:spPr bwMode="auto">
          <a:xfrm>
            <a:off x="2484439" y="1977629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395" name="AutoShape 18"/>
          <p:cNvSpPr>
            <a:spLocks noChangeArrowheads="1"/>
          </p:cNvSpPr>
          <p:nvPr/>
        </p:nvSpPr>
        <p:spPr bwMode="auto">
          <a:xfrm>
            <a:off x="2411414" y="2139554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396" name="Line 19"/>
          <p:cNvSpPr>
            <a:spLocks noChangeShapeType="1"/>
          </p:cNvSpPr>
          <p:nvPr/>
        </p:nvSpPr>
        <p:spPr bwMode="auto">
          <a:xfrm flipV="1">
            <a:off x="857251" y="2247900"/>
            <a:ext cx="1698625" cy="833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397" name="Line 20"/>
          <p:cNvSpPr>
            <a:spLocks noChangeShapeType="1"/>
          </p:cNvSpPr>
          <p:nvPr/>
        </p:nvSpPr>
        <p:spPr bwMode="auto">
          <a:xfrm flipV="1">
            <a:off x="900114" y="1913335"/>
            <a:ext cx="1698625" cy="83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398" name="Line 21"/>
          <p:cNvSpPr>
            <a:spLocks noChangeShapeType="1"/>
          </p:cNvSpPr>
          <p:nvPr/>
        </p:nvSpPr>
        <p:spPr bwMode="auto">
          <a:xfrm>
            <a:off x="3132138" y="1653779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399" name="Line 22"/>
          <p:cNvSpPr>
            <a:spLocks noChangeShapeType="1"/>
          </p:cNvSpPr>
          <p:nvPr/>
        </p:nvSpPr>
        <p:spPr bwMode="auto">
          <a:xfrm>
            <a:off x="5867400" y="1653779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00" name="Line 23"/>
          <p:cNvSpPr>
            <a:spLocks noChangeShapeType="1"/>
          </p:cNvSpPr>
          <p:nvPr/>
        </p:nvSpPr>
        <p:spPr bwMode="auto">
          <a:xfrm>
            <a:off x="1908175" y="3274219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01" name="Line 24"/>
          <p:cNvSpPr>
            <a:spLocks noChangeShapeType="1"/>
          </p:cNvSpPr>
          <p:nvPr/>
        </p:nvSpPr>
        <p:spPr bwMode="auto">
          <a:xfrm>
            <a:off x="4716463" y="3274219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02" name="Line 25"/>
          <p:cNvSpPr>
            <a:spLocks noChangeShapeType="1"/>
          </p:cNvSpPr>
          <p:nvPr/>
        </p:nvSpPr>
        <p:spPr bwMode="auto">
          <a:xfrm>
            <a:off x="3132139" y="2950369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03" name="Line 26"/>
          <p:cNvSpPr>
            <a:spLocks noChangeShapeType="1"/>
          </p:cNvSpPr>
          <p:nvPr/>
        </p:nvSpPr>
        <p:spPr bwMode="auto">
          <a:xfrm>
            <a:off x="5867401" y="2950369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04" name="Line 27"/>
          <p:cNvSpPr>
            <a:spLocks noChangeShapeType="1"/>
          </p:cNvSpPr>
          <p:nvPr/>
        </p:nvSpPr>
        <p:spPr bwMode="auto">
          <a:xfrm>
            <a:off x="1908176" y="4569619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05" name="Line 28"/>
          <p:cNvSpPr>
            <a:spLocks noChangeShapeType="1"/>
          </p:cNvSpPr>
          <p:nvPr/>
        </p:nvSpPr>
        <p:spPr bwMode="auto">
          <a:xfrm>
            <a:off x="4716464" y="4569619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06" name="AutoShape 29"/>
          <p:cNvSpPr>
            <a:spLocks noChangeArrowheads="1"/>
          </p:cNvSpPr>
          <p:nvPr/>
        </p:nvSpPr>
        <p:spPr bwMode="auto">
          <a:xfrm>
            <a:off x="3635375" y="2247900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07" name="AutoShape 30"/>
          <p:cNvSpPr>
            <a:spLocks noChangeArrowheads="1"/>
          </p:cNvSpPr>
          <p:nvPr/>
        </p:nvSpPr>
        <p:spPr bwMode="auto">
          <a:xfrm>
            <a:off x="3924300" y="1869281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08" name="AutoShape 31"/>
          <p:cNvSpPr>
            <a:spLocks noChangeArrowheads="1"/>
          </p:cNvSpPr>
          <p:nvPr/>
        </p:nvSpPr>
        <p:spPr bwMode="auto">
          <a:xfrm>
            <a:off x="3563939" y="2518173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09" name="AutoShape 32"/>
          <p:cNvSpPr>
            <a:spLocks noChangeArrowheads="1"/>
          </p:cNvSpPr>
          <p:nvPr/>
        </p:nvSpPr>
        <p:spPr bwMode="auto">
          <a:xfrm>
            <a:off x="3348039" y="2625329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10" name="AutoShape 33"/>
          <p:cNvSpPr>
            <a:spLocks noChangeArrowheads="1"/>
          </p:cNvSpPr>
          <p:nvPr/>
        </p:nvSpPr>
        <p:spPr bwMode="auto">
          <a:xfrm>
            <a:off x="3492500" y="2733675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11" name="AutoShape 34"/>
          <p:cNvSpPr>
            <a:spLocks noChangeArrowheads="1"/>
          </p:cNvSpPr>
          <p:nvPr/>
        </p:nvSpPr>
        <p:spPr bwMode="auto">
          <a:xfrm>
            <a:off x="3708400" y="2680098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12" name="AutoShape 35"/>
          <p:cNvSpPr>
            <a:spLocks noChangeArrowheads="1"/>
          </p:cNvSpPr>
          <p:nvPr/>
        </p:nvSpPr>
        <p:spPr bwMode="auto">
          <a:xfrm>
            <a:off x="3924300" y="2463404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13" name="AutoShape 36"/>
          <p:cNvSpPr>
            <a:spLocks noChangeArrowheads="1"/>
          </p:cNvSpPr>
          <p:nvPr/>
        </p:nvSpPr>
        <p:spPr bwMode="auto">
          <a:xfrm>
            <a:off x="3924300" y="2247900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14" name="AutoShape 37"/>
          <p:cNvSpPr>
            <a:spLocks noChangeArrowheads="1"/>
          </p:cNvSpPr>
          <p:nvPr/>
        </p:nvSpPr>
        <p:spPr bwMode="auto">
          <a:xfrm>
            <a:off x="4211639" y="2139554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15" name="AutoShape 38"/>
          <p:cNvSpPr>
            <a:spLocks noChangeArrowheads="1"/>
          </p:cNvSpPr>
          <p:nvPr/>
        </p:nvSpPr>
        <p:spPr bwMode="auto">
          <a:xfrm>
            <a:off x="4427539" y="2409825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sz="1800">
              <a:latin typeface="Arial" charset="0"/>
            </a:endParaRPr>
          </a:p>
        </p:txBody>
      </p:sp>
      <p:sp>
        <p:nvSpPr>
          <p:cNvPr id="101416" name="AutoShape 39"/>
          <p:cNvSpPr>
            <a:spLocks noChangeArrowheads="1"/>
          </p:cNvSpPr>
          <p:nvPr/>
        </p:nvSpPr>
        <p:spPr bwMode="auto">
          <a:xfrm>
            <a:off x="4211639" y="2301479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17" name="AutoShape 40"/>
          <p:cNvSpPr>
            <a:spLocks noChangeArrowheads="1"/>
          </p:cNvSpPr>
          <p:nvPr/>
        </p:nvSpPr>
        <p:spPr bwMode="auto">
          <a:xfrm>
            <a:off x="4067175" y="1977629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18" name="AutoShape 41"/>
          <p:cNvSpPr>
            <a:spLocks noChangeArrowheads="1"/>
          </p:cNvSpPr>
          <p:nvPr/>
        </p:nvSpPr>
        <p:spPr bwMode="auto">
          <a:xfrm>
            <a:off x="4500564" y="1869281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19" name="AutoShape 42"/>
          <p:cNvSpPr>
            <a:spLocks noChangeArrowheads="1"/>
          </p:cNvSpPr>
          <p:nvPr/>
        </p:nvSpPr>
        <p:spPr bwMode="auto">
          <a:xfrm>
            <a:off x="4427539" y="2085975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20" name="AutoShape 43"/>
          <p:cNvSpPr>
            <a:spLocks noChangeArrowheads="1"/>
          </p:cNvSpPr>
          <p:nvPr/>
        </p:nvSpPr>
        <p:spPr bwMode="auto">
          <a:xfrm>
            <a:off x="3203575" y="2787254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21" name="AutoShape 44"/>
          <p:cNvSpPr>
            <a:spLocks noChangeArrowheads="1"/>
          </p:cNvSpPr>
          <p:nvPr/>
        </p:nvSpPr>
        <p:spPr bwMode="auto">
          <a:xfrm>
            <a:off x="4716464" y="2031206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22" name="AutoShape 45"/>
          <p:cNvSpPr>
            <a:spLocks noChangeArrowheads="1"/>
          </p:cNvSpPr>
          <p:nvPr/>
        </p:nvSpPr>
        <p:spPr bwMode="auto">
          <a:xfrm>
            <a:off x="4932364" y="2139554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23" name="AutoShape 46"/>
          <p:cNvSpPr>
            <a:spLocks noChangeArrowheads="1"/>
          </p:cNvSpPr>
          <p:nvPr/>
        </p:nvSpPr>
        <p:spPr bwMode="auto">
          <a:xfrm>
            <a:off x="4572000" y="2247900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24" name="AutoShape 47"/>
          <p:cNvSpPr>
            <a:spLocks noChangeArrowheads="1"/>
          </p:cNvSpPr>
          <p:nvPr/>
        </p:nvSpPr>
        <p:spPr bwMode="auto">
          <a:xfrm>
            <a:off x="3779839" y="2356248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25" name="AutoShape 48"/>
          <p:cNvSpPr>
            <a:spLocks noChangeArrowheads="1"/>
          </p:cNvSpPr>
          <p:nvPr/>
        </p:nvSpPr>
        <p:spPr bwMode="auto">
          <a:xfrm>
            <a:off x="3851275" y="2139554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26" name="Line 49"/>
          <p:cNvSpPr>
            <a:spLocks noChangeShapeType="1"/>
          </p:cNvSpPr>
          <p:nvPr/>
        </p:nvSpPr>
        <p:spPr bwMode="auto">
          <a:xfrm flipV="1">
            <a:off x="3132138" y="1707356"/>
            <a:ext cx="1008062" cy="113466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27" name="Line 50"/>
          <p:cNvSpPr>
            <a:spLocks noChangeShapeType="1"/>
          </p:cNvSpPr>
          <p:nvPr/>
        </p:nvSpPr>
        <p:spPr bwMode="auto">
          <a:xfrm flipV="1">
            <a:off x="3132139" y="2409826"/>
            <a:ext cx="1944687" cy="43219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28" name="AutoShape 51"/>
          <p:cNvSpPr>
            <a:spLocks noChangeArrowheads="1"/>
          </p:cNvSpPr>
          <p:nvPr/>
        </p:nvSpPr>
        <p:spPr bwMode="auto">
          <a:xfrm>
            <a:off x="4211639" y="1815704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29" name="AutoShape 52"/>
          <p:cNvSpPr>
            <a:spLocks noChangeArrowheads="1"/>
          </p:cNvSpPr>
          <p:nvPr/>
        </p:nvSpPr>
        <p:spPr bwMode="auto">
          <a:xfrm>
            <a:off x="4211639" y="2518173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30" name="AutoShape 53"/>
          <p:cNvSpPr>
            <a:spLocks noChangeArrowheads="1"/>
          </p:cNvSpPr>
          <p:nvPr/>
        </p:nvSpPr>
        <p:spPr bwMode="auto">
          <a:xfrm>
            <a:off x="4787900" y="2356248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31" name="AutoShape 54"/>
          <p:cNvSpPr>
            <a:spLocks noChangeArrowheads="1"/>
          </p:cNvSpPr>
          <p:nvPr/>
        </p:nvSpPr>
        <p:spPr bwMode="auto">
          <a:xfrm>
            <a:off x="2987675" y="3813573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32" name="AutoShape 55"/>
          <p:cNvSpPr>
            <a:spLocks noChangeArrowheads="1"/>
          </p:cNvSpPr>
          <p:nvPr/>
        </p:nvSpPr>
        <p:spPr bwMode="auto">
          <a:xfrm>
            <a:off x="3132139" y="3813573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33" name="AutoShape 56"/>
          <p:cNvSpPr>
            <a:spLocks noChangeArrowheads="1"/>
          </p:cNvSpPr>
          <p:nvPr/>
        </p:nvSpPr>
        <p:spPr bwMode="auto">
          <a:xfrm>
            <a:off x="3276600" y="3759994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34" name="AutoShape 57"/>
          <p:cNvSpPr>
            <a:spLocks noChangeArrowheads="1"/>
          </p:cNvSpPr>
          <p:nvPr/>
        </p:nvSpPr>
        <p:spPr bwMode="auto">
          <a:xfrm>
            <a:off x="2268539" y="4083844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35" name="AutoShape 58"/>
          <p:cNvSpPr>
            <a:spLocks noChangeArrowheads="1"/>
          </p:cNvSpPr>
          <p:nvPr/>
        </p:nvSpPr>
        <p:spPr bwMode="auto">
          <a:xfrm>
            <a:off x="2339975" y="4030266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36" name="AutoShape 59"/>
          <p:cNvSpPr>
            <a:spLocks noChangeArrowheads="1"/>
          </p:cNvSpPr>
          <p:nvPr/>
        </p:nvSpPr>
        <p:spPr bwMode="auto">
          <a:xfrm>
            <a:off x="2627314" y="3813573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37" name="AutoShape 60"/>
          <p:cNvSpPr>
            <a:spLocks noChangeArrowheads="1"/>
          </p:cNvSpPr>
          <p:nvPr/>
        </p:nvSpPr>
        <p:spPr bwMode="auto">
          <a:xfrm>
            <a:off x="2484439" y="4030266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38" name="AutoShape 61"/>
          <p:cNvSpPr>
            <a:spLocks noChangeArrowheads="1"/>
          </p:cNvSpPr>
          <p:nvPr/>
        </p:nvSpPr>
        <p:spPr bwMode="auto">
          <a:xfrm>
            <a:off x="3492500" y="3706416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39" name="AutoShape 62"/>
          <p:cNvSpPr>
            <a:spLocks noChangeArrowheads="1"/>
          </p:cNvSpPr>
          <p:nvPr/>
        </p:nvSpPr>
        <p:spPr bwMode="auto">
          <a:xfrm>
            <a:off x="3492500" y="3543300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40" name="AutoShape 63"/>
          <p:cNvSpPr>
            <a:spLocks noChangeArrowheads="1"/>
          </p:cNvSpPr>
          <p:nvPr/>
        </p:nvSpPr>
        <p:spPr bwMode="auto">
          <a:xfrm>
            <a:off x="2916239" y="3921919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41" name="AutoShape 64"/>
          <p:cNvSpPr>
            <a:spLocks noChangeArrowheads="1"/>
          </p:cNvSpPr>
          <p:nvPr/>
        </p:nvSpPr>
        <p:spPr bwMode="auto">
          <a:xfrm>
            <a:off x="2700339" y="4137423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42" name="AutoShape 65"/>
          <p:cNvSpPr>
            <a:spLocks noChangeArrowheads="1"/>
          </p:cNvSpPr>
          <p:nvPr/>
        </p:nvSpPr>
        <p:spPr bwMode="auto">
          <a:xfrm>
            <a:off x="3924300" y="3759994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43" name="AutoShape 66"/>
          <p:cNvSpPr>
            <a:spLocks noChangeArrowheads="1"/>
          </p:cNvSpPr>
          <p:nvPr/>
        </p:nvSpPr>
        <p:spPr bwMode="auto">
          <a:xfrm>
            <a:off x="3708400" y="3759994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44" name="AutoShape 67"/>
          <p:cNvSpPr>
            <a:spLocks noChangeArrowheads="1"/>
          </p:cNvSpPr>
          <p:nvPr/>
        </p:nvSpPr>
        <p:spPr bwMode="auto">
          <a:xfrm>
            <a:off x="2195514" y="4030266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45" name="AutoShape 68"/>
          <p:cNvSpPr>
            <a:spLocks noChangeArrowheads="1"/>
          </p:cNvSpPr>
          <p:nvPr/>
        </p:nvSpPr>
        <p:spPr bwMode="auto">
          <a:xfrm>
            <a:off x="3708400" y="3381375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46" name="AutoShape 69"/>
          <p:cNvSpPr>
            <a:spLocks noChangeArrowheads="1"/>
          </p:cNvSpPr>
          <p:nvPr/>
        </p:nvSpPr>
        <p:spPr bwMode="auto">
          <a:xfrm>
            <a:off x="2700339" y="3738562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47" name="AutoShape 70"/>
          <p:cNvSpPr>
            <a:spLocks noChangeArrowheads="1"/>
          </p:cNvSpPr>
          <p:nvPr/>
        </p:nvSpPr>
        <p:spPr bwMode="auto">
          <a:xfrm>
            <a:off x="3419475" y="3651648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48" name="AutoShape 71"/>
          <p:cNvSpPr>
            <a:spLocks noChangeArrowheads="1"/>
          </p:cNvSpPr>
          <p:nvPr/>
        </p:nvSpPr>
        <p:spPr bwMode="auto">
          <a:xfrm>
            <a:off x="3779839" y="3543300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49" name="AutoShape 72"/>
          <p:cNvSpPr>
            <a:spLocks noChangeArrowheads="1"/>
          </p:cNvSpPr>
          <p:nvPr/>
        </p:nvSpPr>
        <p:spPr bwMode="auto">
          <a:xfrm>
            <a:off x="2555875" y="3921919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50" name="AutoShape 73"/>
          <p:cNvSpPr>
            <a:spLocks noChangeArrowheads="1"/>
          </p:cNvSpPr>
          <p:nvPr/>
        </p:nvSpPr>
        <p:spPr bwMode="auto">
          <a:xfrm>
            <a:off x="3635375" y="3598069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sz="1800">
              <a:latin typeface="Arial" charset="0"/>
            </a:endParaRPr>
          </a:p>
        </p:txBody>
      </p:sp>
      <p:sp>
        <p:nvSpPr>
          <p:cNvPr id="101451" name="AutoShape 74"/>
          <p:cNvSpPr>
            <a:spLocks noChangeArrowheads="1"/>
          </p:cNvSpPr>
          <p:nvPr/>
        </p:nvSpPr>
        <p:spPr bwMode="auto">
          <a:xfrm>
            <a:off x="2124075" y="4083844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52" name="AutoShape 75"/>
          <p:cNvSpPr>
            <a:spLocks noChangeArrowheads="1"/>
          </p:cNvSpPr>
          <p:nvPr/>
        </p:nvSpPr>
        <p:spPr bwMode="auto">
          <a:xfrm>
            <a:off x="2771775" y="3868341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53" name="AutoShape 76"/>
          <p:cNvSpPr>
            <a:spLocks noChangeArrowheads="1"/>
          </p:cNvSpPr>
          <p:nvPr/>
        </p:nvSpPr>
        <p:spPr bwMode="auto">
          <a:xfrm>
            <a:off x="2339975" y="3868341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54" name="AutoShape 77"/>
          <p:cNvSpPr>
            <a:spLocks noChangeArrowheads="1"/>
          </p:cNvSpPr>
          <p:nvPr/>
        </p:nvSpPr>
        <p:spPr bwMode="auto">
          <a:xfrm>
            <a:off x="5148264" y="4137423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55" name="AutoShape 78"/>
          <p:cNvSpPr>
            <a:spLocks noChangeArrowheads="1"/>
          </p:cNvSpPr>
          <p:nvPr/>
        </p:nvSpPr>
        <p:spPr bwMode="auto">
          <a:xfrm>
            <a:off x="5292725" y="4354116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56" name="AutoShape 79"/>
          <p:cNvSpPr>
            <a:spLocks noChangeArrowheads="1"/>
          </p:cNvSpPr>
          <p:nvPr/>
        </p:nvSpPr>
        <p:spPr bwMode="auto">
          <a:xfrm>
            <a:off x="6227763" y="3975498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57" name="AutoShape 80"/>
          <p:cNvSpPr>
            <a:spLocks noChangeArrowheads="1"/>
          </p:cNvSpPr>
          <p:nvPr/>
        </p:nvSpPr>
        <p:spPr bwMode="auto">
          <a:xfrm>
            <a:off x="5940425" y="3868341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58" name="AutoShape 81"/>
          <p:cNvSpPr>
            <a:spLocks noChangeArrowheads="1"/>
          </p:cNvSpPr>
          <p:nvPr/>
        </p:nvSpPr>
        <p:spPr bwMode="auto">
          <a:xfrm>
            <a:off x="5651500" y="3975498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59" name="AutoShape 82"/>
          <p:cNvSpPr>
            <a:spLocks noChangeArrowheads="1"/>
          </p:cNvSpPr>
          <p:nvPr/>
        </p:nvSpPr>
        <p:spPr bwMode="auto">
          <a:xfrm>
            <a:off x="5508625" y="4137423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60" name="AutoShape 83"/>
          <p:cNvSpPr>
            <a:spLocks noChangeArrowheads="1"/>
          </p:cNvSpPr>
          <p:nvPr/>
        </p:nvSpPr>
        <p:spPr bwMode="auto">
          <a:xfrm>
            <a:off x="5292725" y="4192191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61" name="AutoShape 84"/>
          <p:cNvSpPr>
            <a:spLocks noChangeArrowheads="1"/>
          </p:cNvSpPr>
          <p:nvPr/>
        </p:nvSpPr>
        <p:spPr bwMode="auto">
          <a:xfrm>
            <a:off x="4859339" y="4137423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62" name="AutoShape 85"/>
          <p:cNvSpPr>
            <a:spLocks noChangeArrowheads="1"/>
          </p:cNvSpPr>
          <p:nvPr/>
        </p:nvSpPr>
        <p:spPr bwMode="auto">
          <a:xfrm>
            <a:off x="6156325" y="3813573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63" name="AutoShape 86"/>
          <p:cNvSpPr>
            <a:spLocks noChangeArrowheads="1"/>
          </p:cNvSpPr>
          <p:nvPr/>
        </p:nvSpPr>
        <p:spPr bwMode="auto">
          <a:xfrm>
            <a:off x="5795964" y="3813573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64" name="AutoShape 87"/>
          <p:cNvSpPr>
            <a:spLocks noChangeArrowheads="1"/>
          </p:cNvSpPr>
          <p:nvPr/>
        </p:nvSpPr>
        <p:spPr bwMode="auto">
          <a:xfrm>
            <a:off x="5651500" y="3921919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65" name="AutoShape 88"/>
          <p:cNvSpPr>
            <a:spLocks noChangeArrowheads="1"/>
          </p:cNvSpPr>
          <p:nvPr/>
        </p:nvSpPr>
        <p:spPr bwMode="auto">
          <a:xfrm>
            <a:off x="6011864" y="3921919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66" name="AutoShape 89"/>
          <p:cNvSpPr>
            <a:spLocks noChangeArrowheads="1"/>
          </p:cNvSpPr>
          <p:nvPr/>
        </p:nvSpPr>
        <p:spPr bwMode="auto">
          <a:xfrm>
            <a:off x="5795964" y="3921919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67" name="AutoShape 90"/>
          <p:cNvSpPr>
            <a:spLocks noChangeArrowheads="1"/>
          </p:cNvSpPr>
          <p:nvPr/>
        </p:nvSpPr>
        <p:spPr bwMode="auto">
          <a:xfrm>
            <a:off x="5508625" y="4030266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68" name="AutoShape 91"/>
          <p:cNvSpPr>
            <a:spLocks noChangeArrowheads="1"/>
          </p:cNvSpPr>
          <p:nvPr/>
        </p:nvSpPr>
        <p:spPr bwMode="auto">
          <a:xfrm>
            <a:off x="5076825" y="4245769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69" name="AutoShape 92"/>
          <p:cNvSpPr>
            <a:spLocks noChangeArrowheads="1"/>
          </p:cNvSpPr>
          <p:nvPr/>
        </p:nvSpPr>
        <p:spPr bwMode="auto">
          <a:xfrm>
            <a:off x="4932364" y="4083844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70" name="AutoShape 93"/>
          <p:cNvSpPr>
            <a:spLocks noChangeArrowheads="1"/>
          </p:cNvSpPr>
          <p:nvPr/>
        </p:nvSpPr>
        <p:spPr bwMode="auto">
          <a:xfrm>
            <a:off x="6372225" y="3975498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71" name="AutoShape 94"/>
          <p:cNvSpPr>
            <a:spLocks noChangeArrowheads="1"/>
          </p:cNvSpPr>
          <p:nvPr/>
        </p:nvSpPr>
        <p:spPr bwMode="auto">
          <a:xfrm>
            <a:off x="5219700" y="4300537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72" name="AutoShape 95"/>
          <p:cNvSpPr>
            <a:spLocks noChangeArrowheads="1"/>
          </p:cNvSpPr>
          <p:nvPr/>
        </p:nvSpPr>
        <p:spPr bwMode="auto">
          <a:xfrm>
            <a:off x="1619250" y="2139554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73" name="AutoShape 96"/>
          <p:cNvSpPr>
            <a:spLocks noChangeArrowheads="1"/>
          </p:cNvSpPr>
          <p:nvPr/>
        </p:nvSpPr>
        <p:spPr bwMode="auto">
          <a:xfrm>
            <a:off x="2051050" y="2193131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74" name="AutoShape 97"/>
          <p:cNvSpPr>
            <a:spLocks noChangeArrowheads="1"/>
          </p:cNvSpPr>
          <p:nvPr/>
        </p:nvSpPr>
        <p:spPr bwMode="auto">
          <a:xfrm>
            <a:off x="1763714" y="2031206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75" name="AutoShape 98"/>
          <p:cNvSpPr>
            <a:spLocks noChangeArrowheads="1"/>
          </p:cNvSpPr>
          <p:nvPr/>
        </p:nvSpPr>
        <p:spPr bwMode="auto">
          <a:xfrm>
            <a:off x="900114" y="2139554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76" name="AutoShape 99"/>
          <p:cNvSpPr>
            <a:spLocks noChangeArrowheads="1"/>
          </p:cNvSpPr>
          <p:nvPr/>
        </p:nvSpPr>
        <p:spPr bwMode="auto">
          <a:xfrm>
            <a:off x="1187450" y="2031206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77" name="AutoShape 100"/>
          <p:cNvSpPr>
            <a:spLocks noChangeArrowheads="1"/>
          </p:cNvSpPr>
          <p:nvPr/>
        </p:nvSpPr>
        <p:spPr bwMode="auto">
          <a:xfrm>
            <a:off x="6084888" y="3921919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78" name="AutoShape 101"/>
          <p:cNvSpPr>
            <a:spLocks noChangeArrowheads="1"/>
          </p:cNvSpPr>
          <p:nvPr/>
        </p:nvSpPr>
        <p:spPr bwMode="auto">
          <a:xfrm>
            <a:off x="6300789" y="4083844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79" name="AutoShape 102"/>
          <p:cNvSpPr>
            <a:spLocks noChangeArrowheads="1"/>
          </p:cNvSpPr>
          <p:nvPr/>
        </p:nvSpPr>
        <p:spPr bwMode="auto">
          <a:xfrm>
            <a:off x="5407025" y="4246960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80" name="AutoShape 103"/>
          <p:cNvSpPr>
            <a:spLocks noChangeArrowheads="1"/>
          </p:cNvSpPr>
          <p:nvPr/>
        </p:nvSpPr>
        <p:spPr bwMode="auto">
          <a:xfrm>
            <a:off x="1476375" y="1977629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81" name="AutoShape 104"/>
          <p:cNvSpPr>
            <a:spLocks noChangeArrowheads="1"/>
          </p:cNvSpPr>
          <p:nvPr/>
        </p:nvSpPr>
        <p:spPr bwMode="auto">
          <a:xfrm>
            <a:off x="1331914" y="2139554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82" name="AutoShape 105"/>
          <p:cNvSpPr>
            <a:spLocks noChangeArrowheads="1"/>
          </p:cNvSpPr>
          <p:nvPr/>
        </p:nvSpPr>
        <p:spPr bwMode="auto">
          <a:xfrm>
            <a:off x="5148264" y="4354116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83" name="AutoShape 106"/>
          <p:cNvSpPr>
            <a:spLocks noChangeArrowheads="1"/>
          </p:cNvSpPr>
          <p:nvPr/>
        </p:nvSpPr>
        <p:spPr bwMode="auto">
          <a:xfrm>
            <a:off x="5003800" y="4192191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84" name="AutoShape 107"/>
          <p:cNvSpPr>
            <a:spLocks noChangeArrowheads="1"/>
          </p:cNvSpPr>
          <p:nvPr/>
        </p:nvSpPr>
        <p:spPr bwMode="auto">
          <a:xfrm>
            <a:off x="6300789" y="3868341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85" name="AutoShape 108"/>
          <p:cNvSpPr>
            <a:spLocks noChangeArrowheads="1"/>
          </p:cNvSpPr>
          <p:nvPr/>
        </p:nvSpPr>
        <p:spPr bwMode="auto">
          <a:xfrm>
            <a:off x="2700339" y="3975498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86" name="AutoShape 109"/>
          <p:cNvSpPr>
            <a:spLocks noChangeArrowheads="1"/>
          </p:cNvSpPr>
          <p:nvPr/>
        </p:nvSpPr>
        <p:spPr bwMode="auto">
          <a:xfrm>
            <a:off x="5435600" y="4137423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87" name="AutoShape 110"/>
          <p:cNvSpPr>
            <a:spLocks noChangeArrowheads="1"/>
          </p:cNvSpPr>
          <p:nvPr/>
        </p:nvSpPr>
        <p:spPr bwMode="auto">
          <a:xfrm>
            <a:off x="2484439" y="3759994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88" name="AutoShape 111"/>
          <p:cNvSpPr>
            <a:spLocks noChangeArrowheads="1"/>
          </p:cNvSpPr>
          <p:nvPr/>
        </p:nvSpPr>
        <p:spPr bwMode="auto">
          <a:xfrm>
            <a:off x="6011864" y="3759994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89" name="AutoShape 112"/>
          <p:cNvSpPr>
            <a:spLocks noChangeArrowheads="1"/>
          </p:cNvSpPr>
          <p:nvPr/>
        </p:nvSpPr>
        <p:spPr bwMode="auto">
          <a:xfrm>
            <a:off x="3708400" y="2518173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90" name="AutoShape 113"/>
          <p:cNvSpPr>
            <a:spLocks noChangeArrowheads="1"/>
          </p:cNvSpPr>
          <p:nvPr/>
        </p:nvSpPr>
        <p:spPr bwMode="auto">
          <a:xfrm>
            <a:off x="4643439" y="1600200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91" name="AutoShape 114"/>
          <p:cNvSpPr>
            <a:spLocks noChangeArrowheads="1"/>
          </p:cNvSpPr>
          <p:nvPr/>
        </p:nvSpPr>
        <p:spPr bwMode="auto">
          <a:xfrm>
            <a:off x="6443664" y="4030266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92" name="AutoShape 115"/>
          <p:cNvSpPr>
            <a:spLocks noChangeArrowheads="1"/>
          </p:cNvSpPr>
          <p:nvPr/>
        </p:nvSpPr>
        <p:spPr bwMode="auto">
          <a:xfrm>
            <a:off x="3924300" y="3219450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93" name="AutoShape 116"/>
          <p:cNvSpPr>
            <a:spLocks noChangeArrowheads="1"/>
          </p:cNvSpPr>
          <p:nvPr/>
        </p:nvSpPr>
        <p:spPr bwMode="auto">
          <a:xfrm>
            <a:off x="4284664" y="3651648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94" name="AutoShape 117"/>
          <p:cNvSpPr>
            <a:spLocks noChangeArrowheads="1"/>
          </p:cNvSpPr>
          <p:nvPr/>
        </p:nvSpPr>
        <p:spPr bwMode="auto">
          <a:xfrm>
            <a:off x="2484439" y="4137423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95" name="AutoShape 118"/>
          <p:cNvSpPr>
            <a:spLocks noChangeArrowheads="1"/>
          </p:cNvSpPr>
          <p:nvPr/>
        </p:nvSpPr>
        <p:spPr bwMode="auto">
          <a:xfrm>
            <a:off x="4787900" y="4030266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96" name="AutoShape 119"/>
          <p:cNvSpPr>
            <a:spLocks noChangeArrowheads="1"/>
          </p:cNvSpPr>
          <p:nvPr/>
        </p:nvSpPr>
        <p:spPr bwMode="auto">
          <a:xfrm>
            <a:off x="3995739" y="3436144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97" name="AutoShape 120"/>
          <p:cNvSpPr>
            <a:spLocks noChangeArrowheads="1"/>
          </p:cNvSpPr>
          <p:nvPr/>
        </p:nvSpPr>
        <p:spPr bwMode="auto">
          <a:xfrm>
            <a:off x="4067175" y="3598069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98" name="AutoShape 121"/>
          <p:cNvSpPr>
            <a:spLocks noChangeArrowheads="1"/>
          </p:cNvSpPr>
          <p:nvPr/>
        </p:nvSpPr>
        <p:spPr bwMode="auto">
          <a:xfrm>
            <a:off x="4140200" y="3327798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499" name="AutoShape 122"/>
          <p:cNvSpPr>
            <a:spLocks noChangeArrowheads="1"/>
          </p:cNvSpPr>
          <p:nvPr/>
        </p:nvSpPr>
        <p:spPr bwMode="auto">
          <a:xfrm>
            <a:off x="5003800" y="2301479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00" name="AutoShape 123"/>
          <p:cNvSpPr>
            <a:spLocks noChangeArrowheads="1"/>
          </p:cNvSpPr>
          <p:nvPr/>
        </p:nvSpPr>
        <p:spPr bwMode="auto">
          <a:xfrm>
            <a:off x="2843214" y="4030266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01" name="AutoShape 124"/>
          <p:cNvSpPr>
            <a:spLocks noChangeArrowheads="1"/>
          </p:cNvSpPr>
          <p:nvPr/>
        </p:nvSpPr>
        <p:spPr bwMode="auto">
          <a:xfrm>
            <a:off x="2555875" y="3651648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02" name="AutoShape 125"/>
          <p:cNvSpPr>
            <a:spLocks noChangeArrowheads="1"/>
          </p:cNvSpPr>
          <p:nvPr/>
        </p:nvSpPr>
        <p:spPr bwMode="auto">
          <a:xfrm>
            <a:off x="4140200" y="3112294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03" name="AutoShape 126"/>
          <p:cNvSpPr>
            <a:spLocks noChangeArrowheads="1"/>
          </p:cNvSpPr>
          <p:nvPr/>
        </p:nvSpPr>
        <p:spPr bwMode="auto">
          <a:xfrm>
            <a:off x="3851275" y="3651648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04" name="AutoShape 127"/>
          <p:cNvSpPr>
            <a:spLocks noChangeArrowheads="1"/>
          </p:cNvSpPr>
          <p:nvPr/>
        </p:nvSpPr>
        <p:spPr bwMode="auto">
          <a:xfrm>
            <a:off x="2627314" y="4300537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05" name="AutoShape 128"/>
          <p:cNvSpPr>
            <a:spLocks noChangeArrowheads="1"/>
          </p:cNvSpPr>
          <p:nvPr/>
        </p:nvSpPr>
        <p:spPr bwMode="auto">
          <a:xfrm>
            <a:off x="4284664" y="3921919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06" name="AutoShape 129"/>
          <p:cNvSpPr>
            <a:spLocks noChangeArrowheads="1"/>
          </p:cNvSpPr>
          <p:nvPr/>
        </p:nvSpPr>
        <p:spPr bwMode="auto">
          <a:xfrm>
            <a:off x="4572000" y="1437085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07" name="AutoShape 130"/>
          <p:cNvSpPr>
            <a:spLocks noChangeArrowheads="1"/>
          </p:cNvSpPr>
          <p:nvPr/>
        </p:nvSpPr>
        <p:spPr bwMode="auto">
          <a:xfrm>
            <a:off x="4140200" y="3813573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08" name="AutoShape 131"/>
          <p:cNvSpPr>
            <a:spLocks noChangeArrowheads="1"/>
          </p:cNvSpPr>
          <p:nvPr/>
        </p:nvSpPr>
        <p:spPr bwMode="auto">
          <a:xfrm>
            <a:off x="6516689" y="4083844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09" name="AutoShape 132"/>
          <p:cNvSpPr>
            <a:spLocks noChangeArrowheads="1"/>
          </p:cNvSpPr>
          <p:nvPr/>
        </p:nvSpPr>
        <p:spPr bwMode="auto">
          <a:xfrm>
            <a:off x="3924300" y="3381375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10" name="Line 133"/>
          <p:cNvSpPr>
            <a:spLocks noChangeShapeType="1"/>
          </p:cNvSpPr>
          <p:nvPr/>
        </p:nvSpPr>
        <p:spPr bwMode="auto">
          <a:xfrm flipV="1">
            <a:off x="1979613" y="3436144"/>
            <a:ext cx="2520950" cy="7012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511" name="Line 134"/>
          <p:cNvSpPr>
            <a:spLocks noChangeShapeType="1"/>
          </p:cNvSpPr>
          <p:nvPr/>
        </p:nvSpPr>
        <p:spPr bwMode="auto">
          <a:xfrm>
            <a:off x="827088" y="2085975"/>
            <a:ext cx="187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512" name="Line 135"/>
          <p:cNvSpPr>
            <a:spLocks noChangeShapeType="1"/>
          </p:cNvSpPr>
          <p:nvPr/>
        </p:nvSpPr>
        <p:spPr bwMode="auto">
          <a:xfrm flipV="1">
            <a:off x="4859339" y="3759994"/>
            <a:ext cx="1800225" cy="5405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513" name="Line 136"/>
          <p:cNvSpPr>
            <a:spLocks noChangeShapeType="1"/>
          </p:cNvSpPr>
          <p:nvPr/>
        </p:nvSpPr>
        <p:spPr bwMode="auto">
          <a:xfrm flipV="1">
            <a:off x="3203575" y="1762125"/>
            <a:ext cx="1873250" cy="10251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514" name="AutoShape 137"/>
          <p:cNvSpPr>
            <a:spLocks noChangeArrowheads="1"/>
          </p:cNvSpPr>
          <p:nvPr/>
        </p:nvSpPr>
        <p:spPr bwMode="auto">
          <a:xfrm>
            <a:off x="6516689" y="2193131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15" name="AutoShape 138"/>
          <p:cNvSpPr>
            <a:spLocks noChangeArrowheads="1"/>
          </p:cNvSpPr>
          <p:nvPr/>
        </p:nvSpPr>
        <p:spPr bwMode="auto">
          <a:xfrm>
            <a:off x="6372225" y="2409825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16" name="AutoShape 139"/>
          <p:cNvSpPr>
            <a:spLocks noChangeArrowheads="1"/>
          </p:cNvSpPr>
          <p:nvPr/>
        </p:nvSpPr>
        <p:spPr bwMode="auto">
          <a:xfrm>
            <a:off x="6227763" y="2139554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17" name="AutoShape 140"/>
          <p:cNvSpPr>
            <a:spLocks noChangeArrowheads="1"/>
          </p:cNvSpPr>
          <p:nvPr/>
        </p:nvSpPr>
        <p:spPr bwMode="auto">
          <a:xfrm>
            <a:off x="7092950" y="2356248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18" name="AutoShape 141"/>
          <p:cNvSpPr>
            <a:spLocks noChangeArrowheads="1"/>
          </p:cNvSpPr>
          <p:nvPr/>
        </p:nvSpPr>
        <p:spPr bwMode="auto">
          <a:xfrm>
            <a:off x="6732589" y="2463404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19" name="AutoShape 142"/>
          <p:cNvSpPr>
            <a:spLocks noChangeArrowheads="1"/>
          </p:cNvSpPr>
          <p:nvPr/>
        </p:nvSpPr>
        <p:spPr bwMode="auto">
          <a:xfrm>
            <a:off x="6804025" y="2085975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20" name="AutoShape 143"/>
          <p:cNvSpPr>
            <a:spLocks noChangeArrowheads="1"/>
          </p:cNvSpPr>
          <p:nvPr/>
        </p:nvSpPr>
        <p:spPr bwMode="auto">
          <a:xfrm>
            <a:off x="6443664" y="1924050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21" name="AutoShape 144"/>
          <p:cNvSpPr>
            <a:spLocks noChangeArrowheads="1"/>
          </p:cNvSpPr>
          <p:nvPr/>
        </p:nvSpPr>
        <p:spPr bwMode="auto">
          <a:xfrm>
            <a:off x="6804025" y="1924050"/>
            <a:ext cx="71438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22" name="AutoShape 145"/>
          <p:cNvSpPr>
            <a:spLocks noChangeArrowheads="1"/>
          </p:cNvSpPr>
          <p:nvPr/>
        </p:nvSpPr>
        <p:spPr bwMode="auto">
          <a:xfrm>
            <a:off x="6732589" y="2301479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23" name="AutoShape 146"/>
          <p:cNvSpPr>
            <a:spLocks noChangeArrowheads="1"/>
          </p:cNvSpPr>
          <p:nvPr/>
        </p:nvSpPr>
        <p:spPr bwMode="auto">
          <a:xfrm>
            <a:off x="7164389" y="2139554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24" name="AutoShape 147"/>
          <p:cNvSpPr>
            <a:spLocks noChangeArrowheads="1"/>
          </p:cNvSpPr>
          <p:nvPr/>
        </p:nvSpPr>
        <p:spPr bwMode="auto">
          <a:xfrm>
            <a:off x="7019925" y="1977629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25" name="AutoShape 148"/>
          <p:cNvSpPr>
            <a:spLocks noChangeArrowheads="1"/>
          </p:cNvSpPr>
          <p:nvPr/>
        </p:nvSpPr>
        <p:spPr bwMode="auto">
          <a:xfrm>
            <a:off x="6659564" y="1815704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26" name="AutoShape 149"/>
          <p:cNvSpPr>
            <a:spLocks noChangeArrowheads="1"/>
          </p:cNvSpPr>
          <p:nvPr/>
        </p:nvSpPr>
        <p:spPr bwMode="auto">
          <a:xfrm>
            <a:off x="7019925" y="1815704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27" name="AutoShape 150"/>
          <p:cNvSpPr>
            <a:spLocks noChangeArrowheads="1"/>
          </p:cNvSpPr>
          <p:nvPr/>
        </p:nvSpPr>
        <p:spPr bwMode="auto">
          <a:xfrm>
            <a:off x="7308850" y="2301479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28" name="AutoShape 151"/>
          <p:cNvSpPr>
            <a:spLocks noChangeArrowheads="1"/>
          </p:cNvSpPr>
          <p:nvPr/>
        </p:nvSpPr>
        <p:spPr bwMode="auto">
          <a:xfrm>
            <a:off x="7308850" y="1977629"/>
            <a:ext cx="71438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29" name="AutoShape 152"/>
          <p:cNvSpPr>
            <a:spLocks noChangeArrowheads="1"/>
          </p:cNvSpPr>
          <p:nvPr/>
        </p:nvSpPr>
        <p:spPr bwMode="auto">
          <a:xfrm>
            <a:off x="6948488" y="2463404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30" name="AutoShape 153"/>
          <p:cNvSpPr>
            <a:spLocks noChangeArrowheads="1"/>
          </p:cNvSpPr>
          <p:nvPr/>
        </p:nvSpPr>
        <p:spPr bwMode="auto">
          <a:xfrm>
            <a:off x="7667625" y="1653779"/>
            <a:ext cx="71438" cy="53578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31" name="Oval 154"/>
          <p:cNvSpPr>
            <a:spLocks noChangeArrowheads="1"/>
          </p:cNvSpPr>
          <p:nvPr/>
        </p:nvSpPr>
        <p:spPr bwMode="auto">
          <a:xfrm rot="-195722">
            <a:off x="6156326" y="1762126"/>
            <a:ext cx="1368425" cy="9179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32" name="Line 155"/>
          <p:cNvSpPr>
            <a:spLocks noChangeShapeType="1"/>
          </p:cNvSpPr>
          <p:nvPr/>
        </p:nvSpPr>
        <p:spPr bwMode="auto">
          <a:xfrm flipV="1">
            <a:off x="5940426" y="1545432"/>
            <a:ext cx="1800225" cy="11882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533" name="AutoShape 156"/>
          <p:cNvSpPr>
            <a:spLocks noChangeArrowheads="1"/>
          </p:cNvSpPr>
          <p:nvPr/>
        </p:nvSpPr>
        <p:spPr bwMode="auto">
          <a:xfrm>
            <a:off x="6516689" y="2571750"/>
            <a:ext cx="71437" cy="53579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534" name="AutoShape 157"/>
          <p:cNvSpPr>
            <a:spLocks noChangeArrowheads="1"/>
          </p:cNvSpPr>
          <p:nvPr/>
        </p:nvSpPr>
        <p:spPr bwMode="auto">
          <a:xfrm>
            <a:off x="7164389" y="2518173"/>
            <a:ext cx="71437" cy="5357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5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/>
              <a:t>Příklad – průmyslové podniky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31585846"/>
              </p:ext>
            </p:extLst>
          </p:nvPr>
        </p:nvGraphicFramePr>
        <p:xfrm>
          <a:off x="250825" y="771525"/>
          <a:ext cx="3094038" cy="38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5" name="List" r:id="rId6" imgW="1866911" imgH="3105046" progId="Excel.Sheet.8">
                  <p:embed/>
                </p:oleObj>
              </mc:Choice>
              <mc:Fallback>
                <p:oleObj name="List" r:id="rId6" imgW="1866911" imgH="3105046" progId="Excel.Sheet.8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771525"/>
                        <a:ext cx="3094038" cy="389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427539" y="1412875"/>
            <a:ext cx="410490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latin typeface="Arial" charset="0"/>
              </a:rPr>
              <a:t>Data v 18 průmyslových uskupeních v USA v roce </a:t>
            </a:r>
            <a:r>
              <a:rPr lang="cs-CZ" sz="2000" dirty="0" smtClean="0">
                <a:latin typeface="Arial" charset="0"/>
              </a:rPr>
              <a:t>2017</a:t>
            </a:r>
            <a:endParaRPr lang="cs-CZ" sz="2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000" b="1" dirty="0">
                <a:latin typeface="Arial" charset="0"/>
              </a:rPr>
              <a:t>Regresní model:</a:t>
            </a:r>
          </a:p>
          <a:p>
            <a:pPr>
              <a:spcBef>
                <a:spcPct val="50000"/>
              </a:spcBef>
            </a:pPr>
            <a:r>
              <a:rPr lang="cs-CZ" sz="2400" i="1" dirty="0"/>
              <a:t>       </a:t>
            </a:r>
            <a:r>
              <a:rPr lang="cs-CZ" sz="2400" i="1" dirty="0" err="1"/>
              <a:t>Y</a:t>
            </a:r>
            <a:r>
              <a:rPr lang="cs-CZ" sz="2400" i="1" baseline="-25000" dirty="0" err="1"/>
              <a:t>i</a:t>
            </a:r>
            <a:r>
              <a:rPr lang="cs-CZ" sz="2400" dirty="0">
                <a:latin typeface="Arial" charset="0"/>
              </a:rPr>
              <a:t> = </a:t>
            </a:r>
            <a:r>
              <a:rPr lang="cs-CZ" sz="2400" i="1" dirty="0"/>
              <a:t>B</a:t>
            </a:r>
            <a:r>
              <a:rPr lang="cs-CZ" sz="2400" baseline="-25000" dirty="0"/>
              <a:t>0</a:t>
            </a:r>
            <a:r>
              <a:rPr lang="cs-CZ" sz="2400" dirty="0">
                <a:latin typeface="Arial" charset="0"/>
              </a:rPr>
              <a:t> + </a:t>
            </a:r>
            <a:r>
              <a:rPr lang="cs-CZ" sz="2400" i="1" dirty="0"/>
              <a:t>B</a:t>
            </a:r>
            <a:r>
              <a:rPr lang="cs-CZ" sz="2400" baseline="-25000" dirty="0"/>
              <a:t>1</a:t>
            </a:r>
            <a:r>
              <a:rPr lang="cs-CZ" sz="2400" i="1" dirty="0"/>
              <a:t>X</a:t>
            </a:r>
            <a:r>
              <a:rPr lang="cs-CZ" sz="2400" i="1" baseline="-25000" dirty="0"/>
              <a:t>i</a:t>
            </a:r>
            <a:r>
              <a:rPr lang="cs-CZ" sz="2400" dirty="0">
                <a:latin typeface="Arial" charset="0"/>
              </a:rPr>
              <a:t> + </a:t>
            </a:r>
            <a:r>
              <a:rPr lang="el-GR" sz="2400" i="1" dirty="0">
                <a:cs typeface="Times New Roman" pitchFamily="18" charset="0"/>
              </a:rPr>
              <a:t>ε</a:t>
            </a:r>
            <a:r>
              <a:rPr lang="cs-CZ" sz="2400" i="1" baseline="-25000" dirty="0"/>
              <a:t>i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4299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Příklad – průmyslové </a:t>
            </a:r>
            <a:r>
              <a:rPr lang="cs-CZ" b="1" dirty="0" smtClean="0"/>
              <a:t>podniky – regresní rovnice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pic>
        <p:nvPicPr>
          <p:cNvPr id="7" name="Picture 95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7544" y="1131590"/>
            <a:ext cx="7920879" cy="2880320"/>
          </a:xfrm>
        </p:spPr>
      </p:pic>
      <p:sp>
        <p:nvSpPr>
          <p:cNvPr id="8" name="Obdélník 7"/>
          <p:cNvSpPr/>
          <p:nvPr/>
        </p:nvSpPr>
        <p:spPr>
          <a:xfrm>
            <a:off x="413792" y="843558"/>
            <a:ext cx="721687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13792" y="842568"/>
            <a:ext cx="8207375" cy="36228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cs-CZ" sz="2400" dirty="0"/>
          </a:p>
          <a:p>
            <a:pPr>
              <a:lnSpc>
                <a:spcPct val="80000"/>
              </a:lnSpc>
              <a:buFontTx/>
              <a:buNone/>
            </a:pPr>
            <a:endParaRPr 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cs-CZ" sz="2400" dirty="0"/>
          </a:p>
          <a:p>
            <a:pPr>
              <a:lnSpc>
                <a:spcPct val="80000"/>
              </a:lnSpc>
              <a:buFontTx/>
              <a:buNone/>
            </a:pPr>
            <a:endParaRPr 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>
                <a:latin typeface="Arial" charset="0"/>
              </a:rPr>
              <a:t>Regresní rovnice</a:t>
            </a:r>
            <a:r>
              <a:rPr lang="cs-CZ" sz="2800" dirty="0" smtClean="0"/>
              <a:t>:    </a:t>
            </a:r>
            <a:r>
              <a:rPr lang="cs-CZ" sz="2800" i="1" dirty="0" smtClean="0"/>
              <a:t>y</a:t>
            </a:r>
            <a:r>
              <a:rPr lang="cs-CZ" sz="2800" dirty="0" smtClean="0"/>
              <a:t> = 193 +0,032</a:t>
            </a:r>
            <a:r>
              <a:rPr lang="cs-CZ" sz="2800" i="1" dirty="0" smtClean="0"/>
              <a:t>x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	</a:t>
            </a:r>
            <a:endParaRPr lang="cs-CZ" sz="2400" i="1" dirty="0" smtClean="0">
              <a:solidFill>
                <a:schemeClr val="bg2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124585"/>
              </p:ext>
            </p:extLst>
          </p:nvPr>
        </p:nvGraphicFramePr>
        <p:xfrm>
          <a:off x="2267744" y="947289"/>
          <a:ext cx="3096344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List" r:id="rId7" imgW="1809684" imgH="504776" progId="Excel.Sheet.8">
                  <p:embed/>
                </p:oleObj>
              </mc:Choice>
              <mc:Fallback>
                <p:oleObj name="List" r:id="rId7" imgW="1809684" imgH="504776" progId="Excel.Shee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947289"/>
                        <a:ext cx="3096344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11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7416824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latin typeface="Arial" charset="0"/>
              </a:rPr>
              <a:t>Východiskem je vždy grafické znázornění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Arial" charset="0"/>
              </a:rPr>
              <a:t>Uspořádání bodů má tvar </a:t>
            </a:r>
            <a:r>
              <a:rPr lang="cs-CZ" sz="2400" dirty="0" smtClean="0">
                <a:latin typeface="Arial" charset="0"/>
              </a:rPr>
              <a:t>křivky</a:t>
            </a:r>
            <a:endParaRPr lang="cs-CZ" sz="2400" dirty="0">
              <a:latin typeface="Arial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2400" dirty="0">
                <a:latin typeface="Arial" charset="0"/>
              </a:rPr>
              <a:t>	Základní nelineární regresní funkce (křivky):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0033CC"/>
                </a:solidFill>
                <a:latin typeface="Arial" charset="0"/>
              </a:rPr>
              <a:t>parabola</a:t>
            </a:r>
            <a:r>
              <a:rPr lang="cs-CZ" sz="2400" dirty="0"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CC0099"/>
                </a:solidFill>
                <a:latin typeface="Arial" charset="0"/>
              </a:rPr>
              <a:t>hyperbola</a:t>
            </a:r>
            <a:r>
              <a:rPr lang="cs-CZ" sz="2400" dirty="0"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9900CC"/>
                </a:solidFill>
                <a:latin typeface="Arial" charset="0"/>
              </a:rPr>
              <a:t>mocninná funkce</a:t>
            </a:r>
            <a:r>
              <a:rPr lang="cs-CZ" sz="2400" dirty="0">
                <a:latin typeface="Arial" charset="0"/>
              </a:rPr>
              <a:t>:</a:t>
            </a:r>
            <a:r>
              <a:rPr lang="cs-CZ" sz="2400" dirty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CC0000"/>
                </a:solidFill>
                <a:latin typeface="Arial" charset="0"/>
              </a:rPr>
              <a:t>exponenciální funkce</a:t>
            </a:r>
            <a:r>
              <a:rPr lang="cs-CZ" sz="2400" dirty="0">
                <a:solidFill>
                  <a:srgbClr val="9900CC"/>
                </a:solidFill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/>
              <a:t>	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/>
              <a:t>Nelineární funkce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Příklad – průmyslové </a:t>
            </a:r>
            <a:r>
              <a:rPr lang="cs-CZ" b="1" dirty="0" smtClean="0"/>
              <a:t>podniky – </a:t>
            </a:r>
            <a:r>
              <a:rPr lang="cs-CZ" b="1" dirty="0" err="1" smtClean="0"/>
              <a:t>heteroskedasticita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pic>
        <p:nvPicPr>
          <p:cNvPr id="7" name="Picture 95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7544" y="1131590"/>
            <a:ext cx="7920879" cy="2880320"/>
          </a:xfrm>
        </p:spPr>
      </p:pic>
      <p:sp>
        <p:nvSpPr>
          <p:cNvPr id="8" name="Obdélník 7"/>
          <p:cNvSpPr/>
          <p:nvPr/>
        </p:nvSpPr>
        <p:spPr>
          <a:xfrm>
            <a:off x="413792" y="843558"/>
            <a:ext cx="721687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267213"/>
              </p:ext>
            </p:extLst>
          </p:nvPr>
        </p:nvGraphicFramePr>
        <p:xfrm>
          <a:off x="785813" y="841376"/>
          <a:ext cx="6594499" cy="362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List" r:id="rId7" imgW="4810076" imgH="3190885" progId="Excel.Sheet.8">
                  <p:embed/>
                </p:oleObj>
              </mc:Choice>
              <mc:Fallback>
                <p:oleObj name="List" r:id="rId7" imgW="4810076" imgH="3190885" progId="Excel.Shee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841376"/>
                        <a:ext cx="6594499" cy="362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1835696" y="2607641"/>
            <a:ext cx="4176464" cy="11160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V="1">
            <a:off x="1805675" y="1635645"/>
            <a:ext cx="2216555" cy="20880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 flipV="1">
            <a:off x="1835696" y="3507853"/>
            <a:ext cx="3888432" cy="21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0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 smtClean="0"/>
              <a:t>Ověření předpokladů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pic>
        <p:nvPicPr>
          <p:cNvPr id="7" name="Picture 9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7544" y="1131590"/>
            <a:ext cx="7920879" cy="2880320"/>
          </a:xfrm>
        </p:spPr>
      </p:pic>
      <p:sp>
        <p:nvSpPr>
          <p:cNvPr id="8" name="Obdélník 7"/>
          <p:cNvSpPr/>
          <p:nvPr/>
        </p:nvSpPr>
        <p:spPr>
          <a:xfrm>
            <a:off x="413792" y="843558"/>
            <a:ext cx="721687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7504" y="987574"/>
            <a:ext cx="8351837" cy="33123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>
              <a:buFontTx/>
              <a:buNone/>
            </a:pPr>
            <a:r>
              <a:rPr lang="cs-CZ" b="1" dirty="0" smtClean="0">
                <a:latin typeface="Arial" charset="0"/>
              </a:rPr>
              <a:t>Ověřením předpokladů se </a:t>
            </a:r>
            <a:r>
              <a:rPr lang="cs-CZ" b="1" dirty="0" smtClean="0">
                <a:latin typeface="Arial" charset="0"/>
              </a:rPr>
              <a:t>budeme</a:t>
            </a:r>
          </a:p>
          <a:p>
            <a:pPr marL="609600" indent="-609600" algn="ctr">
              <a:buFontTx/>
              <a:buNone/>
            </a:pPr>
            <a:endParaRPr lang="cs-CZ" b="1" dirty="0">
              <a:latin typeface="Arial" charset="0"/>
            </a:endParaRPr>
          </a:p>
          <a:p>
            <a:pPr marL="609600" indent="-609600" algn="ctr">
              <a:buFontTx/>
              <a:buNone/>
            </a:pPr>
            <a:r>
              <a:rPr lang="cs-CZ" b="1" dirty="0" smtClean="0">
                <a:latin typeface="Arial" charset="0"/>
              </a:rPr>
              <a:t> </a:t>
            </a:r>
            <a:r>
              <a:rPr lang="cs-CZ" b="1" dirty="0" smtClean="0">
                <a:latin typeface="Arial" charset="0"/>
              </a:rPr>
              <a:t>zabývat v dalších přednáškách. 	</a:t>
            </a:r>
          </a:p>
          <a:p>
            <a:pPr marL="609600" indent="-609600" algn="ctr">
              <a:buFontTx/>
              <a:buNone/>
            </a:pPr>
            <a:endParaRPr lang="cs-CZ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 smtClean="0"/>
              <a:t>Závěr přednášky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pic>
        <p:nvPicPr>
          <p:cNvPr id="7" name="Picture 9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7544" y="1131590"/>
            <a:ext cx="7920879" cy="2880320"/>
          </a:xfrm>
        </p:spPr>
      </p:pic>
      <p:sp>
        <p:nvSpPr>
          <p:cNvPr id="8" name="Obdélník 7"/>
          <p:cNvSpPr/>
          <p:nvPr/>
        </p:nvSpPr>
        <p:spPr>
          <a:xfrm>
            <a:off x="413792" y="843558"/>
            <a:ext cx="721687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7505" y="987574"/>
            <a:ext cx="6840760" cy="30243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>
              <a:buFontTx/>
              <a:buNone/>
            </a:pPr>
            <a:r>
              <a:rPr lang="cs-CZ" sz="2400" b="1" dirty="0" smtClean="0">
                <a:latin typeface="Arial" charset="0"/>
              </a:rPr>
              <a:t>	</a:t>
            </a:r>
          </a:p>
          <a:p>
            <a:pPr marL="609600" indent="-609600" algn="ctr">
              <a:buFontTx/>
              <a:buNone/>
            </a:pPr>
            <a:endParaRPr lang="cs-CZ" sz="2400" b="1" dirty="0">
              <a:latin typeface="Arial" charset="0"/>
            </a:endParaRPr>
          </a:p>
          <a:p>
            <a:pPr marL="609600" indent="-609600" algn="ctr">
              <a:buFontTx/>
              <a:buNone/>
            </a:pPr>
            <a:r>
              <a:rPr lang="cs-CZ" b="1" dirty="0" smtClean="0">
                <a:latin typeface="Arial" charset="0"/>
              </a:rPr>
              <a:t>Děkuji Vám za pozornost!!!</a:t>
            </a:r>
          </a:p>
        </p:txBody>
      </p:sp>
    </p:spTree>
    <p:extLst>
      <p:ext uri="{BB962C8B-B14F-4D97-AF65-F5344CB8AC3E}">
        <p14:creationId xmlns:p14="http://schemas.microsoft.com/office/powerpoint/2010/main" val="6174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cs-CZ" sz="4000" dirty="0"/>
              <a:t>	</a:t>
            </a:r>
            <a:r>
              <a:rPr lang="cs-CZ" sz="4000" b="1" dirty="0">
                <a:solidFill>
                  <a:schemeClr val="tx2"/>
                </a:solidFill>
                <a:latin typeface="Arial" charset="0"/>
              </a:rPr>
              <a:t>Cíl:</a:t>
            </a:r>
            <a:r>
              <a:rPr lang="cs-CZ" sz="4000" dirty="0">
                <a:latin typeface="Arial" charset="0"/>
              </a:rPr>
              <a:t> </a:t>
            </a:r>
            <a:endParaRPr lang="cs-CZ" sz="4000" dirty="0" smtClean="0">
              <a:latin typeface="Arial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cs-CZ" sz="4000" dirty="0" smtClean="0">
                <a:latin typeface="Arial" charset="0"/>
              </a:rPr>
              <a:t>nalezení </a:t>
            </a:r>
            <a:r>
              <a:rPr lang="cs-CZ" sz="4000" dirty="0" smtClean="0">
                <a:solidFill>
                  <a:srgbClr val="FF0000"/>
                </a:solidFill>
                <a:latin typeface="Arial" charset="0"/>
              </a:rPr>
              <a:t>nejlepších </a:t>
            </a:r>
            <a:r>
              <a:rPr lang="cs-CZ" sz="4000" dirty="0" smtClean="0">
                <a:latin typeface="Arial" charset="0"/>
              </a:rPr>
              <a:t>odhadů regresních </a:t>
            </a:r>
            <a:r>
              <a:rPr lang="cs-CZ" sz="4000" dirty="0">
                <a:latin typeface="Arial" charset="0"/>
              </a:rPr>
              <a:t>koeficientů (</a:t>
            </a:r>
            <a:r>
              <a:rPr lang="cs-CZ" sz="4000" dirty="0" err="1">
                <a:latin typeface="Arial" charset="0"/>
              </a:rPr>
              <a:t>linearizace</a:t>
            </a:r>
            <a:r>
              <a:rPr lang="cs-CZ" sz="4000" dirty="0">
                <a:latin typeface="Arial" charset="0"/>
              </a:rPr>
              <a:t>, Excel)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/>
              <a:t>Nelineární funkce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>
                <a:latin typeface="Arial" charset="0"/>
              </a:rPr>
              <a:t>Vložení </a:t>
            </a:r>
            <a:r>
              <a:rPr lang="cs-CZ" sz="2400" dirty="0">
                <a:latin typeface="Arial" charset="0"/>
                <a:sym typeface="Symbol" pitchFamily="18" charset="2"/>
              </a:rPr>
              <a:t> Grafy (bodový)…Přidat spojnici trendu 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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dirty="0">
              <a:latin typeface="Arial" charset="0"/>
              <a:sym typeface="Symbol" pitchFamily="18" charset="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 smtClean="0">
                <a:latin typeface="Arial" charset="0"/>
                <a:sym typeface="Symbol" pitchFamily="18" charset="2"/>
              </a:rPr>
              <a:t>Typ</a:t>
            </a:r>
            <a:r>
              <a:rPr lang="cs-CZ" sz="2400" dirty="0">
                <a:latin typeface="Arial" charset="0"/>
                <a:sym typeface="Symbol" pitchFamily="18" charset="2"/>
              </a:rPr>
              <a:t>: </a:t>
            </a:r>
            <a:r>
              <a:rPr lang="cs-CZ" sz="2400" b="1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parabolický</a:t>
            </a:r>
            <a:r>
              <a:rPr lang="cs-CZ" sz="2400" dirty="0">
                <a:latin typeface="Arial" charset="0"/>
                <a:sym typeface="Symbol" pitchFamily="18" charset="2"/>
              </a:rPr>
              <a:t>, </a:t>
            </a:r>
            <a:endParaRPr lang="cs-CZ" sz="2400" dirty="0" smtClean="0">
              <a:latin typeface="Arial" charset="0"/>
              <a:sym typeface="Symbol" pitchFamily="18" charset="2"/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2400" dirty="0" smtClean="0">
              <a:latin typeface="Arial" charset="0"/>
              <a:sym typeface="Symbol" pitchFamily="18" charset="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 smtClean="0">
                <a:latin typeface="Arial" charset="0"/>
                <a:sym typeface="Symbol" pitchFamily="18" charset="2"/>
              </a:rPr>
              <a:t>Možnosti</a:t>
            </a:r>
            <a:r>
              <a:rPr lang="cs-CZ" sz="2400" dirty="0">
                <a:latin typeface="Arial" charset="0"/>
                <a:sym typeface="Symbol" pitchFamily="18" charset="2"/>
              </a:rPr>
              <a:t>: Zobrazit rovnici regrese + Zobrazit </a:t>
            </a:r>
            <a:r>
              <a:rPr lang="cs-CZ" sz="2400" dirty="0" err="1">
                <a:latin typeface="Arial" charset="0"/>
                <a:sym typeface="Symbol" pitchFamily="18" charset="2"/>
              </a:rPr>
              <a:t>koef</a:t>
            </a:r>
            <a:r>
              <a:rPr lang="cs-CZ" sz="2400" dirty="0">
                <a:latin typeface="Arial" charset="0"/>
                <a:sym typeface="Symbol" pitchFamily="18" charset="2"/>
              </a:rPr>
              <a:t>. „spolehlivosti </a:t>
            </a:r>
            <a:r>
              <a:rPr lang="cs-CZ" sz="2400" b="1" i="1" dirty="0">
                <a:sym typeface="Symbol" pitchFamily="18" charset="2"/>
              </a:rPr>
              <a:t>R</a:t>
            </a:r>
            <a:r>
              <a:rPr lang="cs-CZ" sz="2400" dirty="0">
                <a:latin typeface="Arial" charset="0"/>
                <a:sym typeface="Symbol" pitchFamily="18" charset="2"/>
              </a:rPr>
              <a:t>“</a:t>
            </a:r>
            <a:r>
              <a:rPr lang="cs-CZ" sz="24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     </a:t>
            </a:r>
            <a:endParaRPr lang="cs-CZ" sz="2400" dirty="0" smtClean="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2400" dirty="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Uvidíte</a:t>
            </a:r>
            <a:r>
              <a:rPr lang="cs-CZ" sz="24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, že je nejpřiléhavější!!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rgbClr val="307871"/>
                </a:solidFill>
                <a:latin typeface="Arial" charset="0"/>
              </a:rPr>
              <a:t>Příklad: Řešení </a:t>
            </a:r>
            <a:r>
              <a:rPr lang="cs-CZ" b="1" dirty="0">
                <a:solidFill>
                  <a:srgbClr val="307871"/>
                </a:solidFill>
                <a:latin typeface="Arial" charset="0"/>
              </a:rPr>
              <a:t>v Excelu</a:t>
            </a:r>
            <a:r>
              <a:rPr lang="en-US" b="1" dirty="0">
                <a:solidFill>
                  <a:srgbClr val="307871"/>
                </a:solidFill>
                <a:latin typeface="Arial" charset="0"/>
              </a:rPr>
              <a:t> </a:t>
            </a:r>
            <a:r>
              <a:rPr lang="cs-CZ" b="1" dirty="0">
                <a:solidFill>
                  <a:srgbClr val="307871"/>
                </a:solidFill>
                <a:latin typeface="Arial" charset="0"/>
              </a:rPr>
              <a:t>1. způsob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>
                <a:latin typeface="Arial" charset="0"/>
              </a:rPr>
              <a:t>Grafické znázornění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pic>
        <p:nvPicPr>
          <p:cNvPr id="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13279" y="842963"/>
            <a:ext cx="598081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3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1818" y="915566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endParaRPr lang="cs-CZ" sz="200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sz="2000" dirty="0">
                <a:cs typeface="Times New Roman" pitchFamily="18" charset="0"/>
              </a:rPr>
              <a:t> </a:t>
            </a: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rgbClr val="307871"/>
                </a:solidFill>
                <a:latin typeface="Arial" charset="0"/>
              </a:rPr>
              <a:t>Příklad: </a:t>
            </a:r>
            <a:r>
              <a:rPr lang="cs-CZ" b="1" dirty="0">
                <a:solidFill>
                  <a:srgbClr val="307871"/>
                </a:solidFill>
                <a:latin typeface="Arial" charset="0"/>
              </a:rPr>
              <a:t>Řešení v Excelu 2. způsob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539552" y="915566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>
                <a:latin typeface="Arial" charset="0"/>
              </a:rPr>
              <a:t>Vložení </a:t>
            </a:r>
            <a:r>
              <a:rPr lang="cs-CZ" sz="2400" dirty="0">
                <a:latin typeface="Arial" charset="0"/>
                <a:sym typeface="Symbol" pitchFamily="18" charset="2"/>
              </a:rPr>
              <a:t> Grafy (bodový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)…</a:t>
            </a:r>
          </a:p>
          <a:p>
            <a:pPr>
              <a:spcBef>
                <a:spcPct val="50000"/>
              </a:spcBef>
            </a:pPr>
            <a:r>
              <a:rPr lang="cs-CZ" sz="2400" dirty="0" smtClean="0">
                <a:latin typeface="Arial" charset="0"/>
                <a:sym typeface="Symbol" pitchFamily="18" charset="2"/>
              </a:rPr>
              <a:t>Přidat </a:t>
            </a:r>
            <a:r>
              <a:rPr lang="cs-CZ" sz="2400" dirty="0">
                <a:latin typeface="Arial" charset="0"/>
                <a:sym typeface="Symbol" pitchFamily="18" charset="2"/>
              </a:rPr>
              <a:t>spojnici trendu  </a:t>
            </a:r>
            <a:r>
              <a:rPr lang="en-US" sz="2400" dirty="0">
                <a:latin typeface="Arial" charset="0"/>
                <a:sym typeface="Symbol" pitchFamily="18" charset="2"/>
              </a:rPr>
              <a:t>       </a:t>
            </a:r>
            <a:endParaRPr lang="cs-CZ" sz="2400" dirty="0" smtClean="0">
              <a:latin typeface="Arial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cs-CZ" sz="2400" dirty="0" smtClean="0">
                <a:latin typeface="Arial" charset="0"/>
                <a:sym typeface="Symbol" pitchFamily="18" charset="2"/>
              </a:rPr>
              <a:t>Typ</a:t>
            </a:r>
            <a:r>
              <a:rPr lang="cs-CZ" sz="2400" dirty="0">
                <a:latin typeface="Arial" charset="0"/>
                <a:sym typeface="Symbol" pitchFamily="18" charset="2"/>
              </a:rPr>
              <a:t>: </a:t>
            </a:r>
            <a:r>
              <a:rPr lang="cs-CZ" sz="2400" b="1" dirty="0">
                <a:solidFill>
                  <a:srgbClr val="CC0000"/>
                </a:solidFill>
                <a:latin typeface="Arial" charset="0"/>
                <a:sym typeface="Symbol" pitchFamily="18" charset="2"/>
              </a:rPr>
              <a:t>logaritmický</a:t>
            </a:r>
            <a:r>
              <a:rPr lang="cs-CZ" sz="2400" dirty="0">
                <a:latin typeface="Arial" charset="0"/>
                <a:sym typeface="Symbol" pitchFamily="18" charset="2"/>
              </a:rPr>
              <a:t>, </a:t>
            </a:r>
            <a:endParaRPr lang="cs-CZ" sz="2400" dirty="0" smtClean="0">
              <a:latin typeface="Arial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cs-CZ" sz="2400" dirty="0" smtClean="0">
                <a:latin typeface="Arial" charset="0"/>
                <a:sym typeface="Symbol" pitchFamily="18" charset="2"/>
              </a:rPr>
              <a:t>Možnosti</a:t>
            </a:r>
            <a:r>
              <a:rPr lang="cs-CZ" sz="2400" dirty="0">
                <a:latin typeface="Arial" charset="0"/>
                <a:sym typeface="Symbol" pitchFamily="18" charset="2"/>
              </a:rPr>
              <a:t>: </a:t>
            </a:r>
            <a:endParaRPr lang="cs-CZ" sz="2400" dirty="0" smtClean="0">
              <a:latin typeface="Arial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cs-CZ" sz="2400" dirty="0" smtClean="0">
                <a:latin typeface="Arial" charset="0"/>
                <a:sym typeface="Symbol" pitchFamily="18" charset="2"/>
              </a:rPr>
              <a:t>Zobrazit </a:t>
            </a:r>
            <a:r>
              <a:rPr lang="cs-CZ" sz="2400" dirty="0">
                <a:latin typeface="Arial" charset="0"/>
                <a:sym typeface="Symbol" pitchFamily="18" charset="2"/>
              </a:rPr>
              <a:t>rovnici regrese + </a:t>
            </a:r>
            <a:r>
              <a:rPr lang="en-US" sz="2400" dirty="0">
                <a:latin typeface="Arial" charset="0"/>
                <a:sym typeface="Symbol" pitchFamily="18" charset="2"/>
              </a:rPr>
              <a:t> 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Zobrazit koeficient spolehlivosti</a:t>
            </a:r>
            <a:r>
              <a:rPr lang="cs-CZ" sz="2400" dirty="0" smtClean="0">
                <a:sym typeface="Symbol" pitchFamily="18" charset="2"/>
              </a:rPr>
              <a:t> </a:t>
            </a:r>
            <a:r>
              <a:rPr lang="cs-CZ" sz="2400" b="1" i="1" dirty="0">
                <a:sym typeface="Symbol" pitchFamily="18" charset="2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1549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16824" cy="36218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2000" dirty="0">
              <a:sym typeface="Symbol" pitchFamily="18" charset="2"/>
            </a:endParaRPr>
          </a:p>
          <a:p>
            <a:endParaRPr lang="cs-CZ" sz="2000" dirty="0">
              <a:solidFill>
                <a:srgbClr val="333399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Grafické znázornění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3" y="771549"/>
            <a:ext cx="6192687" cy="369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7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>
                <a:latin typeface="Arial" charset="0"/>
              </a:rPr>
              <a:t>Jednoduchý mocninný model</a:t>
            </a:r>
            <a:endParaRPr lang="cs-CZ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8154793D-D2AC-4CA2-A352-22A376C05D15}" type="slidenum">
              <a:rPr lang="cs-CZ" altLang="cs-CZ" sz="8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4465431"/>
            <a:ext cx="3026664" cy="669798"/>
          </a:xfrm>
          <a:prstGeom prst="rect">
            <a:avLst/>
          </a:prstGeom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81292" y="843558"/>
            <a:ext cx="64229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009900"/>
                </a:solidFill>
                <a:latin typeface="Arial" charset="0"/>
              </a:rPr>
              <a:t>Mocninný model</a:t>
            </a:r>
            <a:r>
              <a:rPr lang="cs-CZ" sz="2000" dirty="0">
                <a:latin typeface="Arial" charset="0"/>
              </a:rPr>
              <a:t> (nelineární - 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log-lineární</a:t>
            </a:r>
            <a:r>
              <a:rPr lang="cs-CZ" sz="2000" dirty="0">
                <a:latin typeface="Arial" charset="0"/>
              </a:rPr>
              <a:t>):</a:t>
            </a:r>
          </a:p>
        </p:txBody>
      </p:sp>
      <p:graphicFrame>
        <p:nvGraphicFramePr>
          <p:cNvPr id="19" name="Objekt 1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96721631"/>
              </p:ext>
            </p:extLst>
          </p:nvPr>
        </p:nvGraphicFramePr>
        <p:xfrm>
          <a:off x="5652120" y="826266"/>
          <a:ext cx="158417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1" name="Rovnice" r:id="rId5" imgW="622030" imgH="253890" progId="Equation.3">
                  <p:embed/>
                </p:oleObj>
              </mc:Choice>
              <mc:Fallback>
                <p:oleObj name="Rovnice" r:id="rId5" imgW="622030" imgH="253890" progId="Equation.3">
                  <p:embed/>
                  <p:pic>
                    <p:nvPicPr>
                      <p:cNvPr id="0" name="Object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826266"/>
                        <a:ext cx="1584176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51584" y="1287217"/>
            <a:ext cx="7632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latin typeface="Arial" charset="0"/>
              </a:rPr>
              <a:t>Po zlogaritmování - </a:t>
            </a:r>
            <a:r>
              <a:rPr lang="cs-CZ" sz="2000" b="1" dirty="0">
                <a:latin typeface="Arial" charset="0"/>
              </a:rPr>
              <a:t>lineární model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b="1" dirty="0">
                <a:latin typeface="Arial" charset="0"/>
              </a:rPr>
              <a:t>v parametrech</a:t>
            </a:r>
            <a:r>
              <a:rPr lang="cs-CZ" sz="2000" dirty="0">
                <a:latin typeface="Arial" charset="0"/>
              </a:rPr>
              <a:t>):</a:t>
            </a:r>
          </a:p>
        </p:txBody>
      </p:sp>
      <p:graphicFrame>
        <p:nvGraphicFramePr>
          <p:cNvPr id="21" name="Objekt 2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23090170"/>
              </p:ext>
            </p:extLst>
          </p:nvPr>
        </p:nvGraphicFramePr>
        <p:xfrm>
          <a:off x="2319782" y="1652332"/>
          <a:ext cx="3096344" cy="34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2" name="Rovnice" r:id="rId7" imgW="1256755" imgH="215806" progId="Equation.3">
                  <p:embed/>
                </p:oleObj>
              </mc:Choice>
              <mc:Fallback>
                <p:oleObj name="Rovnice" r:id="rId7" imgW="1256755" imgH="215806" progId="Equation.3">
                  <p:embed/>
                  <p:pic>
                    <p:nvPicPr>
                      <p:cNvPr id="0" name="Object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782" y="1652332"/>
                        <a:ext cx="3096344" cy="343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05890" y="2139702"/>
            <a:ext cx="172200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latin typeface="Arial" charset="0"/>
              </a:rPr>
              <a:t>Substituce</a:t>
            </a:r>
            <a:r>
              <a:rPr lang="cs-CZ" sz="2400" dirty="0">
                <a:latin typeface="Arial" charset="0"/>
              </a:rPr>
              <a:t>: </a:t>
            </a:r>
          </a:p>
        </p:txBody>
      </p:sp>
      <p:graphicFrame>
        <p:nvGraphicFramePr>
          <p:cNvPr id="23" name="Objekt 2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62483414"/>
              </p:ext>
            </p:extLst>
          </p:nvPr>
        </p:nvGraphicFramePr>
        <p:xfrm>
          <a:off x="2127895" y="2137133"/>
          <a:ext cx="367240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3" name="Rovnice" r:id="rId9" imgW="1841500" imgH="228600" progId="Equation.3">
                  <p:embed/>
                </p:oleObj>
              </mc:Choice>
              <mc:Fallback>
                <p:oleObj name="Rovnice" r:id="rId9" imgW="1841500" imgH="228600" progId="Equation.3">
                  <p:embed/>
                  <p:pic>
                    <p:nvPicPr>
                      <p:cNvPr id="0" name="Object 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895" y="2137133"/>
                        <a:ext cx="367240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20125" y="2602414"/>
            <a:ext cx="29813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smtClean="0">
                <a:latin typeface="Arial" charset="0"/>
              </a:rPr>
              <a:t>Nový lineární model:</a:t>
            </a:r>
            <a:endParaRPr lang="cs-CZ" sz="2000" dirty="0">
              <a:latin typeface="Arial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3230089" y="2594333"/>
            <a:ext cx="2186037" cy="48758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26" name="Objekt 2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15445864"/>
              </p:ext>
            </p:extLst>
          </p:nvPr>
        </p:nvGraphicFramePr>
        <p:xfrm>
          <a:off x="3318794" y="2590540"/>
          <a:ext cx="2016224" cy="50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4" name="Rovnice" r:id="rId11" imgW="952087" imgH="253890" progId="Equation.3">
                  <p:embed/>
                </p:oleObj>
              </mc:Choice>
              <mc:Fallback>
                <p:oleObj name="Rovnice" r:id="rId11" imgW="952087" imgH="253890" progId="Equation.3">
                  <p:embed/>
                  <p:pic>
                    <p:nvPicPr>
                      <p:cNvPr id="0" name="Object 3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794" y="2590540"/>
                        <a:ext cx="2016224" cy="507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23022" y="3225870"/>
            <a:ext cx="7561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latin typeface="Arial" charset="0"/>
              </a:rPr>
              <a:t>Vynecháme „hvězdičky“ a vytvoříme </a:t>
            </a:r>
            <a:r>
              <a:rPr lang="cs-CZ" sz="2000" b="1" i="1" dirty="0">
                <a:latin typeface="Arial" charset="0"/>
              </a:rPr>
              <a:t>regresní</a:t>
            </a:r>
            <a:r>
              <a:rPr lang="cs-CZ" sz="2000" dirty="0">
                <a:latin typeface="Arial" charset="0"/>
              </a:rPr>
              <a:t> model:</a:t>
            </a:r>
          </a:p>
        </p:txBody>
      </p:sp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869728"/>
              </p:ext>
            </p:extLst>
          </p:nvPr>
        </p:nvGraphicFramePr>
        <p:xfrm>
          <a:off x="3230089" y="3723879"/>
          <a:ext cx="267847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5" name="Rovnice" r:id="rId13" imgW="1143000" imgH="228600" progId="Equation.3">
                  <p:embed/>
                </p:oleObj>
              </mc:Choice>
              <mc:Fallback>
                <p:oleObj name="Rovnice" r:id="rId13" imgW="1143000" imgH="228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089" y="3723879"/>
                        <a:ext cx="2678476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28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11451</TotalTime>
  <Words>823</Words>
  <Application>Microsoft Office PowerPoint</Application>
  <PresentationFormat>Předvádění na obrazovce (16:9)</PresentationFormat>
  <Paragraphs>360</Paragraphs>
  <Slides>32</Slides>
  <Notes>27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35" baseType="lpstr">
      <vt:lpstr>SLU</vt:lpstr>
      <vt:lpstr>Rovnice</vt:lpstr>
      <vt:lpstr>List</vt:lpstr>
      <vt:lpstr>Statistické zpracování dat  5.přednáška </vt:lpstr>
      <vt:lpstr>Téma přednášky:</vt:lpstr>
      <vt:lpstr>Nelineární funkce</vt:lpstr>
      <vt:lpstr>Nelineární funkce</vt:lpstr>
      <vt:lpstr>Příklad: Řešení v Excelu 1. způsob</vt:lpstr>
      <vt:lpstr>Grafické znázornění</vt:lpstr>
      <vt:lpstr>Příklad: Řešení v Excelu 2. způsob</vt:lpstr>
      <vt:lpstr>Grafické znázornění</vt:lpstr>
      <vt:lpstr>Jednoduchý mocninný model</vt:lpstr>
      <vt:lpstr>Ekonomická interpretace</vt:lpstr>
      <vt:lpstr>Příklad – koeficient cenové elasticity</vt:lpstr>
      <vt:lpstr>Jednoduchý exponenciální model</vt:lpstr>
      <vt:lpstr>Příklad – spotřebitelské úvěry</vt:lpstr>
      <vt:lpstr>Příklad – spotřebitelské úvěry – řešení v Excelu</vt:lpstr>
      <vt:lpstr>Jednoduchý reciproký model</vt:lpstr>
      <vt:lpstr>Jednoduchý reciproký model</vt:lpstr>
      <vt:lpstr>Průměrné fixní náklady</vt:lpstr>
      <vt:lpstr>Phillipsova křivka</vt:lpstr>
      <vt:lpstr>Příklad – Phillipsova křivka</vt:lpstr>
      <vt:lpstr>Příklad – Phillipsova křivka – řešení v Excelu</vt:lpstr>
      <vt:lpstr>Modelování poptávky: Törnquistovy křivky (TK)</vt:lpstr>
      <vt:lpstr>Modelování poptávky: Törnquistovy křivky (TK)</vt:lpstr>
      <vt:lpstr>Prezentace aplikace PowerPoint</vt:lpstr>
      <vt:lpstr>Prezentace aplikace PowerPoint</vt:lpstr>
      <vt:lpstr>Prezentace aplikace PowerPoint</vt:lpstr>
      <vt:lpstr>Prezentace aplikace PowerPoint</vt:lpstr>
      <vt:lpstr>Kdy lineární regresní analýza „nemá smysl“?</vt:lpstr>
      <vt:lpstr>Příklad – průmyslové podniky</vt:lpstr>
      <vt:lpstr>Příklad – průmyslové podniky – regresní rovnice</vt:lpstr>
      <vt:lpstr>Příklad – průmyslové podniky – heteroskedasticita</vt:lpstr>
      <vt:lpstr>Ověření předpokladů</vt:lpstr>
      <vt:lpstr>Závěr přednášky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stoklasova</cp:lastModifiedBy>
  <cp:revision>165</cp:revision>
  <dcterms:created xsi:type="dcterms:W3CDTF">2016-07-06T15:42:34Z</dcterms:created>
  <dcterms:modified xsi:type="dcterms:W3CDTF">2018-02-21T05:28:55Z</dcterms:modified>
</cp:coreProperties>
</file>