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330" r:id="rId4"/>
    <p:sldId id="340" r:id="rId5"/>
    <p:sldId id="341" r:id="rId6"/>
    <p:sldId id="342" r:id="rId7"/>
    <p:sldId id="343" r:id="rId8"/>
    <p:sldId id="351" r:id="rId9"/>
    <p:sldId id="273" r:id="rId10"/>
    <p:sldId id="275" r:id="rId11"/>
    <p:sldId id="277" r:id="rId12"/>
    <p:sldId id="302" r:id="rId13"/>
    <p:sldId id="354" r:id="rId14"/>
    <p:sldId id="344" r:id="rId15"/>
    <p:sldId id="278" r:id="rId16"/>
    <p:sldId id="279" r:id="rId17"/>
    <p:sldId id="345" r:id="rId18"/>
    <p:sldId id="331" r:id="rId19"/>
    <p:sldId id="308" r:id="rId20"/>
    <p:sldId id="346" r:id="rId21"/>
    <p:sldId id="280" r:id="rId22"/>
    <p:sldId id="322" r:id="rId23"/>
    <p:sldId id="353" r:id="rId24"/>
    <p:sldId id="347" r:id="rId25"/>
    <p:sldId id="350" r:id="rId26"/>
    <p:sldId id="315" r:id="rId27"/>
    <p:sldId id="348" r:id="rId28"/>
    <p:sldId id="332" r:id="rId29"/>
    <p:sldId id="323" r:id="rId30"/>
    <p:sldId id="316" r:id="rId31"/>
    <p:sldId id="349" r:id="rId32"/>
    <p:sldId id="352" r:id="rId33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>
        <p:scale>
          <a:sx n="80" d="100"/>
          <a:sy n="80" d="100"/>
        </p:scale>
        <p:origin x="-1098" y="-2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2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dirty="0"/>
              <a:t>Závislost spotřebních výdajů na příjmech rodin</a:t>
            </a:r>
          </a:p>
        </c:rich>
      </c:tx>
      <c:layout>
        <c:manualLayout>
          <c:xMode val="edge"/>
          <c:yMode val="edge"/>
          <c:x val="0.13814981518570008"/>
          <c:y val="6.3050804648364087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5.2073259044744372E-2"/>
          <c:y val="0.13850149770165321"/>
          <c:w val="0.8804530370092235"/>
          <c:h val="0.74943566591422117"/>
        </c:manualLayout>
      </c:layout>
      <c:scatterChart>
        <c:scatterStyle val="lineMarker"/>
        <c:varyColors val="0"/>
        <c:ser>
          <c:idx val="0"/>
          <c:order val="0"/>
          <c:tx>
            <c:strRef>
              <c:f>'Bartletův test H-S'!$G$9</c:f>
              <c:strCache>
                <c:ptCount val="1"/>
                <c:pt idx="0">
                  <c:v>Y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  <c:spPr>
              <a:solidFill>
                <a:srgbClr val="000080"/>
              </a:solidFill>
              <a:ln>
                <a:solidFill>
                  <a:srgbClr val="000080"/>
                </a:solidFill>
                <a:prstDash val="solid"/>
              </a:ln>
            </c:spPr>
          </c:marker>
          <c:trendline>
            <c:spPr>
              <a:ln w="25400">
                <a:solidFill>
                  <a:srgbClr val="000000"/>
                </a:solidFill>
                <a:prstDash val="solid"/>
              </a:ln>
            </c:spPr>
            <c:trendlineType val="linear"/>
            <c:dispRSqr val="1"/>
            <c:dispEq val="1"/>
            <c:trendlineLbl>
              <c:layout>
                <c:manualLayout>
                  <c:x val="9.6575109916299265E-2"/>
                  <c:y val="-0.2949100324084773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y = 0,6378x + 9,2903
R² = 0,9466</a:t>
                    </a:r>
                  </a:p>
                </c:rich>
              </c:tx>
              <c:numFmt formatCode="General" sourceLinked="0"/>
              <c:spPr>
                <a:noFill/>
                <a:ln w="25400">
                  <a:noFill/>
                </a:ln>
              </c:spPr>
            </c:trendlineLbl>
          </c:trendline>
          <c:xVal>
            <c:numRef>
              <c:f>'Bartletův test H-S'!$F$10:$F$39</c:f>
              <c:numCache>
                <c:formatCode>General</c:formatCode>
                <c:ptCount val="30"/>
                <c:pt idx="0">
                  <c:v>80</c:v>
                </c:pt>
                <c:pt idx="1">
                  <c:v>85</c:v>
                </c:pt>
                <c:pt idx="2">
                  <c:v>90</c:v>
                </c:pt>
                <c:pt idx="3">
                  <c:v>100</c:v>
                </c:pt>
                <c:pt idx="4">
                  <c:v>105</c:v>
                </c:pt>
                <c:pt idx="5">
                  <c:v>110</c:v>
                </c:pt>
                <c:pt idx="6">
                  <c:v>115</c:v>
                </c:pt>
                <c:pt idx="7">
                  <c:v>120</c:v>
                </c:pt>
                <c:pt idx="8">
                  <c:v>125</c:v>
                </c:pt>
                <c:pt idx="9">
                  <c:v>130</c:v>
                </c:pt>
                <c:pt idx="10">
                  <c:v>140</c:v>
                </c:pt>
                <c:pt idx="11">
                  <c:v>145</c:v>
                </c:pt>
                <c:pt idx="12">
                  <c:v>150</c:v>
                </c:pt>
                <c:pt idx="13">
                  <c:v>160</c:v>
                </c:pt>
                <c:pt idx="14">
                  <c:v>165</c:v>
                </c:pt>
                <c:pt idx="15">
                  <c:v>180</c:v>
                </c:pt>
                <c:pt idx="16">
                  <c:v>185</c:v>
                </c:pt>
                <c:pt idx="17">
                  <c:v>190</c:v>
                </c:pt>
                <c:pt idx="18">
                  <c:v>200</c:v>
                </c:pt>
                <c:pt idx="19">
                  <c:v>205</c:v>
                </c:pt>
                <c:pt idx="20">
                  <c:v>210</c:v>
                </c:pt>
                <c:pt idx="21">
                  <c:v>220</c:v>
                </c:pt>
                <c:pt idx="22">
                  <c:v>225</c:v>
                </c:pt>
                <c:pt idx="23">
                  <c:v>230</c:v>
                </c:pt>
                <c:pt idx="24">
                  <c:v>240</c:v>
                </c:pt>
                <c:pt idx="25">
                  <c:v>245</c:v>
                </c:pt>
                <c:pt idx="26">
                  <c:v>250</c:v>
                </c:pt>
                <c:pt idx="27">
                  <c:v>260</c:v>
                </c:pt>
                <c:pt idx="28">
                  <c:v>265</c:v>
                </c:pt>
                <c:pt idx="29">
                  <c:v>270</c:v>
                </c:pt>
              </c:numCache>
            </c:numRef>
          </c:xVal>
          <c:yVal>
            <c:numRef>
              <c:f>'Bartletův test H-S'!$G$10:$G$39</c:f>
              <c:numCache>
                <c:formatCode>General</c:formatCode>
                <c:ptCount val="30"/>
                <c:pt idx="0">
                  <c:v>55</c:v>
                </c:pt>
                <c:pt idx="1">
                  <c:v>70</c:v>
                </c:pt>
                <c:pt idx="2">
                  <c:v>75</c:v>
                </c:pt>
                <c:pt idx="3">
                  <c:v>65</c:v>
                </c:pt>
                <c:pt idx="4">
                  <c:v>74</c:v>
                </c:pt>
                <c:pt idx="5">
                  <c:v>80</c:v>
                </c:pt>
                <c:pt idx="6">
                  <c:v>84</c:v>
                </c:pt>
                <c:pt idx="7">
                  <c:v>79</c:v>
                </c:pt>
                <c:pt idx="8">
                  <c:v>90</c:v>
                </c:pt>
                <c:pt idx="9">
                  <c:v>98</c:v>
                </c:pt>
                <c:pt idx="10">
                  <c:v>95</c:v>
                </c:pt>
                <c:pt idx="11">
                  <c:v>108</c:v>
                </c:pt>
                <c:pt idx="12">
                  <c:v>113</c:v>
                </c:pt>
                <c:pt idx="13">
                  <c:v>110</c:v>
                </c:pt>
                <c:pt idx="14">
                  <c:v>125</c:v>
                </c:pt>
                <c:pt idx="15">
                  <c:v>115</c:v>
                </c:pt>
                <c:pt idx="16">
                  <c:v>130</c:v>
                </c:pt>
                <c:pt idx="17">
                  <c:v>135</c:v>
                </c:pt>
                <c:pt idx="18">
                  <c:v>120</c:v>
                </c:pt>
                <c:pt idx="19">
                  <c:v>140</c:v>
                </c:pt>
                <c:pt idx="20">
                  <c:v>144</c:v>
                </c:pt>
                <c:pt idx="21">
                  <c:v>152</c:v>
                </c:pt>
                <c:pt idx="22">
                  <c:v>140</c:v>
                </c:pt>
                <c:pt idx="23">
                  <c:v>137</c:v>
                </c:pt>
                <c:pt idx="24">
                  <c:v>145</c:v>
                </c:pt>
                <c:pt idx="25">
                  <c:v>175</c:v>
                </c:pt>
                <c:pt idx="26">
                  <c:v>189</c:v>
                </c:pt>
                <c:pt idx="27">
                  <c:v>180</c:v>
                </c:pt>
                <c:pt idx="28">
                  <c:v>178</c:v>
                </c:pt>
                <c:pt idx="29">
                  <c:v>191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747904"/>
        <c:axId val="32749440"/>
      </c:scatterChart>
      <c:valAx>
        <c:axId val="327479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cs-CZ"/>
          </a:p>
        </c:txPr>
        <c:crossAx val="32749440"/>
        <c:crosses val="autoZero"/>
        <c:crossBetween val="midCat"/>
      </c:valAx>
      <c:valAx>
        <c:axId val="32749440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cs-CZ"/>
          </a:p>
        </c:txPr>
        <c:crossAx val="32747904"/>
        <c:crosses val="autoZero"/>
        <c:crossBetween val="midCat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cs-CZ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21.2.2018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85725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0" y="1485900"/>
            <a:ext cx="7772400" cy="30861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85800" y="4686300"/>
            <a:ext cx="19050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EEFB64A-F5F0-4EA3-89F5-AD15BF686848}" type="datetime1">
              <a:rPr lang="cs-CZ" smtClean="0"/>
              <a:pPr/>
              <a:t>21.2.2018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Statistické zpracování dat 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19050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9BAE1E3-4F47-4FDD-9FE7-1BA76EF6B8A8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4470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85725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685800" y="4686300"/>
            <a:ext cx="19050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CB9A13D-DC04-412B-9AD0-50F53A9A7A4A}" type="datetime1">
              <a:rPr lang="cs-CZ" smtClean="0"/>
              <a:pPr/>
              <a:t>21.2.2018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Statistické zpracování dat 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19050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C479171-805C-463C-B880-D981E186BE8B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4754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../B_test_H-S.xls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notesSlide" Target="../notesSlides/notesSlide14.xml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0.bin"/><Relationship Id="rId3" Type="http://schemas.openxmlformats.org/officeDocument/2006/relationships/notesSlide" Target="../notesSlides/notesSlide15.xml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2.wmf"/><Relationship Id="rId4" Type="http://schemas.openxmlformats.org/officeDocument/2006/relationships/image" Target="../media/image4.jpeg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4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notesSlide" Target="../notesSlides/notesSlide16.xml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4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4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notesSlide" Target="../notesSlides/notesSlide23.xml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4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5.wmf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Statistické zpracování dat 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7.přednáška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Radmila Krkošková, Ph.D.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9246" y="3730199"/>
            <a:ext cx="5503025" cy="1217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843558"/>
            <a:ext cx="7772400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80000"/>
              </a:lnSpc>
              <a:buNone/>
            </a:pPr>
            <a:endParaRPr lang="cs-CZ" sz="2000" dirty="0">
              <a:solidFill>
                <a:schemeClr val="tx2"/>
              </a:solidFill>
              <a:cs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cs-CZ" sz="2000" dirty="0">
                <a:cs typeface="Times New Roman" pitchFamily="18" charset="0"/>
              </a:rPr>
              <a:t> </a:t>
            </a: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cs-CZ" b="1" dirty="0" smtClean="0">
                <a:solidFill>
                  <a:srgbClr val="307871"/>
                </a:solidFill>
                <a:latin typeface="Arial" charset="0"/>
              </a:rPr>
              <a:t>Jaké jsou důsledky H-S?</a:t>
            </a:r>
            <a:endParaRPr lang="cs-CZ" b="1" dirty="0">
              <a:solidFill>
                <a:srgbClr val="307871"/>
              </a:solidFill>
              <a:latin typeface="Arial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323528" y="824110"/>
            <a:ext cx="7307140" cy="345100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200" dirty="0" smtClean="0">
                <a:latin typeface="Arial" charset="0"/>
              </a:rPr>
              <a:t>Odhady regresních koeficientů již nejsou nevychýlené a nemusí mít nejmenší rozptyl</a:t>
            </a:r>
          </a:p>
          <a:p>
            <a:r>
              <a:rPr lang="cs-CZ" sz="2200" dirty="0" smtClean="0">
                <a:latin typeface="Arial" charset="0"/>
              </a:rPr>
              <a:t>Testy regresních koeficientů jsou nespolehlivé (nepravdivé) </a:t>
            </a:r>
            <a:r>
              <a:rPr lang="cs-CZ" sz="2200" dirty="0" smtClean="0">
                <a:latin typeface="Arial" charset="0"/>
                <a:sym typeface="Symbol" pitchFamily="18" charset="2"/>
              </a:rPr>
              <a:t> nebezpečí špatných (zavádějících) závěrů</a:t>
            </a:r>
          </a:p>
          <a:p>
            <a:r>
              <a:rPr lang="cs-CZ" sz="2200" dirty="0" smtClean="0">
                <a:latin typeface="Arial" charset="0"/>
                <a:sym typeface="Symbol" pitchFamily="18" charset="2"/>
              </a:rPr>
              <a:t>Nesplnění předpokladu </a:t>
            </a:r>
            <a:r>
              <a:rPr lang="cs-CZ" sz="2200" dirty="0" err="1" smtClean="0">
                <a:latin typeface="Arial" charset="0"/>
                <a:sym typeface="Symbol" pitchFamily="18" charset="2"/>
              </a:rPr>
              <a:t>homoskedasticity</a:t>
            </a:r>
            <a:r>
              <a:rPr lang="cs-CZ" sz="2200" dirty="0" smtClean="0">
                <a:latin typeface="Arial" charset="0"/>
                <a:sym typeface="Symbol" pitchFamily="18" charset="2"/>
              </a:rPr>
              <a:t> činí obvyklé závěry o regresním modelu </a:t>
            </a:r>
            <a:r>
              <a:rPr lang="cs-CZ" sz="2200" b="1" i="1" dirty="0" smtClean="0">
                <a:latin typeface="Arial" charset="0"/>
                <a:sym typeface="Symbol" pitchFamily="18" charset="2"/>
              </a:rPr>
              <a:t>nepoužitelnými !!!</a:t>
            </a:r>
            <a:r>
              <a:rPr lang="cs-CZ" sz="2200" dirty="0" smtClean="0">
                <a:latin typeface="Arial" charset="0"/>
                <a:sym typeface="Symbol" pitchFamily="18" charset="2"/>
              </a:rPr>
              <a:t> </a:t>
            </a:r>
            <a:endParaRPr lang="cs-CZ" sz="2200" dirty="0">
              <a:latin typeface="Arial" charset="0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154910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621873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endParaRPr lang="cs-CZ" sz="2000" dirty="0">
              <a:sym typeface="Symbol" pitchFamily="18" charset="2"/>
            </a:endParaRPr>
          </a:p>
          <a:p>
            <a:pPr marL="0" indent="0">
              <a:buNone/>
            </a:pPr>
            <a:endParaRPr lang="cs-CZ" sz="2000" dirty="0">
              <a:solidFill>
                <a:srgbClr val="333399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Testy H-S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4" name="Obdélník 3"/>
          <p:cNvSpPr/>
          <p:nvPr/>
        </p:nvSpPr>
        <p:spPr>
          <a:xfrm>
            <a:off x="413792" y="784684"/>
            <a:ext cx="682250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buFontTx/>
              <a:buNone/>
            </a:pPr>
            <a:r>
              <a:rPr lang="cs-CZ" sz="2000" b="1" dirty="0" err="1" smtClean="0">
                <a:latin typeface="Arial" charset="0"/>
              </a:rPr>
              <a:t>Bartletův</a:t>
            </a:r>
            <a:r>
              <a:rPr lang="cs-CZ" sz="2000" b="1" dirty="0" smtClean="0">
                <a:latin typeface="Arial" charset="0"/>
              </a:rPr>
              <a:t> </a:t>
            </a:r>
            <a:r>
              <a:rPr lang="cs-CZ" sz="2000" b="1" dirty="0">
                <a:latin typeface="Arial" charset="0"/>
              </a:rPr>
              <a:t>test H-S: </a:t>
            </a:r>
            <a:r>
              <a:rPr lang="cs-CZ" sz="2000" dirty="0">
                <a:latin typeface="Arial" charset="0"/>
              </a:rPr>
              <a:t>(zjednodušený G-Q test)</a:t>
            </a:r>
            <a:endParaRPr lang="cs-CZ" sz="2000" b="1" dirty="0">
              <a:latin typeface="Arial" charset="0"/>
            </a:endParaRPr>
          </a:p>
          <a:p>
            <a:pPr marL="609600" indent="-609600"/>
            <a:r>
              <a:rPr lang="cs-CZ" sz="2000" dirty="0">
                <a:latin typeface="Arial" charset="0"/>
              </a:rPr>
              <a:t>Vychází z rozdělení dat podle velikosti proměnné </a:t>
            </a:r>
            <a:r>
              <a:rPr lang="cs-CZ" sz="2000" i="1" dirty="0"/>
              <a:t>X</a:t>
            </a:r>
            <a:r>
              <a:rPr lang="cs-CZ" sz="2000" dirty="0">
                <a:latin typeface="Arial" charset="0"/>
              </a:rPr>
              <a:t> </a:t>
            </a:r>
            <a:r>
              <a:rPr lang="cs-CZ" sz="2000" dirty="0" smtClean="0">
                <a:latin typeface="Arial" charset="0"/>
              </a:rPr>
              <a:t>do</a:t>
            </a:r>
          </a:p>
          <a:p>
            <a:pPr marL="609600" indent="-609600"/>
            <a:r>
              <a:rPr lang="cs-CZ" sz="2000" dirty="0" smtClean="0">
                <a:latin typeface="Arial" charset="0"/>
              </a:rPr>
              <a:t>dvou </a:t>
            </a:r>
            <a:r>
              <a:rPr lang="cs-CZ" sz="2000" dirty="0">
                <a:latin typeface="Arial" charset="0"/>
              </a:rPr>
              <a:t>částí</a:t>
            </a:r>
            <a:r>
              <a:rPr lang="en-US" sz="2000" dirty="0">
                <a:latin typeface="Arial" charset="0"/>
              </a:rPr>
              <a:t> </a:t>
            </a:r>
            <a:r>
              <a:rPr lang="cs-CZ" sz="2000" dirty="0">
                <a:latin typeface="Arial" charset="0"/>
              </a:rPr>
              <a:t>(</a:t>
            </a:r>
            <a:r>
              <a:rPr lang="en-US" sz="2000" dirty="0" err="1">
                <a:latin typeface="Arial" charset="0"/>
              </a:rPr>
              <a:t>vzork</a:t>
            </a:r>
            <a:r>
              <a:rPr lang="cs-CZ" sz="2000" dirty="0">
                <a:latin typeface="Arial" charset="0"/>
              </a:rPr>
              <a:t>ů): </a:t>
            </a:r>
            <a:r>
              <a:rPr lang="cs-CZ" sz="2000" i="1" dirty="0" err="1"/>
              <a:t>X</a:t>
            </a:r>
            <a:r>
              <a:rPr lang="cs-CZ" sz="2000" i="1" baseline="-25000" dirty="0" err="1"/>
              <a:t>i</a:t>
            </a:r>
            <a:r>
              <a:rPr lang="cs-CZ" sz="2000" dirty="0"/>
              <a:t> </a:t>
            </a:r>
            <a:r>
              <a:rPr lang="cs-CZ" sz="2000" dirty="0">
                <a:cs typeface="Arial" charset="0"/>
              </a:rPr>
              <a:t>≤ </a:t>
            </a:r>
            <a:r>
              <a:rPr lang="cs-CZ" sz="2000" i="1" dirty="0">
                <a:cs typeface="Arial" charset="0"/>
              </a:rPr>
              <a:t>D</a:t>
            </a:r>
            <a:r>
              <a:rPr lang="cs-CZ" sz="2000" dirty="0">
                <a:cs typeface="Arial" charset="0"/>
              </a:rPr>
              <a:t> a </a:t>
            </a:r>
            <a:r>
              <a:rPr lang="cs-CZ" sz="2000" i="1" dirty="0" err="1"/>
              <a:t>X</a:t>
            </a:r>
            <a:r>
              <a:rPr lang="cs-CZ" sz="2000" i="1" baseline="-25000" dirty="0" err="1"/>
              <a:t>i</a:t>
            </a:r>
            <a:r>
              <a:rPr lang="cs-CZ" sz="2000" dirty="0"/>
              <a:t> </a:t>
            </a:r>
            <a:r>
              <a:rPr lang="en-US" sz="2000" dirty="0">
                <a:cs typeface="Arial" charset="0"/>
              </a:rPr>
              <a:t>&gt;</a:t>
            </a:r>
            <a:r>
              <a:rPr lang="cs-CZ" sz="2000" dirty="0">
                <a:cs typeface="Arial" charset="0"/>
              </a:rPr>
              <a:t> </a:t>
            </a:r>
            <a:r>
              <a:rPr lang="cs-CZ" sz="2000" i="1" dirty="0">
                <a:cs typeface="Arial" charset="0"/>
              </a:rPr>
              <a:t>D</a:t>
            </a:r>
            <a:r>
              <a:rPr lang="cs-CZ" sz="2000" i="1" dirty="0">
                <a:latin typeface="Arial" charset="0"/>
                <a:cs typeface="Arial" charset="0"/>
              </a:rPr>
              <a:t> … </a:t>
            </a:r>
            <a:r>
              <a:rPr lang="cs-CZ" sz="2000" dirty="0">
                <a:latin typeface="Arial" charset="0"/>
                <a:cs typeface="Arial" charset="0"/>
              </a:rPr>
              <a:t>data </a:t>
            </a:r>
            <a:r>
              <a:rPr lang="cs-CZ" sz="2000" dirty="0" smtClean="0">
                <a:latin typeface="Arial" charset="0"/>
                <a:cs typeface="Arial" charset="0"/>
              </a:rPr>
              <a:t>uspořádána</a:t>
            </a:r>
          </a:p>
          <a:p>
            <a:pPr marL="609600" indent="-609600"/>
            <a:r>
              <a:rPr lang="cs-CZ" sz="2000" dirty="0" smtClean="0">
                <a:latin typeface="Arial" charset="0"/>
                <a:cs typeface="Arial" charset="0"/>
              </a:rPr>
              <a:t>podle</a:t>
            </a:r>
            <a:r>
              <a:rPr lang="cs-CZ" sz="2000" i="1" dirty="0" smtClean="0">
                <a:latin typeface="Arial" charset="0"/>
                <a:cs typeface="Arial" charset="0"/>
              </a:rPr>
              <a:t> </a:t>
            </a:r>
            <a:r>
              <a:rPr lang="cs-CZ" sz="2000" i="1" dirty="0">
                <a:cs typeface="Arial" charset="0"/>
              </a:rPr>
              <a:t>X, D </a:t>
            </a:r>
            <a:r>
              <a:rPr lang="cs-CZ" sz="2000" dirty="0">
                <a:cs typeface="Arial" charset="0"/>
                <a:sym typeface="Symbol" pitchFamily="18" charset="2"/>
              </a:rPr>
              <a:t> </a:t>
            </a:r>
            <a:endParaRPr lang="cs-CZ" sz="2000" dirty="0" smtClean="0">
              <a:cs typeface="Arial" charset="0"/>
              <a:sym typeface="Symbol" pitchFamily="18" charset="2"/>
            </a:endParaRPr>
          </a:p>
          <a:p>
            <a:pPr marL="609600" indent="-609600"/>
            <a:endParaRPr lang="cs-CZ" sz="2000" dirty="0">
              <a:cs typeface="Arial" charset="0"/>
              <a:sym typeface="Symbol" pitchFamily="18" charset="2"/>
            </a:endParaRPr>
          </a:p>
          <a:p>
            <a:pPr marL="609600" indent="-609600"/>
            <a:r>
              <a:rPr lang="cs-CZ" sz="2000" dirty="0">
                <a:latin typeface="Arial" charset="0"/>
                <a:cs typeface="Arial" charset="0"/>
              </a:rPr>
              <a:t>Testuje  se hypotéza o rovnosti rozptylů </a:t>
            </a:r>
            <a:r>
              <a:rPr lang="cs-CZ" sz="2000" i="1" dirty="0" err="1">
                <a:cs typeface="Arial" charset="0"/>
              </a:rPr>
              <a:t>u</a:t>
            </a:r>
            <a:r>
              <a:rPr lang="cs-CZ" sz="2000" i="1" baseline="-25000" dirty="0" err="1">
                <a:cs typeface="Arial" charset="0"/>
              </a:rPr>
              <a:t>i</a:t>
            </a:r>
            <a:r>
              <a:rPr lang="cs-CZ" sz="2000" dirty="0">
                <a:latin typeface="Arial" charset="0"/>
                <a:cs typeface="Arial" charset="0"/>
              </a:rPr>
              <a:t> v obou vzorcích      </a:t>
            </a:r>
          </a:p>
          <a:p>
            <a:pPr marL="609600" indent="-609600"/>
            <a:r>
              <a:rPr lang="cs-CZ" sz="2000" dirty="0">
                <a:latin typeface="Arial" charset="0"/>
                <a:cs typeface="Arial" charset="0"/>
              </a:rPr>
              <a:t>(v Excelu: Analýza dat, </a:t>
            </a:r>
            <a:r>
              <a:rPr lang="cs-CZ" sz="2000" dirty="0" err="1">
                <a:latin typeface="Arial" charset="0"/>
                <a:cs typeface="Arial" charset="0"/>
              </a:rPr>
              <a:t>Dvouvýběrový</a:t>
            </a:r>
            <a:r>
              <a:rPr lang="cs-CZ" sz="2000" dirty="0">
                <a:latin typeface="Arial" charset="0"/>
                <a:cs typeface="Arial" charset="0"/>
              </a:rPr>
              <a:t> F-test pro rozptyl</a:t>
            </a:r>
            <a:r>
              <a:rPr lang="cs-CZ" sz="2000" dirty="0" smtClean="0">
                <a:latin typeface="Arial" charset="0"/>
                <a:cs typeface="Arial" charset="0"/>
              </a:rPr>
              <a:t>,…)</a:t>
            </a:r>
          </a:p>
          <a:p>
            <a:pPr marL="609600" indent="-609600"/>
            <a:endParaRPr lang="cs-CZ" sz="2000" dirty="0">
              <a:latin typeface="Arial" charset="0"/>
              <a:cs typeface="Arial" charset="0"/>
            </a:endParaRPr>
          </a:p>
          <a:p>
            <a:pPr marL="609600" indent="-609600"/>
            <a:r>
              <a:rPr lang="cs-CZ" sz="2000" dirty="0" smtClean="0">
                <a:latin typeface="Arial" charset="0"/>
                <a:cs typeface="Arial" charset="0"/>
              </a:rPr>
              <a:t>Pokud </a:t>
            </a:r>
            <a:r>
              <a:rPr lang="cs-CZ" sz="2000" dirty="0">
                <a:latin typeface="Arial" charset="0"/>
                <a:cs typeface="Arial" charset="0"/>
              </a:rPr>
              <a:t>se hypotéza o rovnosti rozptylu zamítá, potom </a:t>
            </a:r>
            <a:r>
              <a:rPr lang="cs-CZ" sz="2000" dirty="0" smtClean="0">
                <a:latin typeface="Arial" charset="0"/>
                <a:cs typeface="Arial" charset="0"/>
              </a:rPr>
              <a:t>se</a:t>
            </a:r>
          </a:p>
          <a:p>
            <a:pPr marL="609600" indent="-609600"/>
            <a:r>
              <a:rPr lang="cs-CZ" sz="2000" dirty="0" smtClean="0">
                <a:latin typeface="Arial" charset="0"/>
                <a:cs typeface="Arial" charset="0"/>
              </a:rPr>
              <a:t>hypotéza </a:t>
            </a:r>
            <a:r>
              <a:rPr lang="cs-CZ" sz="2000" dirty="0">
                <a:latin typeface="Arial" charset="0"/>
                <a:cs typeface="Arial" charset="0"/>
              </a:rPr>
              <a:t>o H-S přijímá (a obráceně) </a:t>
            </a: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7165451"/>
              </p:ext>
            </p:extLst>
          </p:nvPr>
        </p:nvGraphicFramePr>
        <p:xfrm>
          <a:off x="1907704" y="1707654"/>
          <a:ext cx="336550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6" name="Rovnice" r:id="rId5" imgW="177646" imgH="190335" progId="Equation.3">
                  <p:embed/>
                </p:oleObj>
              </mc:Choice>
              <mc:Fallback>
                <p:oleObj name="Rovnice" r:id="rId5" imgW="177646" imgH="190335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1707654"/>
                        <a:ext cx="336550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0175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latin typeface="Arial" charset="0"/>
              </a:rPr>
              <a:t>Příklad – postup při testování H-S</a:t>
            </a:r>
            <a:endParaRPr lang="cs-CZ" b="1" dirty="0">
              <a:solidFill>
                <a:srgbClr val="307871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17" name="Rectangle 3"/>
          <p:cNvSpPr txBox="1">
            <a:spLocks noChangeArrowheads="1"/>
          </p:cNvSpPr>
          <p:nvPr/>
        </p:nvSpPr>
        <p:spPr>
          <a:xfrm>
            <a:off x="251521" y="771551"/>
            <a:ext cx="8424935" cy="295232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r>
              <a:rPr lang="cs-CZ" sz="2200" dirty="0" smtClean="0">
                <a:latin typeface="Arial" charset="0"/>
              </a:rPr>
              <a:t>Testujte H-S v datech Příjmů (</a:t>
            </a:r>
            <a:r>
              <a:rPr lang="cs-CZ" sz="2200" i="1" dirty="0" smtClean="0"/>
              <a:t>X</a:t>
            </a:r>
            <a:r>
              <a:rPr lang="cs-CZ" sz="2200" dirty="0" smtClean="0">
                <a:latin typeface="Arial" charset="0"/>
              </a:rPr>
              <a:t>) a Spotřebních výdajů (</a:t>
            </a:r>
            <a:r>
              <a:rPr lang="cs-CZ" sz="2200" i="1" dirty="0" smtClean="0"/>
              <a:t>Y</a:t>
            </a:r>
            <a:r>
              <a:rPr lang="cs-CZ" sz="2200" dirty="0" smtClean="0">
                <a:latin typeface="Arial" charset="0"/>
              </a:rPr>
              <a:t>)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2200" dirty="0" smtClean="0">
                <a:latin typeface="Arial" charset="0"/>
              </a:rPr>
              <a:t>(viz soubor </a:t>
            </a:r>
            <a:r>
              <a:rPr lang="cs-CZ" sz="2200" dirty="0" smtClean="0">
                <a:latin typeface="Arial" charset="0"/>
                <a:hlinkClick r:id="rId4" action="ppaction://hlinkfile"/>
              </a:rPr>
              <a:t>B_test_H-S_novy.xls</a:t>
            </a:r>
            <a:r>
              <a:rPr lang="cs-CZ" sz="2200" dirty="0" smtClean="0">
                <a:latin typeface="Arial" charset="0"/>
              </a:rPr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sz="2200" dirty="0" smtClean="0"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cs-CZ" sz="2200" b="1" i="1" dirty="0" smtClean="0">
                <a:latin typeface="Arial" charset="0"/>
              </a:rPr>
              <a:t>Krok 1</a:t>
            </a:r>
            <a:r>
              <a:rPr lang="cs-CZ" sz="2200" b="1" dirty="0" smtClean="0">
                <a:latin typeface="Arial" charset="0"/>
              </a:rPr>
              <a:t>:</a:t>
            </a:r>
            <a:r>
              <a:rPr lang="cs-CZ" sz="2200" dirty="0" smtClean="0">
                <a:latin typeface="Arial" charset="0"/>
              </a:rPr>
              <a:t> Sestavte lin. regresní model: </a:t>
            </a:r>
            <a:r>
              <a:rPr lang="cs-CZ" sz="2200" i="1" dirty="0" smtClean="0"/>
              <a:t>Y</a:t>
            </a:r>
            <a:r>
              <a:rPr lang="cs-CZ" sz="2200" dirty="0" smtClean="0"/>
              <a:t> = 9,29 + 0,64*</a:t>
            </a:r>
            <a:r>
              <a:rPr lang="cs-CZ" sz="2200" i="1" dirty="0" smtClean="0"/>
              <a:t>X</a:t>
            </a:r>
            <a:r>
              <a:rPr lang="cs-CZ" sz="2200" dirty="0" smtClean="0"/>
              <a:t> + </a:t>
            </a:r>
            <a:r>
              <a:rPr lang="cs-CZ" sz="2200" i="1" dirty="0" smtClean="0"/>
              <a:t>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2200" i="1" dirty="0" smtClean="0"/>
              <a:t>		</a:t>
            </a:r>
            <a:r>
              <a:rPr lang="cs-CZ" sz="2200" dirty="0" smtClean="0">
                <a:latin typeface="Arial" charset="0"/>
              </a:rPr>
              <a:t>(v Excelu: Nástroje </a:t>
            </a:r>
            <a:r>
              <a:rPr lang="cs-CZ" sz="2200" dirty="0" smtClean="0">
                <a:latin typeface="Arial" charset="0"/>
                <a:sym typeface="Symbol" pitchFamily="18" charset="2"/>
              </a:rPr>
              <a:t> Analýza dat… </a:t>
            </a:r>
            <a:r>
              <a:rPr lang="cs-CZ" sz="2200" dirty="0" smtClean="0">
                <a:latin typeface="Arial" charset="0"/>
              </a:rPr>
              <a:t> Regrese…)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sz="2200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cs-CZ" sz="2200" b="1" i="1" dirty="0" smtClean="0">
                <a:latin typeface="Arial" charset="0"/>
              </a:rPr>
              <a:t>Krok 2</a:t>
            </a:r>
            <a:r>
              <a:rPr lang="cs-CZ" sz="2200" b="1" dirty="0" smtClean="0">
                <a:latin typeface="Arial" charset="0"/>
              </a:rPr>
              <a:t>:</a:t>
            </a:r>
            <a:r>
              <a:rPr lang="cs-CZ" sz="2200" dirty="0" smtClean="0">
                <a:latin typeface="Arial" charset="0"/>
              </a:rPr>
              <a:t> Uspořádejte sloupce </a:t>
            </a:r>
            <a:r>
              <a:rPr lang="cs-CZ" sz="2200" i="1" dirty="0" smtClean="0"/>
              <a:t>X</a:t>
            </a:r>
            <a:r>
              <a:rPr lang="cs-CZ" sz="2200" dirty="0" smtClean="0">
                <a:latin typeface="Arial" charset="0"/>
              </a:rPr>
              <a:t> a </a:t>
            </a:r>
            <a:r>
              <a:rPr lang="cs-CZ" sz="2200" i="1" dirty="0" smtClean="0"/>
              <a:t>e</a:t>
            </a:r>
            <a:r>
              <a:rPr lang="cs-CZ" sz="2200" dirty="0" smtClean="0">
                <a:latin typeface="Arial" charset="0"/>
              </a:rPr>
              <a:t> podle rostoucího </a:t>
            </a:r>
            <a:r>
              <a:rPr lang="cs-CZ" sz="2200" i="1" dirty="0" smtClean="0"/>
              <a:t>X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sz="2000" i="1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cs-CZ" sz="2000" dirty="0" smtClean="0">
                <a:latin typeface="Arial" charset="0"/>
              </a:rPr>
              <a:t>	</a:t>
            </a:r>
            <a:endParaRPr lang="cs-CZ" sz="20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851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latin typeface="Arial" charset="0"/>
              </a:rPr>
              <a:t>Příklad – postup při testování H-S</a:t>
            </a:r>
            <a:endParaRPr lang="cs-CZ" b="1" dirty="0">
              <a:solidFill>
                <a:srgbClr val="307871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17" name="Rectangle 3"/>
          <p:cNvSpPr txBox="1">
            <a:spLocks noChangeArrowheads="1"/>
          </p:cNvSpPr>
          <p:nvPr/>
        </p:nvSpPr>
        <p:spPr>
          <a:xfrm>
            <a:off x="251521" y="771551"/>
            <a:ext cx="7128791" cy="388843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endParaRPr lang="cs-CZ" sz="2000" i="1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cs-CZ" sz="2200" b="1" i="1" dirty="0" smtClean="0">
                <a:latin typeface="Arial" charset="0"/>
              </a:rPr>
              <a:t>Krok 3</a:t>
            </a:r>
            <a:r>
              <a:rPr lang="cs-CZ" sz="2200" b="1" dirty="0" smtClean="0">
                <a:latin typeface="Arial" charset="0"/>
              </a:rPr>
              <a:t>:</a:t>
            </a:r>
            <a:r>
              <a:rPr lang="cs-CZ" sz="2200" dirty="0" smtClean="0">
                <a:latin typeface="Arial" charset="0"/>
              </a:rPr>
              <a:t> Rozdělte soubor na dva stejně veliké (event. prostřední prvek vypusťte):oba výběry mají po 15 údajích </a:t>
            </a:r>
            <a:endParaRPr lang="cs-CZ" sz="2200" dirty="0" smtClean="0"/>
          </a:p>
          <a:p>
            <a:pPr>
              <a:lnSpc>
                <a:spcPct val="80000"/>
              </a:lnSpc>
              <a:buFontTx/>
              <a:buNone/>
            </a:pPr>
            <a:endParaRPr lang="cs-CZ" sz="2200" b="1" i="1" dirty="0"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cs-CZ" sz="2200" b="1" i="1" dirty="0" smtClean="0">
                <a:latin typeface="Arial" charset="0"/>
              </a:rPr>
              <a:t>Krok 4</a:t>
            </a:r>
            <a:r>
              <a:rPr lang="cs-CZ" sz="2200" b="1" dirty="0" smtClean="0">
                <a:latin typeface="Arial" charset="0"/>
              </a:rPr>
              <a:t>:</a:t>
            </a:r>
            <a:r>
              <a:rPr lang="cs-CZ" sz="2200" dirty="0" smtClean="0">
                <a:latin typeface="Arial" charset="0"/>
              </a:rPr>
              <a:t> Proveďte </a:t>
            </a:r>
            <a:r>
              <a:rPr lang="cs-CZ" sz="2200" dirty="0" err="1" smtClean="0">
                <a:latin typeface="Arial" charset="0"/>
              </a:rPr>
              <a:t>Dvouvýběrový</a:t>
            </a:r>
            <a:r>
              <a:rPr lang="cs-CZ" sz="2200" dirty="0" smtClean="0">
                <a:latin typeface="Arial" charset="0"/>
              </a:rPr>
              <a:t> F test pro rozptyl reziduí </a:t>
            </a:r>
            <a:r>
              <a:rPr lang="cs-CZ" sz="2200" i="1" dirty="0" smtClean="0"/>
              <a:t>e</a:t>
            </a:r>
            <a:endParaRPr lang="cs-CZ" sz="2200" dirty="0" smtClean="0"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cs-CZ" sz="2200" dirty="0" smtClean="0">
                <a:latin typeface="Arial" charset="0"/>
              </a:rPr>
              <a:t>	(v Excelu: Nástroje </a:t>
            </a:r>
            <a:r>
              <a:rPr lang="cs-CZ" sz="2200" dirty="0" smtClean="0">
                <a:latin typeface="Arial" charset="0"/>
                <a:sym typeface="Symbol" pitchFamily="18" charset="2"/>
              </a:rPr>
              <a:t> Analýza dat  </a:t>
            </a:r>
            <a:r>
              <a:rPr lang="cs-CZ" sz="2200" dirty="0" err="1" smtClean="0">
                <a:latin typeface="Arial" charset="0"/>
                <a:sym typeface="Symbol" pitchFamily="18" charset="2"/>
              </a:rPr>
              <a:t>Dvouvýběrový</a:t>
            </a:r>
            <a:r>
              <a:rPr lang="cs-CZ" sz="2200" dirty="0" smtClean="0">
                <a:latin typeface="Arial" charset="0"/>
                <a:sym typeface="Symbol" pitchFamily="18" charset="2"/>
              </a:rPr>
              <a:t> F-test pro rozptyl)</a:t>
            </a:r>
            <a:endParaRPr lang="cs-CZ" sz="2200" dirty="0"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cs-CZ" sz="2200" dirty="0" smtClean="0">
                <a:latin typeface="Arial" charset="0"/>
              </a:rPr>
              <a:t>	</a:t>
            </a:r>
            <a:endParaRPr lang="cs-CZ" sz="22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23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latin typeface="Arial" charset="0"/>
              </a:rPr>
              <a:t>Příklad - výsledek</a:t>
            </a:r>
            <a:endParaRPr lang="cs-CZ" b="1" dirty="0">
              <a:solidFill>
                <a:srgbClr val="307871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17" name="Rectangle 3"/>
          <p:cNvSpPr txBox="1">
            <a:spLocks noChangeArrowheads="1"/>
          </p:cNvSpPr>
          <p:nvPr/>
        </p:nvSpPr>
        <p:spPr>
          <a:xfrm>
            <a:off x="251521" y="771551"/>
            <a:ext cx="7200799" cy="324036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endParaRPr lang="cs-CZ" sz="2000" dirty="0">
              <a:latin typeface="Arial" charset="0"/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cs-CZ" sz="2000" dirty="0" smtClean="0">
                <a:latin typeface="Arial" charset="0"/>
              </a:rPr>
              <a:t>	</a:t>
            </a:r>
            <a:r>
              <a:rPr lang="cs-CZ" sz="2200" b="1" dirty="0" smtClean="0">
                <a:solidFill>
                  <a:srgbClr val="307871"/>
                </a:solidFill>
                <a:latin typeface="Arial" charset="0"/>
              </a:rPr>
              <a:t>Výsledek:</a:t>
            </a:r>
            <a:r>
              <a:rPr lang="cs-CZ" sz="2200" dirty="0" smtClean="0">
                <a:solidFill>
                  <a:srgbClr val="307871"/>
                </a:solidFill>
                <a:latin typeface="Arial" charset="0"/>
              </a:rPr>
              <a:t> p-hodnota = 0,01 </a:t>
            </a:r>
            <a:r>
              <a:rPr lang="en-US" sz="2200" dirty="0" smtClean="0">
                <a:solidFill>
                  <a:srgbClr val="307871"/>
                </a:solidFill>
                <a:latin typeface="Arial" charset="0"/>
              </a:rPr>
              <a:t>&lt; 0,05</a:t>
            </a:r>
            <a:r>
              <a:rPr lang="cs-CZ" sz="2200" dirty="0" smtClean="0">
                <a:solidFill>
                  <a:srgbClr val="307871"/>
                </a:solidFill>
                <a:latin typeface="Arial" charset="0"/>
              </a:rPr>
              <a:t>   </a:t>
            </a:r>
            <a:r>
              <a:rPr lang="cs-CZ" sz="2200" dirty="0" smtClean="0">
                <a:solidFill>
                  <a:srgbClr val="307871"/>
                </a:solidFill>
                <a:latin typeface="Arial" charset="0"/>
                <a:sym typeface="Symbol" pitchFamily="18" charset="2"/>
              </a:rPr>
              <a:t></a:t>
            </a:r>
          </a:p>
          <a:p>
            <a:pPr algn="ctr">
              <a:lnSpc>
                <a:spcPct val="80000"/>
              </a:lnSpc>
              <a:buFontTx/>
              <a:buNone/>
            </a:pPr>
            <a:endParaRPr lang="cs-CZ" sz="2200" dirty="0">
              <a:solidFill>
                <a:srgbClr val="307871"/>
              </a:solidFill>
              <a:latin typeface="Arial" charset="0"/>
              <a:sym typeface="Symbol" pitchFamily="18" charset="2"/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cs-CZ" sz="2200" dirty="0" smtClean="0">
                <a:solidFill>
                  <a:srgbClr val="307871"/>
                </a:solidFill>
                <a:latin typeface="Arial" charset="0"/>
              </a:rPr>
              <a:t>	oba výběry mají </a:t>
            </a:r>
            <a:r>
              <a:rPr lang="en-US" sz="2200" dirty="0" smtClean="0">
                <a:solidFill>
                  <a:srgbClr val="307871"/>
                </a:solidFill>
                <a:latin typeface="Arial" charset="0"/>
              </a:rPr>
              <a:t>r</a:t>
            </a:r>
            <a:r>
              <a:rPr lang="cs-CZ" sz="2200" dirty="0" err="1" smtClean="0">
                <a:solidFill>
                  <a:srgbClr val="307871"/>
                </a:solidFill>
                <a:latin typeface="Arial" charset="0"/>
              </a:rPr>
              <a:t>ůzný</a:t>
            </a:r>
            <a:r>
              <a:rPr lang="cs-CZ" sz="2200" dirty="0" smtClean="0">
                <a:solidFill>
                  <a:srgbClr val="307871"/>
                </a:solidFill>
                <a:latin typeface="Arial" charset="0"/>
              </a:rPr>
              <a:t> rozptyl, </a:t>
            </a:r>
          </a:p>
          <a:p>
            <a:pPr algn="ctr">
              <a:lnSpc>
                <a:spcPct val="80000"/>
              </a:lnSpc>
              <a:buFontTx/>
              <a:buNone/>
            </a:pPr>
            <a:endParaRPr lang="cs-CZ" sz="2200" dirty="0">
              <a:solidFill>
                <a:srgbClr val="307871"/>
              </a:solidFill>
              <a:latin typeface="Arial" charset="0"/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cs-CZ" sz="2200" dirty="0" smtClean="0">
                <a:solidFill>
                  <a:srgbClr val="307871"/>
                </a:solidFill>
                <a:latin typeface="Arial" charset="0"/>
              </a:rPr>
              <a:t>tzn. </a:t>
            </a:r>
            <a:r>
              <a:rPr lang="en-US" sz="2200" dirty="0" smtClean="0">
                <a:solidFill>
                  <a:srgbClr val="307871"/>
                </a:solidFill>
                <a:latin typeface="Arial" charset="0"/>
              </a:rPr>
              <a:t>n</a:t>
            </a:r>
            <a:r>
              <a:rPr lang="cs-CZ" sz="2200" dirty="0" err="1" smtClean="0">
                <a:solidFill>
                  <a:srgbClr val="307871"/>
                </a:solidFill>
                <a:latin typeface="Arial" charset="0"/>
              </a:rPr>
              <a:t>ulovou</a:t>
            </a:r>
            <a:r>
              <a:rPr lang="cs-CZ" sz="2200" dirty="0" smtClean="0">
                <a:solidFill>
                  <a:srgbClr val="307871"/>
                </a:solidFill>
                <a:latin typeface="Arial" charset="0"/>
              </a:rPr>
              <a:t> hypotézu zamítáme (na hladině 5</a:t>
            </a:r>
            <a:r>
              <a:rPr lang="en-US" sz="2200" dirty="0" smtClean="0">
                <a:solidFill>
                  <a:srgbClr val="307871"/>
                </a:solidFill>
                <a:latin typeface="Arial" charset="0"/>
              </a:rPr>
              <a:t>%</a:t>
            </a:r>
            <a:r>
              <a:rPr lang="cs-CZ" sz="2200" dirty="0" smtClean="0">
                <a:solidFill>
                  <a:srgbClr val="307871"/>
                </a:solidFill>
                <a:latin typeface="Arial" charset="0"/>
              </a:rPr>
              <a:t>).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cs-CZ" sz="2200" dirty="0" smtClean="0">
                <a:solidFill>
                  <a:srgbClr val="307871"/>
                </a:solidFill>
                <a:latin typeface="Arial" charset="0"/>
              </a:rPr>
              <a:t>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cs-CZ" sz="2200" b="1" dirty="0" smtClean="0">
                <a:solidFill>
                  <a:srgbClr val="307871"/>
                </a:solidFill>
                <a:latin typeface="Arial" charset="0"/>
              </a:rPr>
              <a:t>Je přítomna H-S !</a:t>
            </a:r>
            <a:endParaRPr lang="cs-CZ" sz="2200" b="1" dirty="0">
              <a:solidFill>
                <a:srgbClr val="30787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122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2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95263"/>
            <a:ext cx="6745447" cy="508000"/>
          </a:xfrm>
        </p:spPr>
        <p:txBody>
          <a:bodyPr/>
          <a:lstStyle/>
          <a:p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Metody odstranění H-S</a:t>
            </a: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3"/>
          <p:cNvSpPr txBox="1">
            <a:spLocks noChangeArrowheads="1"/>
          </p:cNvSpPr>
          <p:nvPr/>
        </p:nvSpPr>
        <p:spPr>
          <a:xfrm>
            <a:off x="251520" y="824110"/>
            <a:ext cx="8278813" cy="4114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smtClean="0">
                <a:latin typeface="Arial" charset="0"/>
              </a:rPr>
              <a:t>Myšlenku transformace H-S dat  na data bez H-S ukážeme na </a:t>
            </a:r>
            <a:r>
              <a:rPr lang="cs-CZ" sz="2400" b="1" dirty="0" smtClean="0">
                <a:latin typeface="Arial" charset="0"/>
              </a:rPr>
              <a:t>jednoduchém regresním modelu</a:t>
            </a:r>
            <a:endParaRPr lang="cs-CZ" sz="2400" dirty="0" smtClean="0">
              <a:latin typeface="Arial" charset="0"/>
            </a:endParaRPr>
          </a:p>
          <a:p>
            <a:endParaRPr lang="cs-CZ" sz="2400" b="1" dirty="0" smtClean="0">
              <a:latin typeface="Arial" charset="0"/>
            </a:endParaRPr>
          </a:p>
          <a:p>
            <a:r>
              <a:rPr lang="cs-CZ" sz="2400" b="1" dirty="0" smtClean="0">
                <a:latin typeface="Arial" charset="0"/>
              </a:rPr>
              <a:t>Regresní model:   </a:t>
            </a:r>
            <a:r>
              <a:rPr lang="cs-CZ" sz="2400" i="1" dirty="0" err="1" smtClean="0"/>
              <a:t>Y</a:t>
            </a:r>
            <a:r>
              <a:rPr lang="cs-CZ" sz="2400" i="1" baseline="-25000" dirty="0" err="1" smtClean="0"/>
              <a:t>i</a:t>
            </a:r>
            <a:r>
              <a:rPr lang="cs-CZ" sz="2400" dirty="0" smtClean="0">
                <a:latin typeface="Arial" charset="0"/>
              </a:rPr>
              <a:t> = </a:t>
            </a:r>
            <a:r>
              <a:rPr lang="cs-CZ" sz="2400" i="1" dirty="0" smtClean="0"/>
              <a:t>B</a:t>
            </a:r>
            <a:r>
              <a:rPr lang="cs-CZ" sz="2400" baseline="-25000" dirty="0" smtClean="0"/>
              <a:t>0</a:t>
            </a:r>
            <a:r>
              <a:rPr lang="cs-CZ" sz="2400" dirty="0" smtClean="0">
                <a:latin typeface="Arial" charset="0"/>
              </a:rPr>
              <a:t> + </a:t>
            </a:r>
            <a:r>
              <a:rPr lang="cs-CZ" sz="2400" i="1" dirty="0" smtClean="0"/>
              <a:t>B</a:t>
            </a:r>
            <a:r>
              <a:rPr lang="cs-CZ" sz="2400" baseline="-25000" dirty="0" smtClean="0"/>
              <a:t>1</a:t>
            </a:r>
            <a:r>
              <a:rPr lang="cs-CZ" sz="2400" i="1" dirty="0" smtClean="0"/>
              <a:t>X</a:t>
            </a:r>
            <a:r>
              <a:rPr lang="cs-CZ" sz="2400" i="1" baseline="-25000" dirty="0" smtClean="0"/>
              <a:t>i</a:t>
            </a:r>
            <a:r>
              <a:rPr lang="cs-CZ" sz="2400" dirty="0" smtClean="0">
                <a:latin typeface="Arial" charset="0"/>
              </a:rPr>
              <a:t> + </a:t>
            </a:r>
            <a:r>
              <a:rPr lang="cs-CZ" sz="2400" i="1" dirty="0" err="1" smtClean="0"/>
              <a:t>u</a:t>
            </a:r>
            <a:r>
              <a:rPr lang="cs-CZ" sz="2400" i="1" baseline="-25000" dirty="0" err="1" smtClean="0"/>
              <a:t>i</a:t>
            </a:r>
            <a:r>
              <a:rPr lang="cs-CZ" sz="2400" i="1" baseline="-25000" dirty="0" smtClean="0"/>
              <a:t>           </a:t>
            </a:r>
            <a:r>
              <a:rPr lang="cs-CZ" sz="2400" dirty="0" smtClean="0"/>
              <a:t>(*)</a:t>
            </a:r>
            <a:endParaRPr lang="cs-CZ" sz="2400" dirty="0" smtClean="0">
              <a:latin typeface="Arial" charset="0"/>
            </a:endParaRPr>
          </a:p>
          <a:p>
            <a:endParaRPr lang="cs-CZ" sz="2400" dirty="0" smtClean="0"/>
          </a:p>
          <a:p>
            <a:r>
              <a:rPr lang="cs-CZ" sz="2400" dirty="0" smtClean="0">
                <a:latin typeface="Arial" charset="0"/>
              </a:rPr>
              <a:t>Transformujeme vhodně H-S data  na data bez H-S</a:t>
            </a:r>
            <a:endParaRPr lang="cs-CZ" sz="2400" dirty="0" smtClean="0">
              <a:latin typeface="Arial" charset="0"/>
              <a:cs typeface="Arial" charset="0"/>
            </a:endParaRPr>
          </a:p>
          <a:p>
            <a:endParaRPr lang="cs-CZ" sz="2400" dirty="0">
              <a:cs typeface="Arial" charset="0"/>
            </a:endParaRPr>
          </a:p>
        </p:txBody>
      </p:sp>
      <p:sp>
        <p:nvSpPr>
          <p:cNvPr id="27" name="Text Box 10"/>
          <p:cNvSpPr txBox="1">
            <a:spLocks noChangeArrowheads="1"/>
          </p:cNvSpPr>
          <p:nvPr/>
        </p:nvSpPr>
        <p:spPr bwMode="auto">
          <a:xfrm>
            <a:off x="254101" y="3651870"/>
            <a:ext cx="87487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cs-CZ" sz="2400" dirty="0">
                <a:latin typeface="Arial" charset="0"/>
              </a:rPr>
              <a:t>   Řešíme nový </a:t>
            </a:r>
            <a:r>
              <a:rPr lang="cs-CZ" sz="2400" b="1" dirty="0" err="1">
                <a:latin typeface="Arial" charset="0"/>
              </a:rPr>
              <a:t>homoskedastický</a:t>
            </a:r>
            <a:r>
              <a:rPr lang="cs-CZ" sz="2400" dirty="0">
                <a:latin typeface="Arial" charset="0"/>
              </a:rPr>
              <a:t> </a:t>
            </a:r>
            <a:r>
              <a:rPr lang="cs-CZ" sz="2400" dirty="0" err="1">
                <a:latin typeface="Arial" charset="0"/>
              </a:rPr>
              <a:t>regr</a:t>
            </a:r>
            <a:r>
              <a:rPr lang="cs-CZ" sz="2400" dirty="0">
                <a:latin typeface="Arial" charset="0"/>
              </a:rPr>
              <a:t>. model (tj. bez H-S) !!!</a:t>
            </a:r>
          </a:p>
        </p:txBody>
      </p:sp>
    </p:spTree>
    <p:extLst>
      <p:ext uri="{BB962C8B-B14F-4D97-AF65-F5344CB8AC3E}">
        <p14:creationId xmlns:p14="http://schemas.microsoft.com/office/powerpoint/2010/main" val="422737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solidFill>
                  <a:srgbClr val="307871"/>
                </a:solidFill>
                <a:latin typeface="Arial" charset="0"/>
              </a:rPr>
              <a:t>Rozptyl náhodné chyby závisí na </a:t>
            </a:r>
            <a:r>
              <a:rPr lang="cs-CZ" b="1" dirty="0" err="1" smtClean="0">
                <a:solidFill>
                  <a:srgbClr val="307871"/>
                </a:solidFill>
                <a:latin typeface="Arial" charset="0"/>
              </a:rPr>
              <a:t>regresoru</a:t>
            </a:r>
            <a:endParaRPr lang="cs-CZ" dirty="0">
              <a:solidFill>
                <a:srgbClr val="307871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17" name="Rectangle 3"/>
          <p:cNvSpPr txBox="1">
            <a:spLocks noChangeArrowheads="1"/>
          </p:cNvSpPr>
          <p:nvPr/>
        </p:nvSpPr>
        <p:spPr>
          <a:xfrm>
            <a:off x="323528" y="824110"/>
            <a:ext cx="8207375" cy="4114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cs-CZ" sz="2400" b="1" u="sng" dirty="0" smtClean="0">
                <a:latin typeface="Arial" charset="0"/>
                <a:cs typeface="Arial" charset="0"/>
              </a:rPr>
              <a:t>Případ 1:</a:t>
            </a:r>
            <a:r>
              <a:rPr lang="cs-CZ" sz="2400" b="1" dirty="0" smtClean="0">
                <a:latin typeface="Arial" charset="0"/>
                <a:cs typeface="Arial" charset="0"/>
              </a:rPr>
              <a:t> </a:t>
            </a:r>
            <a:r>
              <a:rPr lang="cs-CZ" sz="2400" dirty="0" smtClean="0">
                <a:latin typeface="Arial" charset="0"/>
                <a:cs typeface="Arial" charset="0"/>
              </a:rPr>
              <a:t>Předpokládáme</a:t>
            </a:r>
            <a:r>
              <a:rPr lang="cs-CZ" sz="2400" b="1" dirty="0" smtClean="0">
                <a:latin typeface="Arial" charset="0"/>
                <a:cs typeface="Arial" charset="0"/>
              </a:rPr>
              <a:t>  </a:t>
            </a:r>
            <a:r>
              <a:rPr lang="cs-CZ" sz="2400" i="1" dirty="0" smtClean="0">
                <a:cs typeface="Arial" charset="0"/>
              </a:rPr>
              <a:t>E</a:t>
            </a:r>
            <a:r>
              <a:rPr lang="cs-CZ" sz="2400" dirty="0" smtClean="0">
                <a:cs typeface="Arial" charset="0"/>
              </a:rPr>
              <a:t>(</a:t>
            </a:r>
            <a:r>
              <a:rPr lang="cs-CZ" sz="2400" i="1" dirty="0" smtClean="0">
                <a:cs typeface="Arial" charset="0"/>
              </a:rPr>
              <a:t>u</a:t>
            </a:r>
            <a:r>
              <a:rPr lang="cs-CZ" sz="2400" i="1" baseline="-25000" dirty="0" smtClean="0">
                <a:cs typeface="Arial" charset="0"/>
              </a:rPr>
              <a:t>i</a:t>
            </a:r>
            <a:r>
              <a:rPr lang="cs-CZ" sz="2400" baseline="30000" dirty="0" smtClean="0">
                <a:cs typeface="Arial" charset="0"/>
              </a:rPr>
              <a:t>2</a:t>
            </a:r>
            <a:r>
              <a:rPr lang="cs-CZ" sz="2400" dirty="0" smtClean="0">
                <a:cs typeface="Arial" charset="0"/>
              </a:rPr>
              <a:t>) = </a:t>
            </a:r>
            <a:r>
              <a:rPr lang="el-GR" sz="2400" i="1" dirty="0" smtClean="0">
                <a:cs typeface="Arial" charset="0"/>
              </a:rPr>
              <a:t>σ</a:t>
            </a:r>
            <a:r>
              <a:rPr lang="cs-CZ" sz="2400" i="1" baseline="-25000" dirty="0" smtClean="0">
                <a:cs typeface="Arial" charset="0"/>
              </a:rPr>
              <a:t>i</a:t>
            </a:r>
            <a:r>
              <a:rPr lang="cs-CZ" sz="2400" baseline="30000" dirty="0" smtClean="0">
                <a:cs typeface="Arial" charset="0"/>
              </a:rPr>
              <a:t>2</a:t>
            </a:r>
            <a:r>
              <a:rPr lang="cs-CZ" sz="2400" dirty="0" smtClean="0">
                <a:cs typeface="Arial" charset="0"/>
              </a:rPr>
              <a:t> = </a:t>
            </a:r>
            <a:r>
              <a:rPr lang="el-GR" sz="2400" i="1" dirty="0" smtClean="0">
                <a:cs typeface="Arial" charset="0"/>
              </a:rPr>
              <a:t>σ</a:t>
            </a:r>
            <a:r>
              <a:rPr lang="cs-CZ" sz="2400" baseline="30000" dirty="0" smtClean="0">
                <a:cs typeface="Arial" charset="0"/>
              </a:rPr>
              <a:t>2</a:t>
            </a:r>
            <a:r>
              <a:rPr lang="cs-CZ" sz="2400" i="1" dirty="0" smtClean="0">
                <a:cs typeface="Arial" charset="0"/>
              </a:rPr>
              <a:t>X</a:t>
            </a:r>
            <a:r>
              <a:rPr lang="cs-CZ" sz="2400" i="1" baseline="-25000" dirty="0" smtClean="0">
                <a:cs typeface="Arial" charset="0"/>
              </a:rPr>
              <a:t>i</a:t>
            </a:r>
            <a:r>
              <a:rPr lang="cs-CZ" sz="2400" b="1" dirty="0" smtClean="0">
                <a:cs typeface="Arial" charset="0"/>
              </a:rPr>
              <a:t>   </a:t>
            </a:r>
          </a:p>
          <a:p>
            <a:pPr>
              <a:buFontTx/>
              <a:buNone/>
            </a:pPr>
            <a:r>
              <a:rPr lang="cs-CZ" sz="2400" b="1" dirty="0" smtClean="0">
                <a:cs typeface="Arial" charset="0"/>
              </a:rPr>
              <a:t>(</a:t>
            </a:r>
            <a:r>
              <a:rPr lang="el-GR" sz="2400" i="1" dirty="0" smtClean="0">
                <a:cs typeface="Arial" charset="0"/>
              </a:rPr>
              <a:t>σ</a:t>
            </a:r>
            <a:r>
              <a:rPr lang="cs-CZ" sz="2400" i="1" baseline="30000" dirty="0" smtClean="0">
                <a:cs typeface="Arial" charset="0"/>
              </a:rPr>
              <a:t>2</a:t>
            </a:r>
            <a:r>
              <a:rPr lang="cs-CZ" sz="2400" i="1" dirty="0" smtClean="0">
                <a:cs typeface="Arial" charset="0"/>
              </a:rPr>
              <a:t> je neznámá konstanta!)</a:t>
            </a:r>
            <a:endParaRPr lang="cs-CZ" sz="2400" b="1" dirty="0" smtClean="0">
              <a:cs typeface="Arial" charset="0"/>
            </a:endParaRPr>
          </a:p>
          <a:p>
            <a:pPr>
              <a:buFontTx/>
              <a:buNone/>
            </a:pPr>
            <a:r>
              <a:rPr lang="cs-CZ" sz="2400" b="1" dirty="0" smtClean="0">
                <a:latin typeface="Arial" charset="0"/>
                <a:cs typeface="Arial" charset="0"/>
              </a:rPr>
              <a:t>	</a:t>
            </a:r>
            <a:r>
              <a:rPr lang="cs-CZ" sz="2400" dirty="0" smtClean="0">
                <a:latin typeface="Arial" charset="0"/>
                <a:cs typeface="Arial" charset="0"/>
              </a:rPr>
              <a:t>Provedeme transformaci (substituci) do (*):</a:t>
            </a:r>
            <a:endParaRPr lang="cs-CZ" sz="2400" dirty="0">
              <a:latin typeface="Arial" charset="0"/>
              <a:cs typeface="Arial" charset="0"/>
            </a:endParaRPr>
          </a:p>
        </p:txBody>
      </p:sp>
      <p:graphicFrame>
        <p:nvGraphicFramePr>
          <p:cNvPr id="3" name="Objek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879492681"/>
              </p:ext>
            </p:extLst>
          </p:nvPr>
        </p:nvGraphicFramePr>
        <p:xfrm>
          <a:off x="1763688" y="2094736"/>
          <a:ext cx="3716337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40" name="Rovnice" r:id="rId5" imgW="4013200" imgH="889000" progId="Equation.3">
                  <p:embed/>
                </p:oleObj>
              </mc:Choice>
              <mc:Fallback>
                <p:oleObj name="Rovnice" r:id="rId5" imgW="4013200" imgH="889000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2094736"/>
                        <a:ext cx="3716337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6264275" y="2283718"/>
            <a:ext cx="647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400" b="1" dirty="0">
                <a:latin typeface="Arial" charset="0"/>
              </a:rPr>
              <a:t>(**)</a:t>
            </a:r>
          </a:p>
        </p:txBody>
      </p:sp>
      <p:sp>
        <p:nvSpPr>
          <p:cNvPr id="19" name="Text Box 6"/>
          <p:cNvSpPr txBox="1">
            <a:spLocks noChangeArrowheads="1"/>
          </p:cNvSpPr>
          <p:nvPr/>
        </p:nvSpPr>
        <p:spPr bwMode="auto">
          <a:xfrm>
            <a:off x="429768" y="3003798"/>
            <a:ext cx="72009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400" dirty="0">
                <a:latin typeface="Arial" charset="0"/>
              </a:rPr>
              <a:t>Transformovaný model (**) je model bez H-S, neboť </a:t>
            </a:r>
          </a:p>
        </p:txBody>
      </p:sp>
      <p:graphicFrame>
        <p:nvGraphicFramePr>
          <p:cNvPr id="4" name="Objekt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659790389"/>
              </p:ext>
            </p:extLst>
          </p:nvPr>
        </p:nvGraphicFramePr>
        <p:xfrm>
          <a:off x="1763688" y="3649603"/>
          <a:ext cx="4214813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41" name="Rovnice" r:id="rId7" imgW="4470400" imgH="863600" progId="Equation.3">
                  <p:embed/>
                </p:oleObj>
              </mc:Choice>
              <mc:Fallback>
                <p:oleObj name="Rovnice" r:id="rId7" imgW="4470400" imgH="863600" progId="Equation.3">
                  <p:embed/>
                  <p:pic>
                    <p:nvPicPr>
                      <p:cNvPr id="0" name="Object 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3649603"/>
                        <a:ext cx="4214813" cy="785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9347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3431165" y="4659982"/>
            <a:ext cx="1905000" cy="342900"/>
          </a:xfrm>
        </p:spPr>
        <p:txBody>
          <a:bodyPr/>
          <a:lstStyle/>
          <a:p>
            <a:pPr algn="ctr"/>
            <a:fld id="{D258E971-A8EF-48B8-9BF0-556AE4BC432E}" type="slidenum">
              <a:rPr lang="cs-CZ" sz="800"/>
              <a:pPr algn="ctr"/>
              <a:t>17</a:t>
            </a:fld>
            <a:endParaRPr lang="cs-CZ" sz="800" dirty="0"/>
          </a:p>
        </p:txBody>
      </p:sp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b="1" dirty="0">
                <a:latin typeface="Arial" charset="0"/>
                <a:cs typeface="Arial" charset="0"/>
              </a:rPr>
              <a:t>Případ 1:</a:t>
            </a:r>
            <a:r>
              <a:rPr lang="cs-CZ" sz="2400" b="1" i="1" dirty="0">
                <a:cs typeface="Arial" charset="0"/>
              </a:rPr>
              <a:t> </a:t>
            </a:r>
            <a:r>
              <a:rPr lang="el-GR" sz="2400" b="1" i="1" dirty="0">
                <a:cs typeface="Arial" charset="0"/>
              </a:rPr>
              <a:t>σ</a:t>
            </a:r>
            <a:r>
              <a:rPr lang="cs-CZ" sz="2400" b="1" i="1" baseline="-25000" dirty="0">
                <a:cs typeface="Arial" charset="0"/>
              </a:rPr>
              <a:t>i</a:t>
            </a:r>
            <a:r>
              <a:rPr lang="cs-CZ" sz="2400" b="1" baseline="30000" dirty="0">
                <a:cs typeface="Arial" charset="0"/>
              </a:rPr>
              <a:t>2</a:t>
            </a:r>
            <a:r>
              <a:rPr lang="cs-CZ" sz="2400" b="1" dirty="0">
                <a:cs typeface="Arial" charset="0"/>
              </a:rPr>
              <a:t> = </a:t>
            </a:r>
            <a:r>
              <a:rPr lang="el-GR" sz="2400" b="1" i="1" dirty="0">
                <a:cs typeface="Arial" charset="0"/>
              </a:rPr>
              <a:t>σ</a:t>
            </a:r>
            <a:r>
              <a:rPr lang="cs-CZ" sz="2400" b="1" baseline="30000" dirty="0">
                <a:cs typeface="Arial" charset="0"/>
              </a:rPr>
              <a:t>2</a:t>
            </a:r>
            <a:r>
              <a:rPr lang="cs-CZ" sz="2400" b="1" i="1" dirty="0">
                <a:cs typeface="Arial" charset="0"/>
              </a:rPr>
              <a:t>X</a:t>
            </a:r>
            <a:r>
              <a:rPr lang="cs-CZ" sz="2400" b="1" i="1" baseline="-25000" dirty="0">
                <a:cs typeface="Arial" charset="0"/>
              </a:rPr>
              <a:t>i</a:t>
            </a:r>
          </a:p>
        </p:txBody>
      </p:sp>
      <p:sp>
        <p:nvSpPr>
          <p:cNvPr id="205827" name="Line 3"/>
          <p:cNvSpPr>
            <a:spLocks noChangeShapeType="1"/>
          </p:cNvSpPr>
          <p:nvPr/>
        </p:nvSpPr>
        <p:spPr bwMode="auto">
          <a:xfrm>
            <a:off x="1547813" y="1168003"/>
            <a:ext cx="0" cy="3024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05828" name="Line 4"/>
          <p:cNvSpPr>
            <a:spLocks noChangeShapeType="1"/>
          </p:cNvSpPr>
          <p:nvPr/>
        </p:nvSpPr>
        <p:spPr bwMode="auto">
          <a:xfrm>
            <a:off x="1042988" y="2680097"/>
            <a:ext cx="6121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05829" name="Line 5"/>
          <p:cNvSpPr>
            <a:spLocks noChangeShapeType="1"/>
          </p:cNvSpPr>
          <p:nvPr/>
        </p:nvSpPr>
        <p:spPr bwMode="auto">
          <a:xfrm flipV="1">
            <a:off x="1547813" y="1329929"/>
            <a:ext cx="5111750" cy="9715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05830" name="Line 6"/>
          <p:cNvSpPr>
            <a:spLocks noChangeShapeType="1"/>
          </p:cNvSpPr>
          <p:nvPr/>
        </p:nvSpPr>
        <p:spPr bwMode="auto">
          <a:xfrm>
            <a:off x="1547813" y="3046810"/>
            <a:ext cx="5111750" cy="75604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05831" name="AutoShape 7"/>
          <p:cNvSpPr>
            <a:spLocks noChangeArrowheads="1"/>
          </p:cNvSpPr>
          <p:nvPr/>
        </p:nvSpPr>
        <p:spPr bwMode="auto">
          <a:xfrm>
            <a:off x="1763714" y="2356248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32" name="AutoShape 8"/>
          <p:cNvSpPr>
            <a:spLocks noChangeArrowheads="1"/>
          </p:cNvSpPr>
          <p:nvPr/>
        </p:nvSpPr>
        <p:spPr bwMode="auto">
          <a:xfrm>
            <a:off x="1619250" y="2518173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33" name="AutoShape 9"/>
          <p:cNvSpPr>
            <a:spLocks noChangeArrowheads="1"/>
          </p:cNvSpPr>
          <p:nvPr/>
        </p:nvSpPr>
        <p:spPr bwMode="auto">
          <a:xfrm>
            <a:off x="1908175" y="2787254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34" name="AutoShape 10"/>
          <p:cNvSpPr>
            <a:spLocks noChangeArrowheads="1"/>
          </p:cNvSpPr>
          <p:nvPr/>
        </p:nvSpPr>
        <p:spPr bwMode="auto">
          <a:xfrm>
            <a:off x="2339975" y="2409825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35" name="AutoShape 11"/>
          <p:cNvSpPr>
            <a:spLocks noChangeArrowheads="1"/>
          </p:cNvSpPr>
          <p:nvPr/>
        </p:nvSpPr>
        <p:spPr bwMode="auto">
          <a:xfrm>
            <a:off x="2411414" y="2247900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36" name="AutoShape 12"/>
          <p:cNvSpPr>
            <a:spLocks noChangeArrowheads="1"/>
          </p:cNvSpPr>
          <p:nvPr/>
        </p:nvSpPr>
        <p:spPr bwMode="auto">
          <a:xfrm>
            <a:off x="2195514" y="2895600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37" name="AutoShape 13"/>
          <p:cNvSpPr>
            <a:spLocks noChangeArrowheads="1"/>
          </p:cNvSpPr>
          <p:nvPr/>
        </p:nvSpPr>
        <p:spPr bwMode="auto">
          <a:xfrm>
            <a:off x="1692275" y="2950369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38" name="AutoShape 14"/>
          <p:cNvSpPr>
            <a:spLocks noChangeArrowheads="1"/>
          </p:cNvSpPr>
          <p:nvPr/>
        </p:nvSpPr>
        <p:spPr bwMode="auto">
          <a:xfrm>
            <a:off x="2339975" y="3057525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39" name="AutoShape 15"/>
          <p:cNvSpPr>
            <a:spLocks noChangeArrowheads="1"/>
          </p:cNvSpPr>
          <p:nvPr/>
        </p:nvSpPr>
        <p:spPr bwMode="auto">
          <a:xfrm>
            <a:off x="2051050" y="2463404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40" name="AutoShape 16"/>
          <p:cNvSpPr>
            <a:spLocks noChangeArrowheads="1"/>
          </p:cNvSpPr>
          <p:nvPr/>
        </p:nvSpPr>
        <p:spPr bwMode="auto">
          <a:xfrm>
            <a:off x="2268539" y="2625329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41" name="AutoShape 17"/>
          <p:cNvSpPr>
            <a:spLocks noChangeArrowheads="1"/>
          </p:cNvSpPr>
          <p:nvPr/>
        </p:nvSpPr>
        <p:spPr bwMode="auto">
          <a:xfrm>
            <a:off x="2700339" y="2356248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42" name="AutoShape 18"/>
          <p:cNvSpPr>
            <a:spLocks noChangeArrowheads="1"/>
          </p:cNvSpPr>
          <p:nvPr/>
        </p:nvSpPr>
        <p:spPr bwMode="auto">
          <a:xfrm>
            <a:off x="2843214" y="2139554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43" name="AutoShape 19"/>
          <p:cNvSpPr>
            <a:spLocks noChangeArrowheads="1"/>
          </p:cNvSpPr>
          <p:nvPr/>
        </p:nvSpPr>
        <p:spPr bwMode="auto">
          <a:xfrm>
            <a:off x="2987675" y="2247900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44" name="AutoShape 20"/>
          <p:cNvSpPr>
            <a:spLocks noChangeArrowheads="1"/>
          </p:cNvSpPr>
          <p:nvPr/>
        </p:nvSpPr>
        <p:spPr bwMode="auto">
          <a:xfrm>
            <a:off x="3132139" y="2518173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45" name="AutoShape 21"/>
          <p:cNvSpPr>
            <a:spLocks noChangeArrowheads="1"/>
          </p:cNvSpPr>
          <p:nvPr/>
        </p:nvSpPr>
        <p:spPr bwMode="auto">
          <a:xfrm>
            <a:off x="2771775" y="2571750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46" name="AutoShape 22"/>
          <p:cNvSpPr>
            <a:spLocks noChangeArrowheads="1"/>
          </p:cNvSpPr>
          <p:nvPr/>
        </p:nvSpPr>
        <p:spPr bwMode="auto">
          <a:xfrm>
            <a:off x="2627314" y="2842023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47" name="AutoShape 23"/>
          <p:cNvSpPr>
            <a:spLocks noChangeArrowheads="1"/>
          </p:cNvSpPr>
          <p:nvPr/>
        </p:nvSpPr>
        <p:spPr bwMode="auto">
          <a:xfrm>
            <a:off x="2627314" y="3057525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48" name="AutoShape 24"/>
          <p:cNvSpPr>
            <a:spLocks noChangeArrowheads="1"/>
          </p:cNvSpPr>
          <p:nvPr/>
        </p:nvSpPr>
        <p:spPr bwMode="auto">
          <a:xfrm>
            <a:off x="3203575" y="3003948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49" name="AutoShape 25"/>
          <p:cNvSpPr>
            <a:spLocks noChangeArrowheads="1"/>
          </p:cNvSpPr>
          <p:nvPr/>
        </p:nvSpPr>
        <p:spPr bwMode="auto">
          <a:xfrm>
            <a:off x="2916239" y="2842023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50" name="AutoShape 26"/>
          <p:cNvSpPr>
            <a:spLocks noChangeArrowheads="1"/>
          </p:cNvSpPr>
          <p:nvPr/>
        </p:nvSpPr>
        <p:spPr bwMode="auto">
          <a:xfrm>
            <a:off x="4211639" y="1815704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51" name="AutoShape 27"/>
          <p:cNvSpPr>
            <a:spLocks noChangeArrowheads="1"/>
          </p:cNvSpPr>
          <p:nvPr/>
        </p:nvSpPr>
        <p:spPr bwMode="auto">
          <a:xfrm>
            <a:off x="4284664" y="2031206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52" name="AutoShape 28"/>
          <p:cNvSpPr>
            <a:spLocks noChangeArrowheads="1"/>
          </p:cNvSpPr>
          <p:nvPr/>
        </p:nvSpPr>
        <p:spPr bwMode="auto">
          <a:xfrm>
            <a:off x="3851275" y="2356248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53" name="AutoShape 29"/>
          <p:cNvSpPr>
            <a:spLocks noChangeArrowheads="1"/>
          </p:cNvSpPr>
          <p:nvPr/>
        </p:nvSpPr>
        <p:spPr bwMode="auto">
          <a:xfrm>
            <a:off x="4140200" y="2571750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54" name="AutoShape 30"/>
          <p:cNvSpPr>
            <a:spLocks noChangeArrowheads="1"/>
          </p:cNvSpPr>
          <p:nvPr/>
        </p:nvSpPr>
        <p:spPr bwMode="auto">
          <a:xfrm>
            <a:off x="3851275" y="2787254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55" name="AutoShape 31"/>
          <p:cNvSpPr>
            <a:spLocks noChangeArrowheads="1"/>
          </p:cNvSpPr>
          <p:nvPr/>
        </p:nvSpPr>
        <p:spPr bwMode="auto">
          <a:xfrm>
            <a:off x="4356100" y="3003948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56" name="AutoShape 32"/>
          <p:cNvSpPr>
            <a:spLocks noChangeArrowheads="1"/>
          </p:cNvSpPr>
          <p:nvPr/>
        </p:nvSpPr>
        <p:spPr bwMode="auto">
          <a:xfrm>
            <a:off x="3924300" y="3003948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57" name="AutoShape 33"/>
          <p:cNvSpPr>
            <a:spLocks noChangeArrowheads="1"/>
          </p:cNvSpPr>
          <p:nvPr/>
        </p:nvSpPr>
        <p:spPr bwMode="auto">
          <a:xfrm>
            <a:off x="4211639" y="2247900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58" name="AutoShape 34"/>
          <p:cNvSpPr>
            <a:spLocks noChangeArrowheads="1"/>
          </p:cNvSpPr>
          <p:nvPr/>
        </p:nvSpPr>
        <p:spPr bwMode="auto">
          <a:xfrm>
            <a:off x="3348039" y="2409825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59" name="AutoShape 35"/>
          <p:cNvSpPr>
            <a:spLocks noChangeArrowheads="1"/>
          </p:cNvSpPr>
          <p:nvPr/>
        </p:nvSpPr>
        <p:spPr bwMode="auto">
          <a:xfrm>
            <a:off x="3635375" y="2247900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60" name="AutoShape 36"/>
          <p:cNvSpPr>
            <a:spLocks noChangeArrowheads="1"/>
          </p:cNvSpPr>
          <p:nvPr/>
        </p:nvSpPr>
        <p:spPr bwMode="auto">
          <a:xfrm>
            <a:off x="3419475" y="2733675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61" name="AutoShape 37"/>
          <p:cNvSpPr>
            <a:spLocks noChangeArrowheads="1"/>
          </p:cNvSpPr>
          <p:nvPr/>
        </p:nvSpPr>
        <p:spPr bwMode="auto">
          <a:xfrm>
            <a:off x="3492500" y="1924050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62" name="AutoShape 38"/>
          <p:cNvSpPr>
            <a:spLocks noChangeArrowheads="1"/>
          </p:cNvSpPr>
          <p:nvPr/>
        </p:nvSpPr>
        <p:spPr bwMode="auto">
          <a:xfrm>
            <a:off x="3059114" y="3219450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63" name="AutoShape 39"/>
          <p:cNvSpPr>
            <a:spLocks noChangeArrowheads="1"/>
          </p:cNvSpPr>
          <p:nvPr/>
        </p:nvSpPr>
        <p:spPr bwMode="auto">
          <a:xfrm>
            <a:off x="3924300" y="1977629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64" name="AutoShape 40"/>
          <p:cNvSpPr>
            <a:spLocks noChangeArrowheads="1"/>
          </p:cNvSpPr>
          <p:nvPr/>
        </p:nvSpPr>
        <p:spPr bwMode="auto">
          <a:xfrm>
            <a:off x="3492500" y="3112294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65" name="AutoShape 41"/>
          <p:cNvSpPr>
            <a:spLocks noChangeArrowheads="1"/>
          </p:cNvSpPr>
          <p:nvPr/>
        </p:nvSpPr>
        <p:spPr bwMode="auto">
          <a:xfrm>
            <a:off x="3276600" y="2139554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66" name="AutoShape 42"/>
          <p:cNvSpPr>
            <a:spLocks noChangeArrowheads="1"/>
          </p:cNvSpPr>
          <p:nvPr/>
        </p:nvSpPr>
        <p:spPr bwMode="auto">
          <a:xfrm>
            <a:off x="4572000" y="1869281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67" name="AutoShape 43"/>
          <p:cNvSpPr>
            <a:spLocks noChangeArrowheads="1"/>
          </p:cNvSpPr>
          <p:nvPr/>
        </p:nvSpPr>
        <p:spPr bwMode="auto">
          <a:xfrm>
            <a:off x="4932364" y="1762125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68" name="AutoShape 44"/>
          <p:cNvSpPr>
            <a:spLocks noChangeArrowheads="1"/>
          </p:cNvSpPr>
          <p:nvPr/>
        </p:nvSpPr>
        <p:spPr bwMode="auto">
          <a:xfrm>
            <a:off x="4643439" y="2139554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69" name="AutoShape 45"/>
          <p:cNvSpPr>
            <a:spLocks noChangeArrowheads="1"/>
          </p:cNvSpPr>
          <p:nvPr/>
        </p:nvSpPr>
        <p:spPr bwMode="auto">
          <a:xfrm>
            <a:off x="4500564" y="2463404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70" name="AutoShape 46"/>
          <p:cNvSpPr>
            <a:spLocks noChangeArrowheads="1"/>
          </p:cNvSpPr>
          <p:nvPr/>
        </p:nvSpPr>
        <p:spPr bwMode="auto">
          <a:xfrm>
            <a:off x="4572000" y="2787254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71" name="AutoShape 47"/>
          <p:cNvSpPr>
            <a:spLocks noChangeArrowheads="1"/>
          </p:cNvSpPr>
          <p:nvPr/>
        </p:nvSpPr>
        <p:spPr bwMode="auto">
          <a:xfrm>
            <a:off x="3924300" y="3274219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72" name="AutoShape 48"/>
          <p:cNvSpPr>
            <a:spLocks noChangeArrowheads="1"/>
          </p:cNvSpPr>
          <p:nvPr/>
        </p:nvSpPr>
        <p:spPr bwMode="auto">
          <a:xfrm>
            <a:off x="4716464" y="3274219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73" name="AutoShape 49"/>
          <p:cNvSpPr>
            <a:spLocks noChangeArrowheads="1"/>
          </p:cNvSpPr>
          <p:nvPr/>
        </p:nvSpPr>
        <p:spPr bwMode="auto">
          <a:xfrm>
            <a:off x="5003800" y="2356248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74" name="AutoShape 50"/>
          <p:cNvSpPr>
            <a:spLocks noChangeArrowheads="1"/>
          </p:cNvSpPr>
          <p:nvPr/>
        </p:nvSpPr>
        <p:spPr bwMode="auto">
          <a:xfrm>
            <a:off x="4932364" y="2895600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75" name="AutoShape 51"/>
          <p:cNvSpPr>
            <a:spLocks noChangeArrowheads="1"/>
          </p:cNvSpPr>
          <p:nvPr/>
        </p:nvSpPr>
        <p:spPr bwMode="auto">
          <a:xfrm>
            <a:off x="4356100" y="3219450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76" name="AutoShape 52"/>
          <p:cNvSpPr>
            <a:spLocks noChangeArrowheads="1"/>
          </p:cNvSpPr>
          <p:nvPr/>
        </p:nvSpPr>
        <p:spPr bwMode="auto">
          <a:xfrm>
            <a:off x="4716464" y="2031206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77" name="AutoShape 53"/>
          <p:cNvSpPr>
            <a:spLocks noChangeArrowheads="1"/>
          </p:cNvSpPr>
          <p:nvPr/>
        </p:nvSpPr>
        <p:spPr bwMode="auto">
          <a:xfrm>
            <a:off x="4932364" y="2193131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78" name="AutoShape 54"/>
          <p:cNvSpPr>
            <a:spLocks noChangeArrowheads="1"/>
          </p:cNvSpPr>
          <p:nvPr/>
        </p:nvSpPr>
        <p:spPr bwMode="auto">
          <a:xfrm>
            <a:off x="5148264" y="1869281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79" name="AutoShape 55"/>
          <p:cNvSpPr>
            <a:spLocks noChangeArrowheads="1"/>
          </p:cNvSpPr>
          <p:nvPr/>
        </p:nvSpPr>
        <p:spPr bwMode="auto">
          <a:xfrm>
            <a:off x="5508625" y="1653779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80" name="AutoShape 56"/>
          <p:cNvSpPr>
            <a:spLocks noChangeArrowheads="1"/>
          </p:cNvSpPr>
          <p:nvPr/>
        </p:nvSpPr>
        <p:spPr bwMode="auto">
          <a:xfrm>
            <a:off x="5580064" y="2680098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81" name="AutoShape 57"/>
          <p:cNvSpPr>
            <a:spLocks noChangeArrowheads="1"/>
          </p:cNvSpPr>
          <p:nvPr/>
        </p:nvSpPr>
        <p:spPr bwMode="auto">
          <a:xfrm>
            <a:off x="5364164" y="2842023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82" name="AutoShape 58"/>
          <p:cNvSpPr>
            <a:spLocks noChangeArrowheads="1"/>
          </p:cNvSpPr>
          <p:nvPr/>
        </p:nvSpPr>
        <p:spPr bwMode="auto">
          <a:xfrm>
            <a:off x="5003800" y="3165873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83" name="AutoShape 59"/>
          <p:cNvSpPr>
            <a:spLocks noChangeArrowheads="1"/>
          </p:cNvSpPr>
          <p:nvPr/>
        </p:nvSpPr>
        <p:spPr bwMode="auto">
          <a:xfrm>
            <a:off x="5651500" y="2031206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84" name="AutoShape 60"/>
          <p:cNvSpPr>
            <a:spLocks noChangeArrowheads="1"/>
          </p:cNvSpPr>
          <p:nvPr/>
        </p:nvSpPr>
        <p:spPr bwMode="auto">
          <a:xfrm>
            <a:off x="5364164" y="2301479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85" name="AutoShape 61"/>
          <p:cNvSpPr>
            <a:spLocks noChangeArrowheads="1"/>
          </p:cNvSpPr>
          <p:nvPr/>
        </p:nvSpPr>
        <p:spPr bwMode="auto">
          <a:xfrm>
            <a:off x="5508625" y="3112294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86" name="AutoShape 62"/>
          <p:cNvSpPr>
            <a:spLocks noChangeArrowheads="1"/>
          </p:cNvSpPr>
          <p:nvPr/>
        </p:nvSpPr>
        <p:spPr bwMode="auto">
          <a:xfrm>
            <a:off x="5003800" y="2571750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87" name="AutoShape 63"/>
          <p:cNvSpPr>
            <a:spLocks noChangeArrowheads="1"/>
          </p:cNvSpPr>
          <p:nvPr/>
        </p:nvSpPr>
        <p:spPr bwMode="auto">
          <a:xfrm>
            <a:off x="5364164" y="2516981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88" name="AutoShape 64"/>
          <p:cNvSpPr>
            <a:spLocks noChangeArrowheads="1"/>
          </p:cNvSpPr>
          <p:nvPr/>
        </p:nvSpPr>
        <p:spPr bwMode="auto">
          <a:xfrm>
            <a:off x="5580064" y="2678906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89" name="AutoShape 65"/>
          <p:cNvSpPr>
            <a:spLocks noChangeArrowheads="1"/>
          </p:cNvSpPr>
          <p:nvPr/>
        </p:nvSpPr>
        <p:spPr bwMode="auto">
          <a:xfrm>
            <a:off x="5724525" y="3543300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90" name="AutoShape 66"/>
          <p:cNvSpPr>
            <a:spLocks noChangeArrowheads="1"/>
          </p:cNvSpPr>
          <p:nvPr/>
        </p:nvSpPr>
        <p:spPr bwMode="auto">
          <a:xfrm>
            <a:off x="5651500" y="2356248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91" name="AutoShape 67"/>
          <p:cNvSpPr>
            <a:spLocks noChangeArrowheads="1"/>
          </p:cNvSpPr>
          <p:nvPr/>
        </p:nvSpPr>
        <p:spPr bwMode="auto">
          <a:xfrm>
            <a:off x="5795964" y="3219450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92" name="AutoShape 68"/>
          <p:cNvSpPr>
            <a:spLocks noChangeArrowheads="1"/>
          </p:cNvSpPr>
          <p:nvPr/>
        </p:nvSpPr>
        <p:spPr bwMode="auto">
          <a:xfrm>
            <a:off x="5435600" y="3381375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893" name="AutoShape 69"/>
          <p:cNvSpPr>
            <a:spLocks noChangeArrowheads="1"/>
          </p:cNvSpPr>
          <p:nvPr/>
        </p:nvSpPr>
        <p:spPr bwMode="auto">
          <a:xfrm>
            <a:off x="5148264" y="3489723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4170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Úprava dat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15" name="Rectangle 3"/>
          <p:cNvSpPr txBox="1">
            <a:spLocks noChangeArrowheads="1"/>
          </p:cNvSpPr>
          <p:nvPr/>
        </p:nvSpPr>
        <p:spPr>
          <a:xfrm>
            <a:off x="251520" y="843558"/>
            <a:ext cx="8218488" cy="374441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 smtClean="0">
                <a:latin typeface="Arial" charset="0"/>
              </a:rPr>
              <a:t>Úprava vstupních dat, např.</a:t>
            </a:r>
            <a:r>
              <a:rPr lang="cs-CZ" sz="2000" dirty="0" smtClean="0"/>
              <a:t>: </a:t>
            </a:r>
            <a:r>
              <a:rPr lang="cs-CZ" sz="2000" i="1" dirty="0" err="1" smtClean="0"/>
              <a:t>Y</a:t>
            </a:r>
            <a:r>
              <a:rPr lang="cs-CZ" sz="2000" i="1" baseline="-25000" dirty="0" err="1" smtClean="0"/>
              <a:t>i</a:t>
            </a:r>
            <a:r>
              <a:rPr lang="cs-CZ" sz="2000" dirty="0" smtClean="0"/>
              <a:t> = Obrat</a:t>
            </a:r>
            <a:r>
              <a:rPr lang="cs-CZ" sz="2000" i="1" baseline="-25000" dirty="0" smtClean="0"/>
              <a:t>i </a:t>
            </a:r>
            <a:r>
              <a:rPr lang="cs-CZ" sz="2000" dirty="0" smtClean="0"/>
              <a:t>, </a:t>
            </a:r>
            <a:r>
              <a:rPr lang="cs-CZ" sz="2000" i="1" dirty="0" err="1" smtClean="0"/>
              <a:t>X</a:t>
            </a:r>
            <a:r>
              <a:rPr lang="cs-CZ" sz="2000" i="1" baseline="-25000" dirty="0" err="1" smtClean="0"/>
              <a:t>i</a:t>
            </a:r>
            <a:r>
              <a:rPr lang="cs-CZ" sz="2000" dirty="0" smtClean="0"/>
              <a:t> = </a:t>
            </a:r>
            <a:r>
              <a:rPr lang="cs-CZ" sz="2000" dirty="0" err="1" smtClean="0"/>
              <a:t>VaV</a:t>
            </a:r>
            <a:r>
              <a:rPr lang="cs-CZ" sz="2000" i="1" baseline="-25000" dirty="0" err="1" smtClean="0"/>
              <a:t>i</a:t>
            </a:r>
            <a:endParaRPr lang="cs-CZ" sz="2000" i="1" baseline="-25000" dirty="0" smtClean="0"/>
          </a:p>
          <a:p>
            <a:endParaRPr lang="cs-CZ" sz="2000" i="1" baseline="-25000" dirty="0" smtClean="0"/>
          </a:p>
          <a:p>
            <a:endParaRPr lang="cs-CZ" sz="2000" i="1" baseline="-25000" dirty="0" smtClean="0"/>
          </a:p>
          <a:p>
            <a:pPr marL="0" indent="0">
              <a:buNone/>
            </a:pPr>
            <a:endParaRPr lang="cs-CZ" sz="2000" i="1" baseline="-25000" dirty="0" smtClean="0"/>
          </a:p>
          <a:p>
            <a:r>
              <a:rPr lang="cs-CZ" sz="2000" dirty="0" smtClean="0">
                <a:latin typeface="Arial" charset="0"/>
              </a:rPr>
              <a:t>V programu (Excel, SPSS) se </a:t>
            </a:r>
            <a:r>
              <a:rPr lang="cs-CZ" sz="2000" dirty="0" err="1" smtClean="0">
                <a:latin typeface="Arial" charset="0"/>
              </a:rPr>
              <a:t>zaklikne</a:t>
            </a:r>
            <a:r>
              <a:rPr lang="cs-CZ" sz="2000" dirty="0" smtClean="0">
                <a:latin typeface="Arial" charset="0"/>
              </a:rPr>
              <a:t> volba:</a:t>
            </a:r>
          </a:p>
          <a:p>
            <a:pPr>
              <a:buFontTx/>
              <a:buNone/>
            </a:pPr>
            <a:r>
              <a:rPr lang="cs-CZ" sz="2000" dirty="0" smtClean="0">
                <a:latin typeface="Arial" charset="0"/>
              </a:rPr>
              <a:t>	 „konstanta je nula“, neboť model má tvar</a:t>
            </a:r>
          </a:p>
          <a:p>
            <a:pPr>
              <a:buFontTx/>
              <a:buNone/>
            </a:pPr>
            <a:endParaRPr lang="cs-CZ" sz="2000" dirty="0" smtClean="0"/>
          </a:p>
          <a:p>
            <a:pPr>
              <a:buFontTx/>
              <a:buNone/>
            </a:pPr>
            <a:endParaRPr lang="cs-CZ" sz="2000" dirty="0" smtClean="0"/>
          </a:p>
          <a:p>
            <a:r>
              <a:rPr lang="cs-CZ" sz="2000" dirty="0" smtClean="0">
                <a:latin typeface="Arial" charset="0"/>
              </a:rPr>
              <a:t>Odhady koeficientů modelu (+) jsou již v pořádku, v (+) lze pak pro </a:t>
            </a:r>
            <a:r>
              <a:rPr lang="cs-CZ" sz="2000" i="1" dirty="0" smtClean="0"/>
              <a:t>X</a:t>
            </a:r>
            <a:r>
              <a:rPr lang="cs-CZ" sz="2000" dirty="0" smtClean="0">
                <a:latin typeface="Arial" charset="0"/>
              </a:rPr>
              <a:t> predikovat </a:t>
            </a:r>
            <a:r>
              <a:rPr lang="cs-CZ" sz="2000" i="1" dirty="0" smtClean="0"/>
              <a:t>Y</a:t>
            </a:r>
            <a:r>
              <a:rPr lang="cs-CZ" sz="2000" i="1" dirty="0" smtClean="0">
                <a:latin typeface="Arial" charset="0"/>
              </a:rPr>
              <a:t>´</a:t>
            </a:r>
            <a:r>
              <a:rPr lang="cs-CZ" sz="2000" dirty="0" smtClean="0">
                <a:latin typeface="Arial" charset="0"/>
              </a:rPr>
              <a:t> a zpětnou transformací též:</a:t>
            </a:r>
            <a:endParaRPr lang="cs-CZ" sz="2000" dirty="0">
              <a:latin typeface="Arial" charset="0"/>
            </a:endParaRPr>
          </a:p>
        </p:txBody>
      </p:sp>
      <p:graphicFrame>
        <p:nvGraphicFramePr>
          <p:cNvPr id="3" name="Objek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338619496"/>
              </p:ext>
            </p:extLst>
          </p:nvPr>
        </p:nvGraphicFramePr>
        <p:xfrm>
          <a:off x="971600" y="1203599"/>
          <a:ext cx="1223963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92" name="Rovnice" r:id="rId5" imgW="1129810" imgH="812447" progId="Equation.3">
                  <p:embed/>
                </p:oleObj>
              </mc:Choice>
              <mc:Fallback>
                <p:oleObj name="Rovnice" r:id="rId5" imgW="1129810" imgH="812447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1203599"/>
                        <a:ext cx="1223963" cy="792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0758054"/>
              </p:ext>
            </p:extLst>
          </p:nvPr>
        </p:nvGraphicFramePr>
        <p:xfrm>
          <a:off x="2675064" y="1203598"/>
          <a:ext cx="1244600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93" name="Rovnice" r:id="rId7" imgW="1244600" imgH="812800" progId="Equation.3">
                  <p:embed/>
                </p:oleObj>
              </mc:Choice>
              <mc:Fallback>
                <p:oleObj name="Rovnice" r:id="rId7" imgW="1244600" imgH="8128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5064" y="1203598"/>
                        <a:ext cx="1244600" cy="792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978233150"/>
              </p:ext>
            </p:extLst>
          </p:nvPr>
        </p:nvGraphicFramePr>
        <p:xfrm>
          <a:off x="4360764" y="1347614"/>
          <a:ext cx="1362075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94" name="Rovnice" r:id="rId9" imgW="1295400" imgH="419100" progId="Equation.3">
                  <p:embed/>
                </p:oleObj>
              </mc:Choice>
              <mc:Fallback>
                <p:oleObj name="Rovnice" r:id="rId9" imgW="1295400" imgH="419100" progId="Equation.3">
                  <p:embed/>
                  <p:pic>
                    <p:nvPicPr>
                      <p:cNvPr id="0" name="Object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0764" y="1347614"/>
                        <a:ext cx="1362075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2035865"/>
              </p:ext>
            </p:extLst>
          </p:nvPr>
        </p:nvGraphicFramePr>
        <p:xfrm>
          <a:off x="1896964" y="2726878"/>
          <a:ext cx="2463800" cy="4098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95" name="Rovnice" r:id="rId11" imgW="2514600" imgH="381000" progId="Equation.3">
                  <p:embed/>
                </p:oleObj>
              </mc:Choice>
              <mc:Fallback>
                <p:oleObj name="Rovnice" r:id="rId11" imgW="2514600" imgH="3810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6964" y="2726878"/>
                        <a:ext cx="2463800" cy="40982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4835385" y="2703190"/>
            <a:ext cx="6007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400" dirty="0">
                <a:latin typeface="Arial" charset="0"/>
              </a:rPr>
              <a:t>(+)</a:t>
            </a:r>
          </a:p>
        </p:txBody>
      </p:sp>
      <p:graphicFrame>
        <p:nvGraphicFramePr>
          <p:cNvPr id="19" name="Objek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1385757"/>
              </p:ext>
            </p:extLst>
          </p:nvPr>
        </p:nvGraphicFramePr>
        <p:xfrm>
          <a:off x="2986903" y="4105068"/>
          <a:ext cx="1382712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96" name="Rovnice" r:id="rId13" imgW="1269449" imgH="330057" progId="Equation.3">
                  <p:embed/>
                </p:oleObj>
              </mc:Choice>
              <mc:Fallback>
                <p:oleObj name="Rovnice" r:id="rId13" imgW="1269449" imgH="330057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6903" y="4105068"/>
                        <a:ext cx="1382712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0231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769917"/>
            <a:ext cx="7416824" cy="3818057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endParaRPr lang="cs-CZ" sz="2000" b="1" dirty="0">
              <a:solidFill>
                <a:srgbClr val="333399"/>
              </a:solidFill>
              <a:latin typeface="Times New Roman" pitchFamily="18" charset="0"/>
            </a:endParaRPr>
          </a:p>
          <a:p>
            <a:pPr marL="0" indent="0">
              <a:buNone/>
            </a:pPr>
            <a:endParaRPr lang="cs-CZ" sz="2000" b="1" dirty="0" smtClean="0">
              <a:solidFill>
                <a:srgbClr val="333399"/>
              </a:solidFill>
              <a:latin typeface="Times New Roman" pitchFamily="18" charset="0"/>
            </a:endParaRPr>
          </a:p>
          <a:p>
            <a:pPr marL="0" indent="0">
              <a:buNone/>
            </a:pPr>
            <a:endParaRPr lang="cs-CZ" sz="2000" b="1" dirty="0">
              <a:solidFill>
                <a:srgbClr val="333399"/>
              </a:solidFill>
              <a:latin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848872" cy="507703"/>
          </a:xfrm>
        </p:spPr>
        <p:txBody>
          <a:bodyPr/>
          <a:lstStyle/>
          <a:p>
            <a:r>
              <a:rPr lang="cs-CZ" b="1" dirty="0" smtClean="0">
                <a:latin typeface="Arial" charset="0"/>
                <a:cs typeface="Arial" charset="0"/>
              </a:rPr>
              <a:t>Rozptyl náhodné chyby závisí na kvadrátu </a:t>
            </a:r>
            <a:r>
              <a:rPr lang="cs-CZ" b="1" dirty="0" err="1" smtClean="0">
                <a:latin typeface="Arial" charset="0"/>
                <a:cs typeface="Arial" charset="0"/>
              </a:rPr>
              <a:t>regresoru</a:t>
            </a:r>
            <a:endParaRPr lang="cs-CZ" b="1" dirty="0">
              <a:solidFill>
                <a:srgbClr val="307871"/>
              </a:solidFill>
              <a:latin typeface="Arial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349648" y="824110"/>
            <a:ext cx="7286625" cy="4114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cs-CZ" sz="2400" b="1" u="sng" dirty="0" smtClean="0">
                <a:latin typeface="Arial" charset="0"/>
                <a:cs typeface="Arial" charset="0"/>
              </a:rPr>
              <a:t>Případ 2:</a:t>
            </a:r>
            <a:r>
              <a:rPr lang="cs-CZ" sz="2400" b="1" dirty="0" smtClean="0">
                <a:latin typeface="Arial" charset="0"/>
                <a:cs typeface="Arial" charset="0"/>
              </a:rPr>
              <a:t> </a:t>
            </a:r>
            <a:r>
              <a:rPr lang="cs-CZ" sz="2400" dirty="0" smtClean="0">
                <a:latin typeface="Arial" charset="0"/>
                <a:cs typeface="Arial" charset="0"/>
              </a:rPr>
              <a:t>Předpokládáme</a:t>
            </a:r>
            <a:r>
              <a:rPr lang="cs-CZ" sz="2400" b="1" dirty="0" smtClean="0">
                <a:latin typeface="Arial" charset="0"/>
                <a:cs typeface="Arial" charset="0"/>
              </a:rPr>
              <a:t>  </a:t>
            </a:r>
            <a:r>
              <a:rPr lang="cs-CZ" sz="2400" i="1" dirty="0" smtClean="0">
                <a:cs typeface="Arial" charset="0"/>
              </a:rPr>
              <a:t>E</a:t>
            </a:r>
            <a:r>
              <a:rPr lang="cs-CZ" sz="2400" dirty="0" smtClean="0">
                <a:cs typeface="Arial" charset="0"/>
              </a:rPr>
              <a:t>(</a:t>
            </a:r>
            <a:r>
              <a:rPr lang="cs-CZ" sz="2400" i="1" dirty="0" smtClean="0">
                <a:cs typeface="Arial" charset="0"/>
              </a:rPr>
              <a:t>u</a:t>
            </a:r>
            <a:r>
              <a:rPr lang="cs-CZ" sz="2400" i="1" baseline="-25000" dirty="0" smtClean="0">
                <a:cs typeface="Arial" charset="0"/>
              </a:rPr>
              <a:t>i</a:t>
            </a:r>
            <a:r>
              <a:rPr lang="cs-CZ" sz="2400" baseline="30000" dirty="0" smtClean="0">
                <a:cs typeface="Arial" charset="0"/>
              </a:rPr>
              <a:t>2</a:t>
            </a:r>
            <a:r>
              <a:rPr lang="cs-CZ" sz="2400" dirty="0" smtClean="0">
                <a:cs typeface="Arial" charset="0"/>
              </a:rPr>
              <a:t>) = </a:t>
            </a:r>
            <a:r>
              <a:rPr lang="el-GR" sz="2400" i="1" dirty="0" smtClean="0">
                <a:cs typeface="Arial" charset="0"/>
              </a:rPr>
              <a:t>σ</a:t>
            </a:r>
            <a:r>
              <a:rPr lang="cs-CZ" sz="2400" i="1" baseline="-25000" dirty="0" smtClean="0">
                <a:cs typeface="Arial" charset="0"/>
              </a:rPr>
              <a:t>i</a:t>
            </a:r>
            <a:r>
              <a:rPr lang="cs-CZ" sz="2400" baseline="30000" dirty="0" smtClean="0">
                <a:cs typeface="Arial" charset="0"/>
              </a:rPr>
              <a:t>2</a:t>
            </a:r>
            <a:r>
              <a:rPr lang="cs-CZ" sz="2400" dirty="0" smtClean="0">
                <a:cs typeface="Arial" charset="0"/>
              </a:rPr>
              <a:t> = </a:t>
            </a:r>
            <a:r>
              <a:rPr lang="el-GR" sz="2400" i="1" dirty="0" smtClean="0">
                <a:cs typeface="Arial" charset="0"/>
              </a:rPr>
              <a:t>σ</a:t>
            </a:r>
            <a:r>
              <a:rPr lang="cs-CZ" sz="2400" baseline="30000" dirty="0" smtClean="0">
                <a:cs typeface="Arial" charset="0"/>
              </a:rPr>
              <a:t>2</a:t>
            </a:r>
            <a:r>
              <a:rPr lang="cs-CZ" sz="2400" i="1" dirty="0" smtClean="0">
                <a:cs typeface="Arial" charset="0"/>
              </a:rPr>
              <a:t>X</a:t>
            </a:r>
            <a:r>
              <a:rPr lang="cs-CZ" sz="2400" i="1" baseline="-25000" dirty="0" smtClean="0">
                <a:cs typeface="Arial" charset="0"/>
              </a:rPr>
              <a:t>i</a:t>
            </a:r>
            <a:r>
              <a:rPr lang="cs-CZ" sz="2400" baseline="30000" dirty="0" smtClean="0">
                <a:cs typeface="Arial" charset="0"/>
              </a:rPr>
              <a:t>2</a:t>
            </a:r>
            <a:r>
              <a:rPr lang="cs-CZ" sz="2400" b="1" dirty="0" smtClean="0">
                <a:latin typeface="Arial" charset="0"/>
                <a:cs typeface="Arial" charset="0"/>
              </a:rPr>
              <a:t> </a:t>
            </a:r>
          </a:p>
          <a:p>
            <a:pPr>
              <a:buFontTx/>
              <a:buNone/>
            </a:pPr>
            <a:r>
              <a:rPr lang="cs-CZ" sz="2400" b="1" dirty="0" smtClean="0">
                <a:latin typeface="Arial" charset="0"/>
                <a:cs typeface="Arial" charset="0"/>
              </a:rPr>
              <a:t>	</a:t>
            </a:r>
            <a:r>
              <a:rPr lang="cs-CZ" sz="2400" dirty="0" smtClean="0">
                <a:latin typeface="Arial" charset="0"/>
                <a:cs typeface="Arial" charset="0"/>
              </a:rPr>
              <a:t>Provedeme transformaci (substituci) do (*):</a:t>
            </a:r>
            <a:endParaRPr lang="cs-CZ" sz="2400" dirty="0">
              <a:latin typeface="Arial" charset="0"/>
              <a:cs typeface="Arial" charset="0"/>
            </a:endParaRPr>
          </a:p>
        </p:txBody>
      </p:sp>
      <p:graphicFrame>
        <p:nvGraphicFramePr>
          <p:cNvPr id="10" name="Objekt 9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093627806"/>
              </p:ext>
            </p:extLst>
          </p:nvPr>
        </p:nvGraphicFramePr>
        <p:xfrm>
          <a:off x="2123728" y="1707654"/>
          <a:ext cx="2674937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72" name="Rovnice" r:id="rId5" imgW="2806700" imgH="863600" progId="Equation.3">
                  <p:embed/>
                </p:oleObj>
              </mc:Choice>
              <mc:Fallback>
                <p:oleObj name="Rovnice" r:id="rId5" imgW="2806700" imgH="863600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1707654"/>
                        <a:ext cx="2674937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5361843" y="1923678"/>
            <a:ext cx="86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400" dirty="0">
                <a:latin typeface="Arial" charset="0"/>
              </a:rPr>
              <a:t>(***)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683568" y="2571750"/>
            <a:ext cx="72009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400" dirty="0">
                <a:latin typeface="Arial" charset="0"/>
              </a:rPr>
              <a:t>Transformovaný model (***) je opět model bez H-S, neboť </a:t>
            </a:r>
          </a:p>
        </p:txBody>
      </p:sp>
      <p:graphicFrame>
        <p:nvGraphicFramePr>
          <p:cNvPr id="16" name="Objekt 15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579136629"/>
              </p:ext>
            </p:extLst>
          </p:nvPr>
        </p:nvGraphicFramePr>
        <p:xfrm>
          <a:off x="1837250" y="3394075"/>
          <a:ext cx="4351338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73" name="Rovnice" r:id="rId7" imgW="4597400" imgH="863600" progId="Equation.3">
                  <p:embed/>
                </p:oleObj>
              </mc:Choice>
              <mc:Fallback>
                <p:oleObj name="Rovnice" r:id="rId7" imgW="4597400" imgH="863600" progId="Equation.3">
                  <p:embed/>
                  <p:pic>
                    <p:nvPicPr>
                      <p:cNvPr id="0" name="Object 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7250" y="3394075"/>
                        <a:ext cx="4351338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25880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cs-CZ" sz="4400" b="1" dirty="0" smtClean="0"/>
          </a:p>
          <a:p>
            <a:pPr marL="0" indent="0" algn="ctr">
              <a:buNone/>
            </a:pPr>
            <a:r>
              <a:rPr lang="cs-CZ" sz="4400" b="1" dirty="0" smtClean="0"/>
              <a:t>Vícenásobná lineární </a:t>
            </a:r>
          </a:p>
          <a:p>
            <a:pPr marL="0" indent="0" algn="ctr">
              <a:buNone/>
            </a:pPr>
            <a:r>
              <a:rPr lang="cs-CZ" sz="4400" b="1" dirty="0" smtClean="0"/>
              <a:t>regresní analýza (2)</a:t>
            </a:r>
            <a:endParaRPr lang="cs-CZ" sz="4400" b="1" dirty="0"/>
          </a:p>
          <a:p>
            <a:pPr>
              <a:lnSpc>
                <a:spcPct val="90000"/>
              </a:lnSpc>
              <a:buNone/>
            </a:pP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Téma přednášky: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3506423" y="4515966"/>
            <a:ext cx="1905000" cy="342900"/>
          </a:xfrm>
        </p:spPr>
        <p:txBody>
          <a:bodyPr/>
          <a:lstStyle/>
          <a:p>
            <a:pPr algn="ctr"/>
            <a:fld id="{9AE4B57D-A025-4259-AA0F-601804577C5B}" type="slidenum">
              <a:rPr lang="cs-CZ" sz="800"/>
              <a:pPr algn="ctr"/>
              <a:t>20</a:t>
            </a:fld>
            <a:endParaRPr lang="cs-CZ" sz="800" dirty="0"/>
          </a:p>
        </p:txBody>
      </p:sp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b="1" dirty="0">
                <a:latin typeface="Arial" charset="0"/>
                <a:cs typeface="Arial" charset="0"/>
              </a:rPr>
              <a:t>Případ 2:</a:t>
            </a:r>
            <a:r>
              <a:rPr lang="cs-CZ" sz="2400" b="1" i="1" dirty="0">
                <a:cs typeface="Arial" charset="0"/>
              </a:rPr>
              <a:t> </a:t>
            </a:r>
            <a:r>
              <a:rPr lang="el-GR" sz="2400" b="1" i="1" dirty="0">
                <a:cs typeface="Arial" charset="0"/>
              </a:rPr>
              <a:t>σ</a:t>
            </a:r>
            <a:r>
              <a:rPr lang="cs-CZ" sz="2400" b="1" i="1" baseline="-25000" dirty="0">
                <a:cs typeface="Arial" charset="0"/>
              </a:rPr>
              <a:t>i</a:t>
            </a:r>
            <a:r>
              <a:rPr lang="cs-CZ" sz="2400" b="1" baseline="30000" dirty="0">
                <a:cs typeface="Arial" charset="0"/>
              </a:rPr>
              <a:t>2</a:t>
            </a:r>
            <a:r>
              <a:rPr lang="cs-CZ" sz="2400" b="1" dirty="0">
                <a:cs typeface="Arial" charset="0"/>
              </a:rPr>
              <a:t> = </a:t>
            </a:r>
            <a:r>
              <a:rPr lang="el-GR" sz="2400" b="1" i="1" dirty="0">
                <a:cs typeface="Arial" charset="0"/>
              </a:rPr>
              <a:t>σ</a:t>
            </a:r>
            <a:r>
              <a:rPr lang="cs-CZ" sz="2400" b="1" baseline="30000" dirty="0">
                <a:cs typeface="Arial" charset="0"/>
              </a:rPr>
              <a:t>2</a:t>
            </a:r>
            <a:r>
              <a:rPr lang="cs-CZ" sz="2400" b="1" i="1" dirty="0">
                <a:cs typeface="Arial" charset="0"/>
              </a:rPr>
              <a:t>X</a:t>
            </a:r>
            <a:r>
              <a:rPr lang="cs-CZ" sz="2400" b="1" i="1" baseline="-25000" dirty="0">
                <a:cs typeface="Arial" charset="0"/>
              </a:rPr>
              <a:t>i</a:t>
            </a:r>
            <a:r>
              <a:rPr lang="cs-CZ" sz="2400" b="1" baseline="30000" dirty="0">
                <a:cs typeface="Arial" charset="0"/>
              </a:rPr>
              <a:t>2</a:t>
            </a:r>
            <a:endParaRPr lang="cs-CZ" sz="2400" b="1" baseline="-25000" dirty="0">
              <a:cs typeface="Arial" charset="0"/>
            </a:endParaRPr>
          </a:p>
        </p:txBody>
      </p:sp>
      <p:sp>
        <p:nvSpPr>
          <p:cNvPr id="207875" name="Line 3"/>
          <p:cNvSpPr>
            <a:spLocks noChangeShapeType="1"/>
          </p:cNvSpPr>
          <p:nvPr/>
        </p:nvSpPr>
        <p:spPr bwMode="auto">
          <a:xfrm>
            <a:off x="1547813" y="1168003"/>
            <a:ext cx="0" cy="3024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07876" name="Line 4"/>
          <p:cNvSpPr>
            <a:spLocks noChangeShapeType="1"/>
          </p:cNvSpPr>
          <p:nvPr/>
        </p:nvSpPr>
        <p:spPr bwMode="auto">
          <a:xfrm>
            <a:off x="1042988" y="2647950"/>
            <a:ext cx="6121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07877" name="AutoShape 5"/>
          <p:cNvSpPr>
            <a:spLocks noChangeArrowheads="1"/>
          </p:cNvSpPr>
          <p:nvPr/>
        </p:nvSpPr>
        <p:spPr bwMode="auto">
          <a:xfrm>
            <a:off x="1763714" y="2463404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878" name="AutoShape 6"/>
          <p:cNvSpPr>
            <a:spLocks noChangeArrowheads="1"/>
          </p:cNvSpPr>
          <p:nvPr/>
        </p:nvSpPr>
        <p:spPr bwMode="auto">
          <a:xfrm>
            <a:off x="1619250" y="2518173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879" name="AutoShape 7"/>
          <p:cNvSpPr>
            <a:spLocks noChangeArrowheads="1"/>
          </p:cNvSpPr>
          <p:nvPr/>
        </p:nvSpPr>
        <p:spPr bwMode="auto">
          <a:xfrm>
            <a:off x="1908175" y="2787254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880" name="AutoShape 8"/>
          <p:cNvSpPr>
            <a:spLocks noChangeArrowheads="1"/>
          </p:cNvSpPr>
          <p:nvPr/>
        </p:nvSpPr>
        <p:spPr bwMode="auto">
          <a:xfrm>
            <a:off x="2339975" y="2409825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881" name="AutoShape 9"/>
          <p:cNvSpPr>
            <a:spLocks noChangeArrowheads="1"/>
          </p:cNvSpPr>
          <p:nvPr/>
        </p:nvSpPr>
        <p:spPr bwMode="auto">
          <a:xfrm>
            <a:off x="3995739" y="2085975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882" name="AutoShape 10"/>
          <p:cNvSpPr>
            <a:spLocks noChangeArrowheads="1"/>
          </p:cNvSpPr>
          <p:nvPr/>
        </p:nvSpPr>
        <p:spPr bwMode="auto">
          <a:xfrm>
            <a:off x="1908175" y="2571750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883" name="AutoShape 11"/>
          <p:cNvSpPr>
            <a:spLocks noChangeArrowheads="1"/>
          </p:cNvSpPr>
          <p:nvPr/>
        </p:nvSpPr>
        <p:spPr bwMode="auto">
          <a:xfrm>
            <a:off x="1619250" y="2733675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884" name="AutoShape 12"/>
          <p:cNvSpPr>
            <a:spLocks noChangeArrowheads="1"/>
          </p:cNvSpPr>
          <p:nvPr/>
        </p:nvSpPr>
        <p:spPr bwMode="auto">
          <a:xfrm>
            <a:off x="2627314" y="2518173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885" name="AutoShape 13"/>
          <p:cNvSpPr>
            <a:spLocks noChangeArrowheads="1"/>
          </p:cNvSpPr>
          <p:nvPr/>
        </p:nvSpPr>
        <p:spPr bwMode="auto">
          <a:xfrm>
            <a:off x="2051050" y="2463404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886" name="AutoShape 14"/>
          <p:cNvSpPr>
            <a:spLocks noChangeArrowheads="1"/>
          </p:cNvSpPr>
          <p:nvPr/>
        </p:nvSpPr>
        <p:spPr bwMode="auto">
          <a:xfrm>
            <a:off x="2268539" y="2625329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887" name="AutoShape 15"/>
          <p:cNvSpPr>
            <a:spLocks noChangeArrowheads="1"/>
          </p:cNvSpPr>
          <p:nvPr/>
        </p:nvSpPr>
        <p:spPr bwMode="auto">
          <a:xfrm>
            <a:off x="3132139" y="2409825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888" name="AutoShape 16"/>
          <p:cNvSpPr>
            <a:spLocks noChangeArrowheads="1"/>
          </p:cNvSpPr>
          <p:nvPr/>
        </p:nvSpPr>
        <p:spPr bwMode="auto">
          <a:xfrm>
            <a:off x="2987675" y="2463404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889" name="AutoShape 17"/>
          <p:cNvSpPr>
            <a:spLocks noChangeArrowheads="1"/>
          </p:cNvSpPr>
          <p:nvPr/>
        </p:nvSpPr>
        <p:spPr bwMode="auto">
          <a:xfrm>
            <a:off x="3203575" y="2787254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890" name="AutoShape 18"/>
          <p:cNvSpPr>
            <a:spLocks noChangeArrowheads="1"/>
          </p:cNvSpPr>
          <p:nvPr/>
        </p:nvSpPr>
        <p:spPr bwMode="auto">
          <a:xfrm>
            <a:off x="3132139" y="2518173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891" name="AutoShape 19"/>
          <p:cNvSpPr>
            <a:spLocks noChangeArrowheads="1"/>
          </p:cNvSpPr>
          <p:nvPr/>
        </p:nvSpPr>
        <p:spPr bwMode="auto">
          <a:xfrm>
            <a:off x="2771775" y="2571750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892" name="AutoShape 20"/>
          <p:cNvSpPr>
            <a:spLocks noChangeArrowheads="1"/>
          </p:cNvSpPr>
          <p:nvPr/>
        </p:nvSpPr>
        <p:spPr bwMode="auto">
          <a:xfrm>
            <a:off x="2771775" y="2787254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893" name="AutoShape 21"/>
          <p:cNvSpPr>
            <a:spLocks noChangeArrowheads="1"/>
          </p:cNvSpPr>
          <p:nvPr/>
        </p:nvSpPr>
        <p:spPr bwMode="auto">
          <a:xfrm>
            <a:off x="2484439" y="2571750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894" name="AutoShape 22"/>
          <p:cNvSpPr>
            <a:spLocks noChangeArrowheads="1"/>
          </p:cNvSpPr>
          <p:nvPr/>
        </p:nvSpPr>
        <p:spPr bwMode="auto">
          <a:xfrm>
            <a:off x="4859339" y="3489723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895" name="AutoShape 23"/>
          <p:cNvSpPr>
            <a:spLocks noChangeArrowheads="1"/>
          </p:cNvSpPr>
          <p:nvPr/>
        </p:nvSpPr>
        <p:spPr bwMode="auto">
          <a:xfrm>
            <a:off x="2916239" y="2842023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896" name="AutoShape 24"/>
          <p:cNvSpPr>
            <a:spLocks noChangeArrowheads="1"/>
          </p:cNvSpPr>
          <p:nvPr/>
        </p:nvSpPr>
        <p:spPr bwMode="auto">
          <a:xfrm>
            <a:off x="4427539" y="2247900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897" name="AutoShape 25"/>
          <p:cNvSpPr>
            <a:spLocks noChangeArrowheads="1"/>
          </p:cNvSpPr>
          <p:nvPr/>
        </p:nvSpPr>
        <p:spPr bwMode="auto">
          <a:xfrm>
            <a:off x="4284664" y="2031206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898" name="AutoShape 26"/>
          <p:cNvSpPr>
            <a:spLocks noChangeArrowheads="1"/>
          </p:cNvSpPr>
          <p:nvPr/>
        </p:nvSpPr>
        <p:spPr bwMode="auto">
          <a:xfrm>
            <a:off x="3851275" y="2356248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899" name="AutoShape 27"/>
          <p:cNvSpPr>
            <a:spLocks noChangeArrowheads="1"/>
          </p:cNvSpPr>
          <p:nvPr/>
        </p:nvSpPr>
        <p:spPr bwMode="auto">
          <a:xfrm>
            <a:off x="4140200" y="2571750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900" name="AutoShape 28"/>
          <p:cNvSpPr>
            <a:spLocks noChangeArrowheads="1"/>
          </p:cNvSpPr>
          <p:nvPr/>
        </p:nvSpPr>
        <p:spPr bwMode="auto">
          <a:xfrm>
            <a:off x="3851275" y="2787254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901" name="AutoShape 29"/>
          <p:cNvSpPr>
            <a:spLocks noChangeArrowheads="1"/>
          </p:cNvSpPr>
          <p:nvPr/>
        </p:nvSpPr>
        <p:spPr bwMode="auto">
          <a:xfrm>
            <a:off x="4356100" y="3003948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902" name="AutoShape 30"/>
          <p:cNvSpPr>
            <a:spLocks noChangeArrowheads="1"/>
          </p:cNvSpPr>
          <p:nvPr/>
        </p:nvSpPr>
        <p:spPr bwMode="auto">
          <a:xfrm>
            <a:off x="3924300" y="3003948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903" name="AutoShape 31"/>
          <p:cNvSpPr>
            <a:spLocks noChangeArrowheads="1"/>
          </p:cNvSpPr>
          <p:nvPr/>
        </p:nvSpPr>
        <p:spPr bwMode="auto">
          <a:xfrm>
            <a:off x="4211639" y="2247900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904" name="AutoShape 32"/>
          <p:cNvSpPr>
            <a:spLocks noChangeArrowheads="1"/>
          </p:cNvSpPr>
          <p:nvPr/>
        </p:nvSpPr>
        <p:spPr bwMode="auto">
          <a:xfrm>
            <a:off x="3348039" y="2409825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905" name="AutoShape 33"/>
          <p:cNvSpPr>
            <a:spLocks noChangeArrowheads="1"/>
          </p:cNvSpPr>
          <p:nvPr/>
        </p:nvSpPr>
        <p:spPr bwMode="auto">
          <a:xfrm>
            <a:off x="3635375" y="2247900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906" name="AutoShape 34"/>
          <p:cNvSpPr>
            <a:spLocks noChangeArrowheads="1"/>
          </p:cNvSpPr>
          <p:nvPr/>
        </p:nvSpPr>
        <p:spPr bwMode="auto">
          <a:xfrm>
            <a:off x="3419475" y="2733675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907" name="AutoShape 35"/>
          <p:cNvSpPr>
            <a:spLocks noChangeArrowheads="1"/>
          </p:cNvSpPr>
          <p:nvPr/>
        </p:nvSpPr>
        <p:spPr bwMode="auto">
          <a:xfrm>
            <a:off x="3924300" y="2463404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908" name="AutoShape 36"/>
          <p:cNvSpPr>
            <a:spLocks noChangeArrowheads="1"/>
          </p:cNvSpPr>
          <p:nvPr/>
        </p:nvSpPr>
        <p:spPr bwMode="auto">
          <a:xfrm>
            <a:off x="3492500" y="2895600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909" name="AutoShape 37"/>
          <p:cNvSpPr>
            <a:spLocks noChangeArrowheads="1"/>
          </p:cNvSpPr>
          <p:nvPr/>
        </p:nvSpPr>
        <p:spPr bwMode="auto">
          <a:xfrm>
            <a:off x="5148264" y="1545431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910" name="AutoShape 38"/>
          <p:cNvSpPr>
            <a:spLocks noChangeArrowheads="1"/>
          </p:cNvSpPr>
          <p:nvPr/>
        </p:nvSpPr>
        <p:spPr bwMode="auto">
          <a:xfrm>
            <a:off x="3708400" y="3003948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911" name="AutoShape 39"/>
          <p:cNvSpPr>
            <a:spLocks noChangeArrowheads="1"/>
          </p:cNvSpPr>
          <p:nvPr/>
        </p:nvSpPr>
        <p:spPr bwMode="auto">
          <a:xfrm>
            <a:off x="3563939" y="2463404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912" name="AutoShape 40"/>
          <p:cNvSpPr>
            <a:spLocks noChangeArrowheads="1"/>
          </p:cNvSpPr>
          <p:nvPr/>
        </p:nvSpPr>
        <p:spPr bwMode="auto">
          <a:xfrm>
            <a:off x="4572000" y="1869281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913" name="AutoShape 41"/>
          <p:cNvSpPr>
            <a:spLocks noChangeArrowheads="1"/>
          </p:cNvSpPr>
          <p:nvPr/>
        </p:nvSpPr>
        <p:spPr bwMode="auto">
          <a:xfrm>
            <a:off x="4932364" y="1762125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914" name="AutoShape 42"/>
          <p:cNvSpPr>
            <a:spLocks noChangeArrowheads="1"/>
          </p:cNvSpPr>
          <p:nvPr/>
        </p:nvSpPr>
        <p:spPr bwMode="auto">
          <a:xfrm>
            <a:off x="4643439" y="2139554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915" name="AutoShape 43"/>
          <p:cNvSpPr>
            <a:spLocks noChangeArrowheads="1"/>
          </p:cNvSpPr>
          <p:nvPr/>
        </p:nvSpPr>
        <p:spPr bwMode="auto">
          <a:xfrm>
            <a:off x="4500564" y="2463404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916" name="AutoShape 44"/>
          <p:cNvSpPr>
            <a:spLocks noChangeArrowheads="1"/>
          </p:cNvSpPr>
          <p:nvPr/>
        </p:nvSpPr>
        <p:spPr bwMode="auto">
          <a:xfrm>
            <a:off x="4572000" y="2787254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917" name="AutoShape 45"/>
          <p:cNvSpPr>
            <a:spLocks noChangeArrowheads="1"/>
          </p:cNvSpPr>
          <p:nvPr/>
        </p:nvSpPr>
        <p:spPr bwMode="auto">
          <a:xfrm>
            <a:off x="4067175" y="3219450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918" name="AutoShape 46"/>
          <p:cNvSpPr>
            <a:spLocks noChangeArrowheads="1"/>
          </p:cNvSpPr>
          <p:nvPr/>
        </p:nvSpPr>
        <p:spPr bwMode="auto">
          <a:xfrm>
            <a:off x="4716464" y="3274219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919" name="AutoShape 47"/>
          <p:cNvSpPr>
            <a:spLocks noChangeArrowheads="1"/>
          </p:cNvSpPr>
          <p:nvPr/>
        </p:nvSpPr>
        <p:spPr bwMode="auto">
          <a:xfrm>
            <a:off x="5003800" y="2356248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920" name="AutoShape 48"/>
          <p:cNvSpPr>
            <a:spLocks noChangeArrowheads="1"/>
          </p:cNvSpPr>
          <p:nvPr/>
        </p:nvSpPr>
        <p:spPr bwMode="auto">
          <a:xfrm>
            <a:off x="4932364" y="2895600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921" name="AutoShape 49"/>
          <p:cNvSpPr>
            <a:spLocks noChangeArrowheads="1"/>
          </p:cNvSpPr>
          <p:nvPr/>
        </p:nvSpPr>
        <p:spPr bwMode="auto">
          <a:xfrm>
            <a:off x="4356100" y="3219450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922" name="AutoShape 50"/>
          <p:cNvSpPr>
            <a:spLocks noChangeArrowheads="1"/>
          </p:cNvSpPr>
          <p:nvPr/>
        </p:nvSpPr>
        <p:spPr bwMode="auto">
          <a:xfrm>
            <a:off x="4716464" y="2031206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923" name="AutoShape 51"/>
          <p:cNvSpPr>
            <a:spLocks noChangeArrowheads="1"/>
          </p:cNvSpPr>
          <p:nvPr/>
        </p:nvSpPr>
        <p:spPr bwMode="auto">
          <a:xfrm>
            <a:off x="4932364" y="2193131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924" name="AutoShape 52"/>
          <p:cNvSpPr>
            <a:spLocks noChangeArrowheads="1"/>
          </p:cNvSpPr>
          <p:nvPr/>
        </p:nvSpPr>
        <p:spPr bwMode="auto">
          <a:xfrm>
            <a:off x="5148264" y="1869281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925" name="AutoShape 53"/>
          <p:cNvSpPr>
            <a:spLocks noChangeArrowheads="1"/>
          </p:cNvSpPr>
          <p:nvPr/>
        </p:nvSpPr>
        <p:spPr bwMode="auto">
          <a:xfrm>
            <a:off x="5508625" y="1653779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926" name="AutoShape 54"/>
          <p:cNvSpPr>
            <a:spLocks noChangeArrowheads="1"/>
          </p:cNvSpPr>
          <p:nvPr/>
        </p:nvSpPr>
        <p:spPr bwMode="auto">
          <a:xfrm>
            <a:off x="5580064" y="2680098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927" name="AutoShape 55"/>
          <p:cNvSpPr>
            <a:spLocks noChangeArrowheads="1"/>
          </p:cNvSpPr>
          <p:nvPr/>
        </p:nvSpPr>
        <p:spPr bwMode="auto">
          <a:xfrm>
            <a:off x="5364164" y="2842023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928" name="AutoShape 56"/>
          <p:cNvSpPr>
            <a:spLocks noChangeArrowheads="1"/>
          </p:cNvSpPr>
          <p:nvPr/>
        </p:nvSpPr>
        <p:spPr bwMode="auto">
          <a:xfrm>
            <a:off x="5003800" y="3165873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929" name="AutoShape 57"/>
          <p:cNvSpPr>
            <a:spLocks noChangeArrowheads="1"/>
          </p:cNvSpPr>
          <p:nvPr/>
        </p:nvSpPr>
        <p:spPr bwMode="auto">
          <a:xfrm>
            <a:off x="5651500" y="2031206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930" name="AutoShape 58"/>
          <p:cNvSpPr>
            <a:spLocks noChangeArrowheads="1"/>
          </p:cNvSpPr>
          <p:nvPr/>
        </p:nvSpPr>
        <p:spPr bwMode="auto">
          <a:xfrm>
            <a:off x="5364164" y="2301479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931" name="AutoShape 59"/>
          <p:cNvSpPr>
            <a:spLocks noChangeArrowheads="1"/>
          </p:cNvSpPr>
          <p:nvPr/>
        </p:nvSpPr>
        <p:spPr bwMode="auto">
          <a:xfrm>
            <a:off x="5508625" y="3112294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932" name="AutoShape 60"/>
          <p:cNvSpPr>
            <a:spLocks noChangeArrowheads="1"/>
          </p:cNvSpPr>
          <p:nvPr/>
        </p:nvSpPr>
        <p:spPr bwMode="auto">
          <a:xfrm>
            <a:off x="5003800" y="2571750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933" name="AutoShape 61"/>
          <p:cNvSpPr>
            <a:spLocks noChangeArrowheads="1"/>
          </p:cNvSpPr>
          <p:nvPr/>
        </p:nvSpPr>
        <p:spPr bwMode="auto">
          <a:xfrm>
            <a:off x="5364164" y="2516981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934" name="AutoShape 62"/>
          <p:cNvSpPr>
            <a:spLocks noChangeArrowheads="1"/>
          </p:cNvSpPr>
          <p:nvPr/>
        </p:nvSpPr>
        <p:spPr bwMode="auto">
          <a:xfrm>
            <a:off x="5580064" y="2678906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935" name="AutoShape 63"/>
          <p:cNvSpPr>
            <a:spLocks noChangeArrowheads="1"/>
          </p:cNvSpPr>
          <p:nvPr/>
        </p:nvSpPr>
        <p:spPr bwMode="auto">
          <a:xfrm>
            <a:off x="5724525" y="3543300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936" name="AutoShape 64"/>
          <p:cNvSpPr>
            <a:spLocks noChangeArrowheads="1"/>
          </p:cNvSpPr>
          <p:nvPr/>
        </p:nvSpPr>
        <p:spPr bwMode="auto">
          <a:xfrm>
            <a:off x="5651500" y="2356248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937" name="AutoShape 65"/>
          <p:cNvSpPr>
            <a:spLocks noChangeArrowheads="1"/>
          </p:cNvSpPr>
          <p:nvPr/>
        </p:nvSpPr>
        <p:spPr bwMode="auto">
          <a:xfrm>
            <a:off x="5795964" y="3219450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938" name="AutoShape 66"/>
          <p:cNvSpPr>
            <a:spLocks noChangeArrowheads="1"/>
          </p:cNvSpPr>
          <p:nvPr/>
        </p:nvSpPr>
        <p:spPr bwMode="auto">
          <a:xfrm>
            <a:off x="5435600" y="3381375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939" name="AutoShape 67"/>
          <p:cNvSpPr>
            <a:spLocks noChangeArrowheads="1"/>
          </p:cNvSpPr>
          <p:nvPr/>
        </p:nvSpPr>
        <p:spPr bwMode="auto">
          <a:xfrm>
            <a:off x="5148264" y="3489723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940" name="Freeform 68"/>
          <p:cNvSpPr>
            <a:spLocks/>
          </p:cNvSpPr>
          <p:nvPr/>
        </p:nvSpPr>
        <p:spPr bwMode="auto">
          <a:xfrm>
            <a:off x="1547814" y="1113235"/>
            <a:ext cx="4319587" cy="1404938"/>
          </a:xfrm>
          <a:custGeom>
            <a:avLst/>
            <a:gdLst>
              <a:gd name="T0" fmla="*/ 0 w 2721"/>
              <a:gd name="T1" fmla="*/ 1089 h 1180"/>
              <a:gd name="T2" fmla="*/ 1134 w 2721"/>
              <a:gd name="T3" fmla="*/ 998 h 1180"/>
              <a:gd name="T4" fmla="*/ 2721 w 2721"/>
              <a:gd name="T5" fmla="*/ 0 h 11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721" h="1180">
                <a:moveTo>
                  <a:pt x="0" y="1089"/>
                </a:moveTo>
                <a:cubicBezTo>
                  <a:pt x="340" y="1134"/>
                  <a:pt x="680" y="1180"/>
                  <a:pt x="1134" y="998"/>
                </a:cubicBezTo>
                <a:cubicBezTo>
                  <a:pt x="1588" y="816"/>
                  <a:pt x="2154" y="408"/>
                  <a:pt x="2721" y="0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07941" name="Freeform 69"/>
          <p:cNvSpPr>
            <a:spLocks/>
          </p:cNvSpPr>
          <p:nvPr/>
        </p:nvSpPr>
        <p:spPr bwMode="auto">
          <a:xfrm>
            <a:off x="1547814" y="2697956"/>
            <a:ext cx="4537075" cy="1385888"/>
          </a:xfrm>
          <a:custGeom>
            <a:avLst/>
            <a:gdLst>
              <a:gd name="T0" fmla="*/ 0 w 2858"/>
              <a:gd name="T1" fmla="*/ 166 h 1164"/>
              <a:gd name="T2" fmla="*/ 952 w 2858"/>
              <a:gd name="T3" fmla="*/ 166 h 1164"/>
              <a:gd name="T4" fmla="*/ 2858 w 2858"/>
              <a:gd name="T5" fmla="*/ 1164 h 11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858" h="1164">
                <a:moveTo>
                  <a:pt x="0" y="166"/>
                </a:moveTo>
                <a:cubicBezTo>
                  <a:pt x="238" y="83"/>
                  <a:pt x="476" y="0"/>
                  <a:pt x="952" y="166"/>
                </a:cubicBezTo>
                <a:cubicBezTo>
                  <a:pt x="1428" y="332"/>
                  <a:pt x="2143" y="748"/>
                  <a:pt x="2858" y="1164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920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solidFill>
                  <a:srgbClr val="307871"/>
                </a:solidFill>
                <a:latin typeface="Arial" charset="0"/>
              </a:rPr>
              <a:t>Log-lineární model</a:t>
            </a:r>
            <a:endParaRPr lang="cs-CZ" dirty="0">
              <a:solidFill>
                <a:srgbClr val="307871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23" name="Rectangle 3"/>
          <p:cNvSpPr txBox="1">
            <a:spLocks noChangeArrowheads="1"/>
          </p:cNvSpPr>
          <p:nvPr/>
        </p:nvSpPr>
        <p:spPr>
          <a:xfrm>
            <a:off x="251520" y="824110"/>
            <a:ext cx="7694613" cy="3641321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200" dirty="0" smtClean="0">
                <a:latin typeface="Arial" charset="0"/>
              </a:rPr>
              <a:t>Namísto spekulací o tvaru závislostí </a:t>
            </a:r>
            <a:r>
              <a:rPr lang="el-GR" sz="2200" i="1" dirty="0" smtClean="0">
                <a:latin typeface="Arial" charset="0"/>
                <a:cs typeface="Arial" charset="0"/>
              </a:rPr>
              <a:t>σ</a:t>
            </a:r>
            <a:r>
              <a:rPr lang="cs-CZ" sz="2200" i="1" baseline="-25000" dirty="0" smtClean="0">
                <a:latin typeface="Arial" charset="0"/>
                <a:cs typeface="Arial" charset="0"/>
              </a:rPr>
              <a:t>i</a:t>
            </a:r>
            <a:r>
              <a:rPr lang="cs-CZ" sz="2200" baseline="30000" dirty="0" smtClean="0">
                <a:latin typeface="Arial" charset="0"/>
                <a:cs typeface="Arial" charset="0"/>
              </a:rPr>
              <a:t>2</a:t>
            </a:r>
            <a:r>
              <a:rPr lang="cs-CZ" sz="2200" dirty="0" smtClean="0">
                <a:latin typeface="Arial" charset="0"/>
                <a:cs typeface="Arial" charset="0"/>
              </a:rPr>
              <a:t> je někdy výhodnější provést reformulaci modelu</a:t>
            </a:r>
          </a:p>
          <a:p>
            <a:r>
              <a:rPr lang="cs-CZ" sz="2200" dirty="0" smtClean="0">
                <a:latin typeface="Arial" charset="0"/>
                <a:cs typeface="Arial" charset="0"/>
              </a:rPr>
              <a:t>Osvědčená reformulace na log-lineární model:</a:t>
            </a:r>
          </a:p>
          <a:p>
            <a:endParaRPr lang="cs-CZ" sz="2200" dirty="0" smtClean="0">
              <a:latin typeface="Arial" charset="0"/>
              <a:cs typeface="Arial" charset="0"/>
            </a:endParaRPr>
          </a:p>
          <a:p>
            <a:endParaRPr lang="cs-CZ" sz="2200" dirty="0" smtClean="0">
              <a:latin typeface="Arial" charset="0"/>
              <a:cs typeface="Arial" charset="0"/>
            </a:endParaRPr>
          </a:p>
          <a:p>
            <a:r>
              <a:rPr lang="cs-CZ" sz="2200" dirty="0" smtClean="0">
                <a:latin typeface="Arial" charset="0"/>
                <a:cs typeface="Arial" charset="0"/>
              </a:rPr>
              <a:t>Důvod reformulace: Logaritmická funkce zmenšuje měřítko variability modelu!</a:t>
            </a:r>
            <a:endParaRPr lang="cs-CZ" sz="2200" dirty="0">
              <a:latin typeface="Arial" charset="0"/>
              <a:cs typeface="Arial" charset="0"/>
            </a:endParaRPr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2267744" y="2139702"/>
            <a:ext cx="3168650" cy="4318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graphicFrame>
        <p:nvGraphicFramePr>
          <p:cNvPr id="25" name="Objekt 2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868835420"/>
              </p:ext>
            </p:extLst>
          </p:nvPr>
        </p:nvGraphicFramePr>
        <p:xfrm>
          <a:off x="2411413" y="2139702"/>
          <a:ext cx="265747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33" name="Rovnice" r:id="rId5" imgW="2527300" imgH="381000" progId="Equation.3">
                  <p:embed/>
                </p:oleObj>
              </mc:Choice>
              <mc:Fallback>
                <p:oleObj name="Rovnice" r:id="rId5" imgW="2527300" imgH="381000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2139702"/>
                        <a:ext cx="2657475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26216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13844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cs-CZ" sz="1800" dirty="0"/>
              <a:t> </a:t>
            </a:r>
            <a:endParaRPr lang="cs-CZ" sz="2200" dirty="0"/>
          </a:p>
          <a:p>
            <a:pPr>
              <a:lnSpc>
                <a:spcPct val="90000"/>
              </a:lnSpc>
              <a:buNone/>
            </a:pPr>
            <a:endParaRPr lang="cs-CZ" sz="2200" dirty="0"/>
          </a:p>
          <a:p>
            <a:pPr>
              <a:lnSpc>
                <a:spcPct val="90000"/>
              </a:lnSpc>
              <a:buNone/>
            </a:pPr>
            <a:endParaRPr lang="cs-CZ" sz="2200" dirty="0"/>
          </a:p>
          <a:p>
            <a:pPr marL="0" indent="0">
              <a:buNone/>
            </a:pPr>
            <a:endParaRPr lang="cs-CZ" sz="2400" b="1" dirty="0">
              <a:solidFill>
                <a:srgbClr val="333399"/>
              </a:solidFill>
              <a:latin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latin typeface="Arial" charset="0"/>
              </a:rPr>
              <a:t>Postup při identifikaci a odstraňování H-S</a:t>
            </a:r>
            <a:endParaRPr lang="cs-CZ" dirty="0">
              <a:solidFill>
                <a:srgbClr val="307871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28" name="Line 5"/>
          <p:cNvSpPr>
            <a:spLocks noChangeShapeType="1"/>
          </p:cNvSpPr>
          <p:nvPr/>
        </p:nvSpPr>
        <p:spPr bwMode="auto">
          <a:xfrm>
            <a:off x="1476375" y="5157788"/>
            <a:ext cx="64817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4" name="Rectangle 3"/>
          <p:cNvSpPr txBox="1">
            <a:spLocks noChangeArrowheads="1"/>
          </p:cNvSpPr>
          <p:nvPr/>
        </p:nvSpPr>
        <p:spPr>
          <a:xfrm>
            <a:off x="251520" y="824110"/>
            <a:ext cx="8278813" cy="376386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cs-CZ" sz="2400" dirty="0" smtClean="0">
                <a:latin typeface="Arial" charset="0"/>
              </a:rPr>
              <a:t>Zobrazit data X (</a:t>
            </a:r>
            <a:r>
              <a:rPr lang="cs-CZ" sz="2400" dirty="0" err="1" smtClean="0">
                <a:latin typeface="Arial" charset="0"/>
              </a:rPr>
              <a:t>Xi</a:t>
            </a:r>
            <a:r>
              <a:rPr lang="cs-CZ" sz="2400" dirty="0" smtClean="0">
                <a:latin typeface="Arial" charset="0"/>
              </a:rPr>
              <a:t>) </a:t>
            </a:r>
            <a:r>
              <a:rPr lang="cs-CZ" sz="2400" dirty="0" err="1" smtClean="0">
                <a:latin typeface="Arial" charset="0"/>
              </a:rPr>
              <a:t>vers</a:t>
            </a:r>
            <a:r>
              <a:rPr lang="cs-CZ" sz="2400" dirty="0" smtClean="0">
                <a:latin typeface="Arial" charset="0"/>
              </a:rPr>
              <a:t>. Y (bodový graf</a:t>
            </a:r>
            <a:r>
              <a:rPr lang="cs-CZ" sz="2400" dirty="0" smtClean="0">
                <a:latin typeface="Arial" charset="0"/>
              </a:rPr>
              <a:t>)</a:t>
            </a:r>
          </a:p>
          <a:p>
            <a:pPr marL="457200" indent="-457200">
              <a:buFont typeface="+mj-lt"/>
              <a:buAutoNum type="arabicPeriod"/>
            </a:pPr>
            <a:endParaRPr lang="cs-CZ" sz="2400" dirty="0" smtClean="0">
              <a:latin typeface="Arial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cs-CZ" sz="2400" dirty="0" smtClean="0">
                <a:latin typeface="Arial" charset="0"/>
              </a:rPr>
              <a:t>Vybrat vhodný regresní model VLR (resp. JLRM</a:t>
            </a:r>
            <a:r>
              <a:rPr lang="cs-CZ" sz="2400" dirty="0" smtClean="0">
                <a:latin typeface="Arial" charset="0"/>
              </a:rPr>
              <a:t>)</a:t>
            </a:r>
          </a:p>
          <a:p>
            <a:pPr marL="457200" indent="-457200">
              <a:buFont typeface="+mj-lt"/>
              <a:buAutoNum type="arabicPeriod"/>
            </a:pPr>
            <a:endParaRPr lang="cs-CZ" sz="2400" dirty="0">
              <a:latin typeface="Arial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cs-CZ" sz="2400" dirty="0" smtClean="0">
                <a:latin typeface="Arial" charset="0"/>
              </a:rPr>
              <a:t>Řešit </a:t>
            </a:r>
            <a:r>
              <a:rPr lang="cs-CZ" sz="2400" dirty="0" smtClean="0">
                <a:latin typeface="Arial" charset="0"/>
              </a:rPr>
              <a:t>JLRM + vypočíst rezidua</a:t>
            </a:r>
          </a:p>
          <a:p>
            <a:pPr marL="0" indent="0">
              <a:buNone/>
            </a:pPr>
            <a:endParaRPr lang="cs-CZ" sz="2400" b="1" dirty="0" smtClean="0">
              <a:latin typeface="Arial" charset="0"/>
            </a:endParaRPr>
          </a:p>
          <a:p>
            <a:endParaRPr lang="cs-CZ" sz="2400" dirty="0" smtClean="0"/>
          </a:p>
          <a:p>
            <a:endParaRPr lang="cs-CZ" sz="24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20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13844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cs-CZ" sz="1800" dirty="0"/>
              <a:t> </a:t>
            </a:r>
            <a:endParaRPr lang="cs-CZ" sz="2200" dirty="0"/>
          </a:p>
          <a:p>
            <a:pPr>
              <a:lnSpc>
                <a:spcPct val="90000"/>
              </a:lnSpc>
              <a:buNone/>
            </a:pPr>
            <a:endParaRPr lang="cs-CZ" sz="2200" dirty="0"/>
          </a:p>
          <a:p>
            <a:pPr>
              <a:lnSpc>
                <a:spcPct val="90000"/>
              </a:lnSpc>
              <a:buNone/>
            </a:pPr>
            <a:endParaRPr lang="cs-CZ" sz="2200" dirty="0"/>
          </a:p>
          <a:p>
            <a:pPr marL="0" indent="0">
              <a:buNone/>
            </a:pPr>
            <a:endParaRPr lang="cs-CZ" sz="2400" b="1" dirty="0">
              <a:solidFill>
                <a:srgbClr val="333399"/>
              </a:solidFill>
              <a:latin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latin typeface="Arial" charset="0"/>
              </a:rPr>
              <a:t>Postup při identifikaci a odstraňování H-S</a:t>
            </a:r>
            <a:endParaRPr lang="cs-CZ" dirty="0">
              <a:solidFill>
                <a:srgbClr val="307871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28" name="Line 5"/>
          <p:cNvSpPr>
            <a:spLocks noChangeShapeType="1"/>
          </p:cNvSpPr>
          <p:nvPr/>
        </p:nvSpPr>
        <p:spPr bwMode="auto">
          <a:xfrm>
            <a:off x="1476375" y="5157788"/>
            <a:ext cx="64817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4" name="Rectangle 3"/>
          <p:cNvSpPr txBox="1">
            <a:spLocks noChangeArrowheads="1"/>
          </p:cNvSpPr>
          <p:nvPr/>
        </p:nvSpPr>
        <p:spPr>
          <a:xfrm>
            <a:off x="251520" y="824110"/>
            <a:ext cx="8278813" cy="333181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dirty="0" smtClean="0">
                <a:latin typeface="Arial" charset="0"/>
              </a:rPr>
              <a:t>4.  Provést </a:t>
            </a:r>
            <a:r>
              <a:rPr lang="cs-CZ" sz="2400" dirty="0" err="1" smtClean="0">
                <a:latin typeface="Arial" charset="0"/>
              </a:rPr>
              <a:t>Bartletův</a:t>
            </a:r>
            <a:r>
              <a:rPr lang="cs-CZ" sz="2400" dirty="0" smtClean="0">
                <a:latin typeface="Arial" charset="0"/>
              </a:rPr>
              <a:t> test HS:</a:t>
            </a:r>
          </a:p>
          <a:p>
            <a:r>
              <a:rPr lang="cs-CZ" sz="2400" dirty="0" smtClean="0">
                <a:latin typeface="Arial" charset="0"/>
              </a:rPr>
              <a:t>Seřadit data podle X, rozdělit na 2 stejné části        </a:t>
            </a:r>
          </a:p>
          <a:p>
            <a:pPr marL="0" indent="0">
              <a:buNone/>
            </a:pPr>
            <a:r>
              <a:rPr lang="cs-CZ" sz="2400" dirty="0">
                <a:latin typeface="Arial" charset="0"/>
              </a:rPr>
              <a:t> </a:t>
            </a:r>
            <a:r>
              <a:rPr lang="cs-CZ" sz="2400" dirty="0" smtClean="0">
                <a:latin typeface="Arial" charset="0"/>
              </a:rPr>
              <a:t>     (</a:t>
            </a:r>
            <a:r>
              <a:rPr lang="cs-CZ" sz="2400" dirty="0" err="1" smtClean="0">
                <a:latin typeface="Arial" charset="0"/>
              </a:rPr>
              <a:t>horní-dolní</a:t>
            </a:r>
            <a:r>
              <a:rPr lang="cs-CZ" sz="2400" dirty="0" smtClean="0">
                <a:latin typeface="Arial" charset="0"/>
              </a:rPr>
              <a:t>, </a:t>
            </a:r>
            <a:r>
              <a:rPr lang="cs-CZ" sz="2400" dirty="0" err="1" smtClean="0">
                <a:latin typeface="Arial" charset="0"/>
              </a:rPr>
              <a:t>ev</a:t>
            </a:r>
            <a:r>
              <a:rPr lang="cs-CZ" sz="2400" dirty="0" smtClean="0">
                <a:latin typeface="Arial" charset="0"/>
              </a:rPr>
              <a:t>, vynechat prostřední hodnotu)</a:t>
            </a:r>
          </a:p>
          <a:p>
            <a:r>
              <a:rPr lang="cs-CZ" sz="2400" dirty="0" smtClean="0">
                <a:latin typeface="Arial" charset="0"/>
              </a:rPr>
              <a:t>Provést </a:t>
            </a:r>
            <a:r>
              <a:rPr lang="cs-CZ" sz="2400" dirty="0" err="1" smtClean="0">
                <a:latin typeface="Arial" charset="0"/>
              </a:rPr>
              <a:t>Dvouvýběrový</a:t>
            </a:r>
            <a:r>
              <a:rPr lang="cs-CZ" sz="2400" dirty="0" smtClean="0">
                <a:latin typeface="Arial" charset="0"/>
              </a:rPr>
              <a:t> F-test pro rozptyl</a:t>
            </a:r>
          </a:p>
          <a:p>
            <a:r>
              <a:rPr lang="cs-CZ" sz="2400" dirty="0" smtClean="0">
                <a:latin typeface="Arial" charset="0"/>
              </a:rPr>
              <a:t>Přijmout/zamítnout Ho o rovnosti rozptylů</a:t>
            </a:r>
          </a:p>
          <a:p>
            <a:r>
              <a:rPr lang="cs-CZ" sz="2400" dirty="0" smtClean="0">
                <a:latin typeface="Arial" charset="0"/>
              </a:rPr>
              <a:t>V případě zamítnutí Ho </a:t>
            </a:r>
            <a:r>
              <a:rPr lang="cs-CZ" sz="2400" b="1" dirty="0" smtClean="0">
                <a:latin typeface="Arial" charset="0"/>
              </a:rPr>
              <a:t>přijmout hypotézu o přítomnosti HS v modelu</a:t>
            </a:r>
            <a:r>
              <a:rPr lang="cs-CZ" sz="2400" dirty="0" smtClean="0">
                <a:latin typeface="Arial" charset="0"/>
              </a:rPr>
              <a:t>.</a:t>
            </a:r>
          </a:p>
          <a:p>
            <a:pPr marL="0" indent="0">
              <a:buNone/>
            </a:pPr>
            <a:endParaRPr lang="cs-CZ" sz="2400" b="1" dirty="0" smtClean="0">
              <a:latin typeface="Arial" charset="0"/>
            </a:endParaRPr>
          </a:p>
          <a:p>
            <a:endParaRPr lang="cs-CZ" sz="2400" dirty="0" smtClean="0"/>
          </a:p>
          <a:p>
            <a:endParaRPr lang="cs-CZ" sz="24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6300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latin typeface="Arial" charset="0"/>
              </a:rPr>
              <a:t>Postup při identifikaci a odstraňování H-S</a:t>
            </a:r>
            <a:endParaRPr lang="cs-CZ" dirty="0">
              <a:solidFill>
                <a:srgbClr val="307871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28" name="Line 5"/>
          <p:cNvSpPr>
            <a:spLocks noChangeShapeType="1"/>
          </p:cNvSpPr>
          <p:nvPr/>
        </p:nvSpPr>
        <p:spPr bwMode="auto">
          <a:xfrm>
            <a:off x="1476375" y="5157788"/>
            <a:ext cx="64817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35012" y="843558"/>
            <a:ext cx="7217308" cy="362187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sz="2200" dirty="0" smtClean="0">
                <a:latin typeface="Arial" charset="0"/>
              </a:rPr>
              <a:t>5. Zvolit model pro odstranění HS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2200" dirty="0">
                <a:latin typeface="Arial" charset="0"/>
              </a:rPr>
              <a:t> </a:t>
            </a:r>
            <a:r>
              <a:rPr lang="cs-CZ" sz="2200" dirty="0" smtClean="0">
                <a:latin typeface="Arial" charset="0"/>
              </a:rPr>
              <a:t>   (lineární, kvadratický, log.)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cs-CZ" sz="2200" dirty="0" smtClean="0">
              <a:latin typeface="Arial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2200" dirty="0" smtClean="0">
                <a:latin typeface="Arial" charset="0"/>
              </a:rPr>
              <a:t>6. Transformovat data podle zvoleného modelu 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cs-CZ" sz="2200" dirty="0" smtClean="0">
              <a:latin typeface="Arial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2200" dirty="0" smtClean="0">
                <a:latin typeface="Arial" charset="0"/>
              </a:rPr>
              <a:t>7. Provést JLR analýzu pro zvolený model, vypočítat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2200" dirty="0" smtClean="0">
                <a:latin typeface="Arial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2200" dirty="0" smtClean="0">
                <a:latin typeface="Arial" charset="0"/>
              </a:rPr>
              <a:t>8. Provést </a:t>
            </a:r>
            <a:r>
              <a:rPr lang="cs-CZ" sz="2200" dirty="0" err="1" smtClean="0">
                <a:latin typeface="Arial" charset="0"/>
              </a:rPr>
              <a:t>Bartletův</a:t>
            </a:r>
            <a:r>
              <a:rPr lang="cs-CZ" sz="2200" dirty="0" smtClean="0">
                <a:latin typeface="Arial" charset="0"/>
              </a:rPr>
              <a:t> test HS pro zvolený model</a:t>
            </a:r>
          </a:p>
          <a:p>
            <a:pPr marL="0" indent="0">
              <a:buNone/>
            </a:pPr>
            <a:endParaRPr lang="cs-CZ" sz="2200" dirty="0" smtClean="0">
              <a:latin typeface="Arial" charset="0"/>
            </a:endParaRPr>
          </a:p>
          <a:p>
            <a:endParaRPr lang="cs-CZ" sz="2400" b="1" dirty="0" smtClean="0">
              <a:latin typeface="Arial" charset="0"/>
            </a:endParaRPr>
          </a:p>
          <a:p>
            <a:endParaRPr lang="cs-CZ" sz="2400" dirty="0" smtClean="0"/>
          </a:p>
          <a:p>
            <a:endParaRPr lang="cs-CZ" sz="24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798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latin typeface="Arial" charset="0"/>
              </a:rPr>
              <a:t>Postup při identifikaci a odstraňování H-S</a:t>
            </a:r>
            <a:endParaRPr lang="cs-CZ" dirty="0">
              <a:solidFill>
                <a:srgbClr val="307871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28" name="Line 5"/>
          <p:cNvSpPr>
            <a:spLocks noChangeShapeType="1"/>
          </p:cNvSpPr>
          <p:nvPr/>
        </p:nvSpPr>
        <p:spPr bwMode="auto">
          <a:xfrm>
            <a:off x="1476375" y="5157788"/>
            <a:ext cx="64817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35012" y="843558"/>
            <a:ext cx="8081404" cy="362187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sz="2200" dirty="0" smtClean="0">
                <a:latin typeface="Arial" charset="0"/>
              </a:rPr>
              <a:t>9. V případě výsledku </a:t>
            </a:r>
            <a:r>
              <a:rPr lang="cs-CZ" sz="2200" dirty="0" err="1" smtClean="0">
                <a:latin typeface="Arial" charset="0"/>
              </a:rPr>
              <a:t>Bartlet</a:t>
            </a:r>
            <a:r>
              <a:rPr lang="cs-CZ" sz="2200" dirty="0" smtClean="0">
                <a:latin typeface="Arial" charset="0"/>
              </a:rPr>
              <a:t>. testu: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2200" dirty="0" smtClean="0">
                <a:latin typeface="Arial" charset="0"/>
              </a:rPr>
              <a:t>„Nepřítomnost HS“ ukončit analýzu s výsledkem: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2200" b="1" dirty="0" smtClean="0">
                <a:latin typeface="Arial" charset="0"/>
              </a:rPr>
              <a:t>Ve zvoleném modelu není HS přítomna</a:t>
            </a:r>
            <a:r>
              <a:rPr lang="cs-CZ" sz="2200" dirty="0" smtClean="0">
                <a:latin typeface="Arial" charset="0"/>
              </a:rPr>
              <a:t>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2200" dirty="0" smtClean="0">
                <a:latin typeface="Arial" charset="0"/>
              </a:rPr>
              <a:t>Model lze pak použít pro analytické účely, např. pro predikci apod. Po zpětné transformaci výsledků též pro původní model.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cs-CZ" sz="2200" dirty="0" smtClean="0">
              <a:latin typeface="Arial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2200" dirty="0" smtClean="0">
                <a:latin typeface="Arial" charset="0"/>
              </a:rPr>
              <a:t>10. V případě výsledku </a:t>
            </a:r>
            <a:r>
              <a:rPr lang="cs-CZ" sz="2200" dirty="0" err="1" smtClean="0">
                <a:latin typeface="Arial" charset="0"/>
              </a:rPr>
              <a:t>Bartlet</a:t>
            </a:r>
            <a:r>
              <a:rPr lang="cs-CZ" sz="2200" dirty="0" smtClean="0">
                <a:latin typeface="Arial" charset="0"/>
              </a:rPr>
              <a:t>. testu: „Přítomnost HS“  zvolit nový model pro odstranění HS.</a:t>
            </a:r>
          </a:p>
          <a:p>
            <a:endParaRPr lang="cs-CZ" sz="2400" dirty="0" smtClean="0">
              <a:latin typeface="Arial" charset="0"/>
            </a:endParaRPr>
          </a:p>
          <a:p>
            <a:endParaRPr lang="cs-CZ" sz="2400" b="1" dirty="0" smtClean="0">
              <a:latin typeface="Arial" charset="0"/>
            </a:endParaRPr>
          </a:p>
          <a:p>
            <a:endParaRPr lang="cs-CZ" sz="2400" dirty="0" smtClean="0"/>
          </a:p>
          <a:p>
            <a:endParaRPr lang="cs-CZ" sz="24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8261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latin typeface="Arial" charset="0"/>
              </a:rPr>
              <a:t>Autokorelace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4" name="Obdélník 3"/>
          <p:cNvSpPr/>
          <p:nvPr/>
        </p:nvSpPr>
        <p:spPr>
          <a:xfrm>
            <a:off x="539551" y="2934691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cs-CZ" sz="2000" dirty="0"/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>
          <a:xfrm>
            <a:off x="347787" y="876960"/>
            <a:ext cx="7176541" cy="298132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cs-CZ" sz="2400" dirty="0" smtClean="0">
                <a:latin typeface="Arial" charset="0"/>
              </a:rPr>
              <a:t>AC = </a:t>
            </a:r>
            <a:r>
              <a:rPr lang="cs-CZ" sz="2400" b="1" dirty="0" smtClean="0">
                <a:latin typeface="Arial" charset="0"/>
              </a:rPr>
              <a:t>korelace</a:t>
            </a:r>
            <a:r>
              <a:rPr lang="cs-CZ" sz="2400" dirty="0" smtClean="0">
                <a:latin typeface="Arial" charset="0"/>
              </a:rPr>
              <a:t> mezi pozorováními uspořádanými </a:t>
            </a:r>
            <a:r>
              <a:rPr lang="cs-CZ" sz="2400" b="1" dirty="0" smtClean="0">
                <a:latin typeface="Arial" charset="0"/>
              </a:rPr>
              <a:t>v čase</a:t>
            </a:r>
            <a:r>
              <a:rPr lang="cs-CZ" sz="2400" dirty="0" smtClean="0">
                <a:latin typeface="Arial" charset="0"/>
              </a:rPr>
              <a:t>  (data jsou časové řady) nebo </a:t>
            </a:r>
            <a:r>
              <a:rPr lang="cs-CZ" sz="2400" b="1" dirty="0" smtClean="0">
                <a:latin typeface="Arial" charset="0"/>
              </a:rPr>
              <a:t>v prostoru</a:t>
            </a:r>
            <a:r>
              <a:rPr lang="cs-CZ" sz="2400" dirty="0" smtClean="0">
                <a:latin typeface="Arial" charset="0"/>
              </a:rPr>
              <a:t> (data jsou průřezová, tj. v jednom časovém okamžiku/intervalu)</a:t>
            </a:r>
          </a:p>
          <a:p>
            <a:endParaRPr lang="cs-CZ" sz="2400" dirty="0" smtClean="0"/>
          </a:p>
          <a:p>
            <a:pPr lvl="3">
              <a:buFontTx/>
              <a:buNone/>
            </a:pPr>
            <a:endParaRPr lang="cs-CZ" sz="1400" dirty="0"/>
          </a:p>
        </p:txBody>
      </p:sp>
      <p:graphicFrame>
        <p:nvGraphicFramePr>
          <p:cNvPr id="18" name="Objekt 17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770527388"/>
              </p:ext>
            </p:extLst>
          </p:nvPr>
        </p:nvGraphicFramePr>
        <p:xfrm>
          <a:off x="2411760" y="2820204"/>
          <a:ext cx="2789238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77" name="Rovnice" r:id="rId5" imgW="2400300" imgH="406400" progId="Equation.3">
                  <p:embed/>
                </p:oleObj>
              </mc:Choice>
              <mc:Fallback>
                <p:oleObj name="Rovnice" r:id="rId5" imgW="2400300" imgH="406400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2820204"/>
                        <a:ext cx="2789238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77328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3216742" y="4659982"/>
            <a:ext cx="1905000" cy="342900"/>
          </a:xfrm>
        </p:spPr>
        <p:txBody>
          <a:bodyPr/>
          <a:lstStyle/>
          <a:p>
            <a:pPr algn="ctr"/>
            <a:fld id="{259B833C-0B5E-40AF-B1F4-C7572EB17495}" type="slidenum">
              <a:rPr lang="cs-CZ" sz="800"/>
              <a:pPr algn="ctr"/>
              <a:t>27</a:t>
            </a:fld>
            <a:endParaRPr lang="cs-CZ" sz="800" dirty="0"/>
          </a:p>
        </p:txBody>
      </p:sp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50031"/>
            <a:ext cx="7772400" cy="857250"/>
          </a:xfrm>
        </p:spPr>
        <p:txBody>
          <a:bodyPr/>
          <a:lstStyle/>
          <a:p>
            <a:r>
              <a:rPr lang="cs-CZ" sz="2400" b="1" dirty="0">
                <a:latin typeface="Arial" charset="0"/>
                <a:cs typeface="Arial" charset="0"/>
              </a:rPr>
              <a:t>Autokorelace</a:t>
            </a:r>
            <a:endParaRPr lang="cs-CZ" sz="2400" b="1" i="1" baseline="-25000" dirty="0">
              <a:latin typeface="Arial" charset="0"/>
              <a:cs typeface="Arial" charset="0"/>
            </a:endParaRPr>
          </a:p>
        </p:txBody>
      </p:sp>
      <p:sp>
        <p:nvSpPr>
          <p:cNvPr id="210947" name="Line 3"/>
          <p:cNvSpPr>
            <a:spLocks noChangeShapeType="1"/>
          </p:cNvSpPr>
          <p:nvPr/>
        </p:nvSpPr>
        <p:spPr bwMode="auto">
          <a:xfrm>
            <a:off x="1547813" y="1168003"/>
            <a:ext cx="0" cy="3024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10948" name="Line 4"/>
          <p:cNvSpPr>
            <a:spLocks noChangeShapeType="1"/>
          </p:cNvSpPr>
          <p:nvPr/>
        </p:nvSpPr>
        <p:spPr bwMode="auto">
          <a:xfrm>
            <a:off x="1042988" y="2680097"/>
            <a:ext cx="612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10949" name="AutoShape 5"/>
          <p:cNvSpPr>
            <a:spLocks noChangeArrowheads="1"/>
          </p:cNvSpPr>
          <p:nvPr/>
        </p:nvSpPr>
        <p:spPr bwMode="auto">
          <a:xfrm>
            <a:off x="3851275" y="3057525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50" name="AutoShape 6"/>
          <p:cNvSpPr>
            <a:spLocks noChangeArrowheads="1"/>
          </p:cNvSpPr>
          <p:nvPr/>
        </p:nvSpPr>
        <p:spPr bwMode="auto">
          <a:xfrm>
            <a:off x="2771775" y="2680098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51" name="AutoShape 7"/>
          <p:cNvSpPr>
            <a:spLocks noChangeArrowheads="1"/>
          </p:cNvSpPr>
          <p:nvPr/>
        </p:nvSpPr>
        <p:spPr bwMode="auto">
          <a:xfrm>
            <a:off x="2051050" y="2301479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52" name="AutoShape 8"/>
          <p:cNvSpPr>
            <a:spLocks noChangeArrowheads="1"/>
          </p:cNvSpPr>
          <p:nvPr/>
        </p:nvSpPr>
        <p:spPr bwMode="auto">
          <a:xfrm>
            <a:off x="2339975" y="2409825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53" name="AutoShape 9"/>
          <p:cNvSpPr>
            <a:spLocks noChangeArrowheads="1"/>
          </p:cNvSpPr>
          <p:nvPr/>
        </p:nvSpPr>
        <p:spPr bwMode="auto">
          <a:xfrm>
            <a:off x="2195514" y="2680098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54" name="AutoShape 10"/>
          <p:cNvSpPr>
            <a:spLocks noChangeArrowheads="1"/>
          </p:cNvSpPr>
          <p:nvPr/>
        </p:nvSpPr>
        <p:spPr bwMode="auto">
          <a:xfrm>
            <a:off x="2339975" y="2301479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55" name="AutoShape 11"/>
          <p:cNvSpPr>
            <a:spLocks noChangeArrowheads="1"/>
          </p:cNvSpPr>
          <p:nvPr/>
        </p:nvSpPr>
        <p:spPr bwMode="auto">
          <a:xfrm>
            <a:off x="1835150" y="2409825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56" name="AutoShape 12"/>
          <p:cNvSpPr>
            <a:spLocks noChangeArrowheads="1"/>
          </p:cNvSpPr>
          <p:nvPr/>
        </p:nvSpPr>
        <p:spPr bwMode="auto">
          <a:xfrm>
            <a:off x="2484439" y="2571750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57" name="AutoShape 13"/>
          <p:cNvSpPr>
            <a:spLocks noChangeArrowheads="1"/>
          </p:cNvSpPr>
          <p:nvPr/>
        </p:nvSpPr>
        <p:spPr bwMode="auto">
          <a:xfrm>
            <a:off x="2051050" y="2463404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58" name="AutoShape 14"/>
          <p:cNvSpPr>
            <a:spLocks noChangeArrowheads="1"/>
          </p:cNvSpPr>
          <p:nvPr/>
        </p:nvSpPr>
        <p:spPr bwMode="auto">
          <a:xfrm>
            <a:off x="2268539" y="2625329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59" name="AutoShape 15"/>
          <p:cNvSpPr>
            <a:spLocks noChangeArrowheads="1"/>
          </p:cNvSpPr>
          <p:nvPr/>
        </p:nvSpPr>
        <p:spPr bwMode="auto">
          <a:xfrm>
            <a:off x="1908175" y="2625329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60" name="AutoShape 16"/>
          <p:cNvSpPr>
            <a:spLocks noChangeArrowheads="1"/>
          </p:cNvSpPr>
          <p:nvPr/>
        </p:nvSpPr>
        <p:spPr bwMode="auto">
          <a:xfrm>
            <a:off x="2843214" y="2950369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61" name="AutoShape 17"/>
          <p:cNvSpPr>
            <a:spLocks noChangeArrowheads="1"/>
          </p:cNvSpPr>
          <p:nvPr/>
        </p:nvSpPr>
        <p:spPr bwMode="auto">
          <a:xfrm>
            <a:off x="2916239" y="3112294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62" name="AutoShape 18"/>
          <p:cNvSpPr>
            <a:spLocks noChangeArrowheads="1"/>
          </p:cNvSpPr>
          <p:nvPr/>
        </p:nvSpPr>
        <p:spPr bwMode="auto">
          <a:xfrm>
            <a:off x="3132139" y="2895600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63" name="AutoShape 19"/>
          <p:cNvSpPr>
            <a:spLocks noChangeArrowheads="1"/>
          </p:cNvSpPr>
          <p:nvPr/>
        </p:nvSpPr>
        <p:spPr bwMode="auto">
          <a:xfrm>
            <a:off x="2627314" y="2571750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64" name="AutoShape 20"/>
          <p:cNvSpPr>
            <a:spLocks noChangeArrowheads="1"/>
          </p:cNvSpPr>
          <p:nvPr/>
        </p:nvSpPr>
        <p:spPr bwMode="auto">
          <a:xfrm>
            <a:off x="2627314" y="2842023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65" name="AutoShape 21"/>
          <p:cNvSpPr>
            <a:spLocks noChangeArrowheads="1"/>
          </p:cNvSpPr>
          <p:nvPr/>
        </p:nvSpPr>
        <p:spPr bwMode="auto">
          <a:xfrm>
            <a:off x="2627314" y="3057525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66" name="AutoShape 22"/>
          <p:cNvSpPr>
            <a:spLocks noChangeArrowheads="1"/>
          </p:cNvSpPr>
          <p:nvPr/>
        </p:nvSpPr>
        <p:spPr bwMode="auto">
          <a:xfrm>
            <a:off x="3203575" y="3003948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67" name="AutoShape 23"/>
          <p:cNvSpPr>
            <a:spLocks noChangeArrowheads="1"/>
          </p:cNvSpPr>
          <p:nvPr/>
        </p:nvSpPr>
        <p:spPr bwMode="auto">
          <a:xfrm>
            <a:off x="2916239" y="2842023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68" name="AutoShape 24"/>
          <p:cNvSpPr>
            <a:spLocks noChangeArrowheads="1"/>
          </p:cNvSpPr>
          <p:nvPr/>
        </p:nvSpPr>
        <p:spPr bwMode="auto">
          <a:xfrm>
            <a:off x="4859339" y="2356248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69" name="AutoShape 25"/>
          <p:cNvSpPr>
            <a:spLocks noChangeArrowheads="1"/>
          </p:cNvSpPr>
          <p:nvPr/>
        </p:nvSpPr>
        <p:spPr bwMode="auto">
          <a:xfrm>
            <a:off x="4716464" y="2625329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70" name="AutoShape 26"/>
          <p:cNvSpPr>
            <a:spLocks noChangeArrowheads="1"/>
          </p:cNvSpPr>
          <p:nvPr/>
        </p:nvSpPr>
        <p:spPr bwMode="auto">
          <a:xfrm>
            <a:off x="4140200" y="3219450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71" name="AutoShape 27"/>
          <p:cNvSpPr>
            <a:spLocks noChangeArrowheads="1"/>
          </p:cNvSpPr>
          <p:nvPr/>
        </p:nvSpPr>
        <p:spPr bwMode="auto">
          <a:xfrm>
            <a:off x="4572000" y="3003948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72" name="AutoShape 28"/>
          <p:cNvSpPr>
            <a:spLocks noChangeArrowheads="1"/>
          </p:cNvSpPr>
          <p:nvPr/>
        </p:nvSpPr>
        <p:spPr bwMode="auto">
          <a:xfrm>
            <a:off x="3995739" y="3165873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73" name="AutoShape 29"/>
          <p:cNvSpPr>
            <a:spLocks noChangeArrowheads="1"/>
          </p:cNvSpPr>
          <p:nvPr/>
        </p:nvSpPr>
        <p:spPr bwMode="auto">
          <a:xfrm>
            <a:off x="4356100" y="3003948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74" name="AutoShape 30"/>
          <p:cNvSpPr>
            <a:spLocks noChangeArrowheads="1"/>
          </p:cNvSpPr>
          <p:nvPr/>
        </p:nvSpPr>
        <p:spPr bwMode="auto">
          <a:xfrm>
            <a:off x="4068764" y="3382566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75" name="AutoShape 31"/>
          <p:cNvSpPr>
            <a:spLocks noChangeArrowheads="1"/>
          </p:cNvSpPr>
          <p:nvPr/>
        </p:nvSpPr>
        <p:spPr bwMode="auto">
          <a:xfrm>
            <a:off x="4787900" y="2787254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76" name="AutoShape 32"/>
          <p:cNvSpPr>
            <a:spLocks noChangeArrowheads="1"/>
          </p:cNvSpPr>
          <p:nvPr/>
        </p:nvSpPr>
        <p:spPr bwMode="auto">
          <a:xfrm>
            <a:off x="3419475" y="3274219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77" name="AutoShape 33"/>
          <p:cNvSpPr>
            <a:spLocks noChangeArrowheads="1"/>
          </p:cNvSpPr>
          <p:nvPr/>
        </p:nvSpPr>
        <p:spPr bwMode="auto">
          <a:xfrm>
            <a:off x="3708400" y="3219450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78" name="AutoShape 34"/>
          <p:cNvSpPr>
            <a:spLocks noChangeArrowheads="1"/>
          </p:cNvSpPr>
          <p:nvPr/>
        </p:nvSpPr>
        <p:spPr bwMode="auto">
          <a:xfrm>
            <a:off x="3059114" y="3057525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79" name="AutoShape 35"/>
          <p:cNvSpPr>
            <a:spLocks noChangeArrowheads="1"/>
          </p:cNvSpPr>
          <p:nvPr/>
        </p:nvSpPr>
        <p:spPr bwMode="auto">
          <a:xfrm>
            <a:off x="3563939" y="3219450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80" name="AutoShape 36"/>
          <p:cNvSpPr>
            <a:spLocks noChangeArrowheads="1"/>
          </p:cNvSpPr>
          <p:nvPr/>
        </p:nvSpPr>
        <p:spPr bwMode="auto">
          <a:xfrm>
            <a:off x="3059114" y="3219450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81" name="AutoShape 37"/>
          <p:cNvSpPr>
            <a:spLocks noChangeArrowheads="1"/>
          </p:cNvSpPr>
          <p:nvPr/>
        </p:nvSpPr>
        <p:spPr bwMode="auto">
          <a:xfrm>
            <a:off x="4284664" y="3112294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82" name="AutoShape 38"/>
          <p:cNvSpPr>
            <a:spLocks noChangeArrowheads="1"/>
          </p:cNvSpPr>
          <p:nvPr/>
        </p:nvSpPr>
        <p:spPr bwMode="auto">
          <a:xfrm>
            <a:off x="3492500" y="3112294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83" name="AutoShape 39"/>
          <p:cNvSpPr>
            <a:spLocks noChangeArrowheads="1"/>
          </p:cNvSpPr>
          <p:nvPr/>
        </p:nvSpPr>
        <p:spPr bwMode="auto">
          <a:xfrm>
            <a:off x="3276600" y="3219450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84" name="AutoShape 40"/>
          <p:cNvSpPr>
            <a:spLocks noChangeArrowheads="1"/>
          </p:cNvSpPr>
          <p:nvPr/>
        </p:nvSpPr>
        <p:spPr bwMode="auto">
          <a:xfrm>
            <a:off x="5219700" y="1762125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85" name="AutoShape 41"/>
          <p:cNvSpPr>
            <a:spLocks noChangeArrowheads="1"/>
          </p:cNvSpPr>
          <p:nvPr/>
        </p:nvSpPr>
        <p:spPr bwMode="auto">
          <a:xfrm>
            <a:off x="4932364" y="1762125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86" name="AutoShape 42"/>
          <p:cNvSpPr>
            <a:spLocks noChangeArrowheads="1"/>
          </p:cNvSpPr>
          <p:nvPr/>
        </p:nvSpPr>
        <p:spPr bwMode="auto">
          <a:xfrm>
            <a:off x="4643439" y="2139554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87" name="AutoShape 43"/>
          <p:cNvSpPr>
            <a:spLocks noChangeArrowheads="1"/>
          </p:cNvSpPr>
          <p:nvPr/>
        </p:nvSpPr>
        <p:spPr bwMode="auto">
          <a:xfrm>
            <a:off x="4500564" y="2463404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88" name="AutoShape 44"/>
          <p:cNvSpPr>
            <a:spLocks noChangeArrowheads="1"/>
          </p:cNvSpPr>
          <p:nvPr/>
        </p:nvSpPr>
        <p:spPr bwMode="auto">
          <a:xfrm>
            <a:off x="4572000" y="2787254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89" name="AutoShape 45"/>
          <p:cNvSpPr>
            <a:spLocks noChangeArrowheads="1"/>
          </p:cNvSpPr>
          <p:nvPr/>
        </p:nvSpPr>
        <p:spPr bwMode="auto">
          <a:xfrm>
            <a:off x="3924300" y="3274219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90" name="AutoShape 46"/>
          <p:cNvSpPr>
            <a:spLocks noChangeArrowheads="1"/>
          </p:cNvSpPr>
          <p:nvPr/>
        </p:nvSpPr>
        <p:spPr bwMode="auto">
          <a:xfrm>
            <a:off x="4859339" y="2409825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91" name="AutoShape 47"/>
          <p:cNvSpPr>
            <a:spLocks noChangeArrowheads="1"/>
          </p:cNvSpPr>
          <p:nvPr/>
        </p:nvSpPr>
        <p:spPr bwMode="auto">
          <a:xfrm>
            <a:off x="5003800" y="2356248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92" name="AutoShape 48"/>
          <p:cNvSpPr>
            <a:spLocks noChangeArrowheads="1"/>
          </p:cNvSpPr>
          <p:nvPr/>
        </p:nvSpPr>
        <p:spPr bwMode="auto">
          <a:xfrm>
            <a:off x="5148264" y="2085975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93" name="AutoShape 49"/>
          <p:cNvSpPr>
            <a:spLocks noChangeArrowheads="1"/>
          </p:cNvSpPr>
          <p:nvPr/>
        </p:nvSpPr>
        <p:spPr bwMode="auto">
          <a:xfrm>
            <a:off x="4356100" y="3219450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94" name="AutoShape 50"/>
          <p:cNvSpPr>
            <a:spLocks noChangeArrowheads="1"/>
          </p:cNvSpPr>
          <p:nvPr/>
        </p:nvSpPr>
        <p:spPr bwMode="auto">
          <a:xfrm>
            <a:off x="4716464" y="2031206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95" name="AutoShape 51"/>
          <p:cNvSpPr>
            <a:spLocks noChangeArrowheads="1"/>
          </p:cNvSpPr>
          <p:nvPr/>
        </p:nvSpPr>
        <p:spPr bwMode="auto">
          <a:xfrm>
            <a:off x="4932364" y="2193131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96" name="AutoShape 52"/>
          <p:cNvSpPr>
            <a:spLocks noChangeArrowheads="1"/>
          </p:cNvSpPr>
          <p:nvPr/>
        </p:nvSpPr>
        <p:spPr bwMode="auto">
          <a:xfrm>
            <a:off x="5148264" y="1869281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97" name="AutoShape 53"/>
          <p:cNvSpPr>
            <a:spLocks noChangeArrowheads="1"/>
          </p:cNvSpPr>
          <p:nvPr/>
        </p:nvSpPr>
        <p:spPr bwMode="auto">
          <a:xfrm>
            <a:off x="5508625" y="1653779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98" name="AutoShape 54"/>
          <p:cNvSpPr>
            <a:spLocks noChangeArrowheads="1"/>
          </p:cNvSpPr>
          <p:nvPr/>
        </p:nvSpPr>
        <p:spPr bwMode="auto">
          <a:xfrm>
            <a:off x="6084888" y="1869281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999" name="AutoShape 55"/>
          <p:cNvSpPr>
            <a:spLocks noChangeArrowheads="1"/>
          </p:cNvSpPr>
          <p:nvPr/>
        </p:nvSpPr>
        <p:spPr bwMode="auto">
          <a:xfrm>
            <a:off x="5795964" y="1600200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1000" name="AutoShape 56"/>
          <p:cNvSpPr>
            <a:spLocks noChangeArrowheads="1"/>
          </p:cNvSpPr>
          <p:nvPr/>
        </p:nvSpPr>
        <p:spPr bwMode="auto">
          <a:xfrm>
            <a:off x="4643439" y="2409825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1001" name="AutoShape 57"/>
          <p:cNvSpPr>
            <a:spLocks noChangeArrowheads="1"/>
          </p:cNvSpPr>
          <p:nvPr/>
        </p:nvSpPr>
        <p:spPr bwMode="auto">
          <a:xfrm>
            <a:off x="5651500" y="2031206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1002" name="AutoShape 58"/>
          <p:cNvSpPr>
            <a:spLocks noChangeArrowheads="1"/>
          </p:cNvSpPr>
          <p:nvPr/>
        </p:nvSpPr>
        <p:spPr bwMode="auto">
          <a:xfrm>
            <a:off x="5435600" y="2085975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1003" name="AutoShape 59"/>
          <p:cNvSpPr>
            <a:spLocks noChangeArrowheads="1"/>
          </p:cNvSpPr>
          <p:nvPr/>
        </p:nvSpPr>
        <p:spPr bwMode="auto">
          <a:xfrm>
            <a:off x="5651500" y="1815704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1004" name="AutoShape 60"/>
          <p:cNvSpPr>
            <a:spLocks noChangeArrowheads="1"/>
          </p:cNvSpPr>
          <p:nvPr/>
        </p:nvSpPr>
        <p:spPr bwMode="auto">
          <a:xfrm>
            <a:off x="5003800" y="2571750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1005" name="AutoShape 61"/>
          <p:cNvSpPr>
            <a:spLocks noChangeArrowheads="1"/>
          </p:cNvSpPr>
          <p:nvPr/>
        </p:nvSpPr>
        <p:spPr bwMode="auto">
          <a:xfrm>
            <a:off x="5795964" y="1977629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1006" name="AutoShape 62"/>
          <p:cNvSpPr>
            <a:spLocks noChangeArrowheads="1"/>
          </p:cNvSpPr>
          <p:nvPr/>
        </p:nvSpPr>
        <p:spPr bwMode="auto">
          <a:xfrm>
            <a:off x="6084888" y="1707356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1007" name="AutoShape 63"/>
          <p:cNvSpPr>
            <a:spLocks noChangeArrowheads="1"/>
          </p:cNvSpPr>
          <p:nvPr/>
        </p:nvSpPr>
        <p:spPr bwMode="auto">
          <a:xfrm>
            <a:off x="6372225" y="1924050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1008" name="AutoShape 64"/>
          <p:cNvSpPr>
            <a:spLocks noChangeArrowheads="1"/>
          </p:cNvSpPr>
          <p:nvPr/>
        </p:nvSpPr>
        <p:spPr bwMode="auto">
          <a:xfrm>
            <a:off x="6588125" y="1815704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1009" name="AutoShape 65"/>
          <p:cNvSpPr>
            <a:spLocks noChangeArrowheads="1"/>
          </p:cNvSpPr>
          <p:nvPr/>
        </p:nvSpPr>
        <p:spPr bwMode="auto">
          <a:xfrm>
            <a:off x="5867400" y="1815704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1010" name="AutoShape 66"/>
          <p:cNvSpPr>
            <a:spLocks noChangeArrowheads="1"/>
          </p:cNvSpPr>
          <p:nvPr/>
        </p:nvSpPr>
        <p:spPr bwMode="auto">
          <a:xfrm>
            <a:off x="6300789" y="1762125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1011" name="AutoShape 67"/>
          <p:cNvSpPr>
            <a:spLocks noChangeArrowheads="1"/>
          </p:cNvSpPr>
          <p:nvPr/>
        </p:nvSpPr>
        <p:spPr bwMode="auto">
          <a:xfrm>
            <a:off x="5364164" y="1924050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1012" name="Text Box 68"/>
          <p:cNvSpPr txBox="1">
            <a:spLocks noChangeArrowheads="1"/>
          </p:cNvSpPr>
          <p:nvPr/>
        </p:nvSpPr>
        <p:spPr bwMode="auto">
          <a:xfrm>
            <a:off x="7308850" y="2507456"/>
            <a:ext cx="1295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400" i="1"/>
              <a:t>X</a:t>
            </a:r>
            <a:r>
              <a:rPr lang="cs-CZ" sz="2400">
                <a:latin typeface="Arial" charset="0"/>
              </a:rPr>
              <a:t> </a:t>
            </a:r>
          </a:p>
        </p:txBody>
      </p:sp>
      <p:sp>
        <p:nvSpPr>
          <p:cNvPr id="211013" name="Text Box 69"/>
          <p:cNvSpPr txBox="1">
            <a:spLocks noChangeArrowheads="1"/>
          </p:cNvSpPr>
          <p:nvPr/>
        </p:nvSpPr>
        <p:spPr bwMode="auto">
          <a:xfrm>
            <a:off x="1187451" y="897731"/>
            <a:ext cx="57626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400" i="1"/>
              <a:t>Y</a:t>
            </a:r>
            <a:endParaRPr lang="cs-CZ" sz="2400">
              <a:latin typeface="Arial" charset="0"/>
            </a:endParaRPr>
          </a:p>
        </p:txBody>
      </p:sp>
      <p:sp>
        <p:nvSpPr>
          <p:cNvPr id="211014" name="Freeform 70"/>
          <p:cNvSpPr>
            <a:spLocks/>
          </p:cNvSpPr>
          <p:nvPr/>
        </p:nvSpPr>
        <p:spPr bwMode="auto">
          <a:xfrm>
            <a:off x="1835150" y="1791891"/>
            <a:ext cx="4921250" cy="1538288"/>
          </a:xfrm>
          <a:custGeom>
            <a:avLst/>
            <a:gdLst>
              <a:gd name="T0" fmla="*/ 0 w 3100"/>
              <a:gd name="T1" fmla="*/ 703 h 1292"/>
              <a:gd name="T2" fmla="*/ 136 w 3100"/>
              <a:gd name="T3" fmla="*/ 522 h 1292"/>
              <a:gd name="T4" fmla="*/ 363 w 3100"/>
              <a:gd name="T5" fmla="*/ 658 h 1292"/>
              <a:gd name="T6" fmla="*/ 499 w 3100"/>
              <a:gd name="T7" fmla="*/ 930 h 1292"/>
              <a:gd name="T8" fmla="*/ 635 w 3100"/>
              <a:gd name="T9" fmla="*/ 1021 h 1292"/>
              <a:gd name="T10" fmla="*/ 998 w 3100"/>
              <a:gd name="T11" fmla="*/ 1202 h 1292"/>
              <a:gd name="T12" fmla="*/ 1406 w 3100"/>
              <a:gd name="T13" fmla="*/ 1247 h 1292"/>
              <a:gd name="T14" fmla="*/ 1679 w 3100"/>
              <a:gd name="T15" fmla="*/ 930 h 1292"/>
              <a:gd name="T16" fmla="*/ 1860 w 3100"/>
              <a:gd name="T17" fmla="*/ 476 h 1292"/>
              <a:gd name="T18" fmla="*/ 2223 w 3100"/>
              <a:gd name="T19" fmla="*/ 159 h 1292"/>
              <a:gd name="T20" fmla="*/ 2722 w 3100"/>
              <a:gd name="T21" fmla="*/ 23 h 1292"/>
              <a:gd name="T22" fmla="*/ 3039 w 3100"/>
              <a:gd name="T23" fmla="*/ 295 h 1292"/>
              <a:gd name="T24" fmla="*/ 3085 w 3100"/>
              <a:gd name="T25" fmla="*/ 385 h 12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100" h="1292">
                <a:moveTo>
                  <a:pt x="0" y="703"/>
                </a:moveTo>
                <a:cubicBezTo>
                  <a:pt x="38" y="616"/>
                  <a:pt x="76" y="529"/>
                  <a:pt x="136" y="522"/>
                </a:cubicBezTo>
                <a:cubicBezTo>
                  <a:pt x="196" y="515"/>
                  <a:pt x="302" y="590"/>
                  <a:pt x="363" y="658"/>
                </a:cubicBezTo>
                <a:cubicBezTo>
                  <a:pt x="424" y="726"/>
                  <a:pt x="454" y="870"/>
                  <a:pt x="499" y="930"/>
                </a:cubicBezTo>
                <a:cubicBezTo>
                  <a:pt x="544" y="990"/>
                  <a:pt x="552" y="976"/>
                  <a:pt x="635" y="1021"/>
                </a:cubicBezTo>
                <a:cubicBezTo>
                  <a:pt x="718" y="1066"/>
                  <a:pt x="870" y="1164"/>
                  <a:pt x="998" y="1202"/>
                </a:cubicBezTo>
                <a:cubicBezTo>
                  <a:pt x="1126" y="1240"/>
                  <a:pt x="1292" y="1292"/>
                  <a:pt x="1406" y="1247"/>
                </a:cubicBezTo>
                <a:cubicBezTo>
                  <a:pt x="1520" y="1202"/>
                  <a:pt x="1603" y="1058"/>
                  <a:pt x="1679" y="930"/>
                </a:cubicBezTo>
                <a:cubicBezTo>
                  <a:pt x="1755" y="802"/>
                  <a:pt x="1769" y="605"/>
                  <a:pt x="1860" y="476"/>
                </a:cubicBezTo>
                <a:cubicBezTo>
                  <a:pt x="1951" y="347"/>
                  <a:pt x="2080" y="234"/>
                  <a:pt x="2223" y="159"/>
                </a:cubicBezTo>
                <a:cubicBezTo>
                  <a:pt x="2366" y="84"/>
                  <a:pt x="2586" y="0"/>
                  <a:pt x="2722" y="23"/>
                </a:cubicBezTo>
                <a:cubicBezTo>
                  <a:pt x="2858" y="46"/>
                  <a:pt x="2978" y="235"/>
                  <a:pt x="3039" y="295"/>
                </a:cubicBezTo>
                <a:cubicBezTo>
                  <a:pt x="3100" y="355"/>
                  <a:pt x="3092" y="370"/>
                  <a:pt x="3085" y="385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11015" name="Line 71"/>
          <p:cNvSpPr>
            <a:spLocks noChangeShapeType="1"/>
          </p:cNvSpPr>
          <p:nvPr/>
        </p:nvSpPr>
        <p:spPr bwMode="auto">
          <a:xfrm flipV="1">
            <a:off x="1908175" y="1977628"/>
            <a:ext cx="5257800" cy="107989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11016" name="AutoShape 72"/>
          <p:cNvSpPr>
            <a:spLocks noChangeArrowheads="1"/>
          </p:cNvSpPr>
          <p:nvPr/>
        </p:nvSpPr>
        <p:spPr bwMode="auto">
          <a:xfrm>
            <a:off x="3635375" y="3381375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1017" name="AutoShape 73"/>
          <p:cNvSpPr>
            <a:spLocks noChangeArrowheads="1"/>
          </p:cNvSpPr>
          <p:nvPr/>
        </p:nvSpPr>
        <p:spPr bwMode="auto">
          <a:xfrm>
            <a:off x="3851275" y="3436144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1018" name="AutoShape 74"/>
          <p:cNvSpPr>
            <a:spLocks noChangeArrowheads="1"/>
          </p:cNvSpPr>
          <p:nvPr/>
        </p:nvSpPr>
        <p:spPr bwMode="auto">
          <a:xfrm>
            <a:off x="4284664" y="2895600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1019" name="AutoShape 75"/>
          <p:cNvSpPr>
            <a:spLocks noChangeArrowheads="1"/>
          </p:cNvSpPr>
          <p:nvPr/>
        </p:nvSpPr>
        <p:spPr bwMode="auto">
          <a:xfrm>
            <a:off x="4356100" y="2625329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1020" name="AutoShape 76"/>
          <p:cNvSpPr>
            <a:spLocks noChangeArrowheads="1"/>
          </p:cNvSpPr>
          <p:nvPr/>
        </p:nvSpPr>
        <p:spPr bwMode="auto">
          <a:xfrm>
            <a:off x="4140200" y="3003948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1021" name="AutoShape 77"/>
          <p:cNvSpPr>
            <a:spLocks noChangeArrowheads="1"/>
          </p:cNvSpPr>
          <p:nvPr/>
        </p:nvSpPr>
        <p:spPr bwMode="auto">
          <a:xfrm>
            <a:off x="2339975" y="2842023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1022" name="AutoShape 78"/>
          <p:cNvSpPr>
            <a:spLocks noChangeArrowheads="1"/>
          </p:cNvSpPr>
          <p:nvPr/>
        </p:nvSpPr>
        <p:spPr bwMode="auto">
          <a:xfrm>
            <a:off x="6227763" y="2031206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1023" name="AutoShape 79"/>
          <p:cNvSpPr>
            <a:spLocks noChangeArrowheads="1"/>
          </p:cNvSpPr>
          <p:nvPr/>
        </p:nvSpPr>
        <p:spPr bwMode="auto">
          <a:xfrm>
            <a:off x="6443664" y="2193131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1024" name="AutoShape 80"/>
          <p:cNvSpPr>
            <a:spLocks noChangeArrowheads="1"/>
          </p:cNvSpPr>
          <p:nvPr/>
        </p:nvSpPr>
        <p:spPr bwMode="auto">
          <a:xfrm>
            <a:off x="6659564" y="1977629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1025" name="Line 81"/>
          <p:cNvSpPr>
            <a:spLocks noChangeShapeType="1"/>
          </p:cNvSpPr>
          <p:nvPr/>
        </p:nvSpPr>
        <p:spPr bwMode="auto">
          <a:xfrm flipV="1">
            <a:off x="3741738" y="2661047"/>
            <a:ext cx="0" cy="59412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11026" name="Line 82"/>
          <p:cNvSpPr>
            <a:spLocks noChangeShapeType="1"/>
          </p:cNvSpPr>
          <p:nvPr/>
        </p:nvSpPr>
        <p:spPr bwMode="auto">
          <a:xfrm flipV="1">
            <a:off x="2208213" y="2444353"/>
            <a:ext cx="0" cy="27027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11027" name="Line 83"/>
          <p:cNvSpPr>
            <a:spLocks noChangeShapeType="1"/>
          </p:cNvSpPr>
          <p:nvPr/>
        </p:nvSpPr>
        <p:spPr bwMode="auto">
          <a:xfrm>
            <a:off x="5534025" y="1663303"/>
            <a:ext cx="0" cy="6477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11028" name="Line 84"/>
          <p:cNvSpPr>
            <a:spLocks noChangeShapeType="1"/>
          </p:cNvSpPr>
          <p:nvPr/>
        </p:nvSpPr>
        <p:spPr bwMode="auto">
          <a:xfrm>
            <a:off x="2076450" y="2356248"/>
            <a:ext cx="0" cy="10715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11029" name="Line 85"/>
          <p:cNvSpPr>
            <a:spLocks noChangeShapeType="1"/>
          </p:cNvSpPr>
          <p:nvPr/>
        </p:nvSpPr>
        <p:spPr bwMode="auto">
          <a:xfrm>
            <a:off x="3170238" y="2914650"/>
            <a:ext cx="0" cy="21669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11030" name="Line 86"/>
          <p:cNvSpPr>
            <a:spLocks noChangeShapeType="1"/>
          </p:cNvSpPr>
          <p:nvPr/>
        </p:nvSpPr>
        <p:spPr bwMode="auto">
          <a:xfrm>
            <a:off x="4978400" y="1796654"/>
            <a:ext cx="0" cy="37742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11031" name="Line 87"/>
          <p:cNvSpPr>
            <a:spLocks noChangeShapeType="1"/>
          </p:cNvSpPr>
          <p:nvPr/>
        </p:nvSpPr>
        <p:spPr bwMode="auto">
          <a:xfrm>
            <a:off x="4178300" y="3048000"/>
            <a:ext cx="0" cy="161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11032" name="Text Box 88"/>
          <p:cNvSpPr txBox="1">
            <a:spLocks noChangeArrowheads="1"/>
          </p:cNvSpPr>
          <p:nvPr/>
        </p:nvSpPr>
        <p:spPr bwMode="auto">
          <a:xfrm>
            <a:off x="4427539" y="3003948"/>
            <a:ext cx="1798637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/>
              <a:t>Správná specifikace modelu</a:t>
            </a:r>
          </a:p>
        </p:txBody>
      </p:sp>
      <p:sp>
        <p:nvSpPr>
          <p:cNvPr id="211033" name="Text Box 89"/>
          <p:cNvSpPr txBox="1">
            <a:spLocks noChangeArrowheads="1"/>
          </p:cNvSpPr>
          <p:nvPr/>
        </p:nvSpPr>
        <p:spPr bwMode="auto">
          <a:xfrm>
            <a:off x="1116014" y="3003948"/>
            <a:ext cx="1798637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>
                <a:solidFill>
                  <a:srgbClr val="FF0000"/>
                </a:solidFill>
              </a:rPr>
              <a:t>Špatná specifikace modelu</a:t>
            </a:r>
          </a:p>
        </p:txBody>
      </p:sp>
    </p:spTree>
    <p:extLst>
      <p:ext uri="{BB962C8B-B14F-4D97-AF65-F5344CB8AC3E}">
        <p14:creationId xmlns:p14="http://schemas.microsoft.com/office/powerpoint/2010/main" val="215841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latin typeface="Arial" charset="0"/>
              </a:rPr>
              <a:t>Test nulovosti</a:t>
            </a:r>
            <a:r>
              <a:rPr lang="en-US" b="1" dirty="0">
                <a:latin typeface="Arial" charset="0"/>
              </a:rPr>
              <a:t> </a:t>
            </a:r>
            <a:r>
              <a:rPr lang="cs-CZ" b="1" dirty="0">
                <a:latin typeface="Arial" charset="0"/>
              </a:rPr>
              <a:t>autokorelací reziduí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4" name="Obdélník 3"/>
          <p:cNvSpPr/>
          <p:nvPr/>
        </p:nvSpPr>
        <p:spPr>
          <a:xfrm>
            <a:off x="539551" y="2934691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cs-CZ" sz="2000" dirty="0"/>
          </a:p>
        </p:txBody>
      </p:sp>
      <p:sp>
        <p:nvSpPr>
          <p:cNvPr id="7" name="Rectangle 6"/>
          <p:cNvSpPr txBox="1">
            <a:spLocks noChangeArrowheads="1"/>
          </p:cNvSpPr>
          <p:nvPr/>
        </p:nvSpPr>
        <p:spPr>
          <a:xfrm>
            <a:off x="251520" y="771550"/>
            <a:ext cx="7772400" cy="1800200"/>
          </a:xfrm>
          <a:prstGeom prst="rect">
            <a:avLst/>
          </a:prstGeom>
          <a:noFill/>
          <a:ln/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b="1" dirty="0" smtClean="0">
                <a:latin typeface="Arial" charset="0"/>
              </a:rPr>
              <a:t>Autokorelační funkce</a:t>
            </a:r>
            <a:r>
              <a:rPr lang="cs-CZ" sz="2000" b="1" dirty="0" smtClean="0"/>
              <a:t> </a:t>
            </a:r>
            <a:r>
              <a:rPr lang="cs-CZ" sz="2000" b="1" i="1" dirty="0" smtClean="0">
                <a:sym typeface="Symbol" pitchFamily="18" charset="2"/>
              </a:rPr>
              <a:t></a:t>
            </a:r>
            <a:r>
              <a:rPr lang="cs-CZ" sz="2000" b="1" i="1" baseline="-25000" dirty="0" smtClean="0">
                <a:sym typeface="Symbol" pitchFamily="18" charset="2"/>
              </a:rPr>
              <a:t>k</a:t>
            </a:r>
            <a:r>
              <a:rPr lang="cs-CZ" sz="2000" b="1" i="1" dirty="0" smtClean="0">
                <a:sym typeface="Symbol" pitchFamily="18" charset="2"/>
              </a:rPr>
              <a:t>:   </a:t>
            </a:r>
            <a:r>
              <a:rPr lang="cs-CZ" sz="2000" i="1" dirty="0" smtClean="0">
                <a:sym typeface="Symbol" pitchFamily="18" charset="2"/>
              </a:rPr>
              <a:t></a:t>
            </a:r>
            <a:r>
              <a:rPr lang="cs-CZ" sz="2000" i="1" baseline="-25000" dirty="0" smtClean="0">
                <a:sym typeface="Symbol" pitchFamily="18" charset="2"/>
              </a:rPr>
              <a:t>k</a:t>
            </a:r>
            <a:r>
              <a:rPr lang="cs-CZ" sz="2000" i="1" dirty="0" smtClean="0">
                <a:sym typeface="Symbol" pitchFamily="18" charset="2"/>
              </a:rPr>
              <a:t> = </a:t>
            </a:r>
            <a:r>
              <a:rPr lang="cs-CZ" sz="2000" i="1" dirty="0" err="1" smtClean="0"/>
              <a:t>Cor</a:t>
            </a:r>
            <a:r>
              <a:rPr lang="cs-CZ" sz="2000" dirty="0" smtClean="0"/>
              <a:t>(</a:t>
            </a:r>
            <a:r>
              <a:rPr lang="cs-CZ" sz="2000" i="1" dirty="0" smtClean="0"/>
              <a:t>e</a:t>
            </a:r>
            <a:r>
              <a:rPr lang="cs-CZ" sz="2000" i="1" baseline="-25000" dirty="0" smtClean="0"/>
              <a:t>t </a:t>
            </a:r>
            <a:r>
              <a:rPr lang="cs-CZ" sz="2000" i="1" dirty="0" smtClean="0"/>
              <a:t>,e</a:t>
            </a:r>
            <a:r>
              <a:rPr lang="cs-CZ" sz="2000" i="1" baseline="-25000" dirty="0" smtClean="0"/>
              <a:t>t-k</a:t>
            </a:r>
            <a:r>
              <a:rPr lang="cs-CZ" sz="2000" dirty="0" smtClean="0"/>
              <a:t>)</a:t>
            </a:r>
          </a:p>
          <a:p>
            <a:pPr>
              <a:buFontTx/>
              <a:buNone/>
            </a:pPr>
            <a:r>
              <a:rPr lang="cs-CZ" sz="2000" dirty="0" smtClean="0">
                <a:latin typeface="Arial" charset="0"/>
              </a:rPr>
              <a:t>     Má platit</a:t>
            </a:r>
            <a:r>
              <a:rPr lang="cs-CZ" sz="2000" dirty="0" smtClean="0"/>
              <a:t>:        </a:t>
            </a:r>
            <a:r>
              <a:rPr lang="cs-CZ" sz="2000" i="1" dirty="0" smtClean="0">
                <a:sym typeface="Symbol" pitchFamily="18" charset="2"/>
              </a:rPr>
              <a:t></a:t>
            </a:r>
            <a:r>
              <a:rPr lang="cs-CZ" sz="2000" i="1" baseline="-25000" dirty="0" smtClean="0">
                <a:sym typeface="Symbol" pitchFamily="18" charset="2"/>
              </a:rPr>
              <a:t>k</a:t>
            </a:r>
            <a:r>
              <a:rPr lang="cs-CZ" sz="2000" i="1" dirty="0" smtClean="0">
                <a:sym typeface="Symbol" pitchFamily="18" charset="2"/>
              </a:rPr>
              <a:t> = </a:t>
            </a:r>
            <a:r>
              <a:rPr lang="cs-CZ" sz="2000" dirty="0" smtClean="0">
                <a:sym typeface="Symbol" pitchFamily="18" charset="2"/>
              </a:rPr>
              <a:t>0 </a:t>
            </a:r>
            <a:r>
              <a:rPr lang="cs-CZ" sz="2000" b="1" dirty="0" smtClean="0">
                <a:latin typeface="Arial" charset="0"/>
                <a:sym typeface="Symbol" pitchFamily="18" charset="2"/>
              </a:rPr>
              <a:t>pro</a:t>
            </a:r>
            <a:r>
              <a:rPr lang="cs-CZ" sz="2000" dirty="0" smtClean="0">
                <a:sym typeface="Symbol" pitchFamily="18" charset="2"/>
              </a:rPr>
              <a:t> </a:t>
            </a:r>
            <a:r>
              <a:rPr lang="cs-CZ" sz="2000" i="1" dirty="0" smtClean="0">
                <a:sym typeface="Symbol" pitchFamily="18" charset="2"/>
              </a:rPr>
              <a:t>k </a:t>
            </a:r>
            <a:r>
              <a:rPr lang="cs-CZ" sz="2000" dirty="0" smtClean="0">
                <a:sym typeface="Symbol" pitchFamily="18" charset="2"/>
              </a:rPr>
              <a:t> 0</a:t>
            </a:r>
          </a:p>
          <a:p>
            <a:pPr>
              <a:buFontTx/>
              <a:buNone/>
            </a:pPr>
            <a:endParaRPr lang="cs-CZ" sz="2000" dirty="0" smtClean="0"/>
          </a:p>
          <a:p>
            <a:r>
              <a:rPr lang="cs-CZ" sz="2000" b="1" dirty="0" smtClean="0">
                <a:latin typeface="Arial" charset="0"/>
                <a:sym typeface="Symbol" pitchFamily="18" charset="2"/>
              </a:rPr>
              <a:t>Odhady autokorelační funkce</a:t>
            </a:r>
            <a:r>
              <a:rPr lang="cs-CZ" sz="2000" b="1" dirty="0" smtClean="0">
                <a:sym typeface="Symbol" pitchFamily="18" charset="2"/>
              </a:rPr>
              <a:t> </a:t>
            </a:r>
            <a:r>
              <a:rPr lang="cs-CZ" sz="2000" b="1" i="1" dirty="0" err="1" smtClean="0">
                <a:sym typeface="Symbol" pitchFamily="18" charset="2"/>
              </a:rPr>
              <a:t>r</a:t>
            </a:r>
            <a:r>
              <a:rPr lang="cs-CZ" sz="2000" b="1" i="1" baseline="-25000" dirty="0" err="1" smtClean="0">
                <a:sym typeface="Symbol" pitchFamily="18" charset="2"/>
              </a:rPr>
              <a:t>k</a:t>
            </a:r>
            <a:r>
              <a:rPr lang="cs-CZ" sz="2000" b="1" i="1" dirty="0" smtClean="0">
                <a:sym typeface="Symbol" pitchFamily="18" charset="2"/>
              </a:rPr>
              <a:t>:</a:t>
            </a:r>
          </a:p>
          <a:p>
            <a:endParaRPr lang="cs-CZ" sz="2000" b="1" i="1" dirty="0">
              <a:sym typeface="Symbol" pitchFamily="18" charset="2"/>
            </a:endParaRPr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0065410"/>
              </p:ext>
            </p:extLst>
          </p:nvPr>
        </p:nvGraphicFramePr>
        <p:xfrm>
          <a:off x="5004048" y="1563638"/>
          <a:ext cx="1113288" cy="9772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30" name="Rovnice" r:id="rId5" imgW="838200" imgH="660400" progId="Equation.3">
                  <p:embed/>
                </p:oleObj>
              </mc:Choice>
              <mc:Fallback>
                <p:oleObj name="Rovnice" r:id="rId5" imgW="838200" imgH="6604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1563638"/>
                        <a:ext cx="1113288" cy="9772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Obdélník 4"/>
          <p:cNvSpPr/>
          <p:nvPr/>
        </p:nvSpPr>
        <p:spPr>
          <a:xfrm>
            <a:off x="539551" y="2712227"/>
            <a:ext cx="310854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/>
              <a:t>Nulová hypotéza H</a:t>
            </a:r>
            <a:r>
              <a:rPr lang="cs-CZ" sz="2000" baseline="-25000" dirty="0"/>
              <a:t>0</a:t>
            </a:r>
            <a:r>
              <a:rPr lang="cs-CZ" sz="2000" dirty="0"/>
              <a:t>: </a:t>
            </a:r>
            <a:r>
              <a:rPr lang="cs-CZ" sz="2000" i="1" dirty="0">
                <a:sym typeface="Symbol" pitchFamily="18" charset="2"/>
              </a:rPr>
              <a:t></a:t>
            </a:r>
            <a:r>
              <a:rPr lang="cs-CZ" sz="2000" i="1" baseline="-25000" dirty="0">
                <a:sym typeface="Symbol" pitchFamily="18" charset="2"/>
              </a:rPr>
              <a:t>k</a:t>
            </a:r>
            <a:r>
              <a:rPr lang="cs-CZ" sz="2000" i="1" dirty="0">
                <a:sym typeface="Symbol" pitchFamily="18" charset="2"/>
              </a:rPr>
              <a:t> = </a:t>
            </a:r>
            <a:r>
              <a:rPr lang="cs-CZ" sz="2000" dirty="0">
                <a:sym typeface="Symbol" pitchFamily="18" charset="2"/>
              </a:rPr>
              <a:t>0 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539551" y="3242462"/>
            <a:ext cx="212724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cs-CZ" sz="2000" dirty="0" smtClean="0">
                <a:latin typeface="+mj-lt"/>
              </a:rPr>
              <a:t>Testové kritérium</a:t>
            </a:r>
            <a:r>
              <a:rPr lang="cs-CZ" sz="2000" dirty="0">
                <a:latin typeface="+mj-lt"/>
              </a:rPr>
              <a:t>: </a:t>
            </a:r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0463904"/>
              </p:ext>
            </p:extLst>
          </p:nvPr>
        </p:nvGraphicFramePr>
        <p:xfrm>
          <a:off x="2968209" y="2999175"/>
          <a:ext cx="1636614" cy="8505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31" name="Rovnice" r:id="rId7" imgW="876300" imgH="508000" progId="Equation.3">
                  <p:embed/>
                </p:oleObj>
              </mc:Choice>
              <mc:Fallback>
                <p:oleObj name="Rovnice" r:id="rId7" imgW="876300" imgH="5080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8209" y="2999175"/>
                        <a:ext cx="1636614" cy="8505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539551" y="4035942"/>
            <a:ext cx="428307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cs-CZ" sz="2000" dirty="0">
                <a:latin typeface="+mj-lt"/>
              </a:rPr>
              <a:t>Obor přijetí: A =(-</a:t>
            </a:r>
            <a:r>
              <a:rPr lang="cs-CZ" sz="2000" i="1" dirty="0">
                <a:latin typeface="+mj-lt"/>
              </a:rPr>
              <a:t>u</a:t>
            </a:r>
            <a:r>
              <a:rPr lang="cs-CZ" sz="2000" baseline="-25000" dirty="0">
                <a:latin typeface="+mj-lt"/>
              </a:rPr>
              <a:t>1-</a:t>
            </a:r>
            <a:r>
              <a:rPr lang="cs-CZ" sz="2000" baseline="-25000" dirty="0">
                <a:latin typeface="+mj-lt"/>
                <a:sym typeface="Symbol" pitchFamily="18" charset="2"/>
              </a:rPr>
              <a:t>/2 </a:t>
            </a:r>
            <a:r>
              <a:rPr lang="cs-CZ" sz="2000" dirty="0">
                <a:latin typeface="+mj-lt"/>
              </a:rPr>
              <a:t>, </a:t>
            </a:r>
            <a:r>
              <a:rPr lang="cs-CZ" sz="2000" i="1" dirty="0">
                <a:latin typeface="+mj-lt"/>
              </a:rPr>
              <a:t>u</a:t>
            </a:r>
            <a:r>
              <a:rPr lang="cs-CZ" sz="2000" baseline="-25000" dirty="0">
                <a:latin typeface="+mj-lt"/>
              </a:rPr>
              <a:t>1-</a:t>
            </a:r>
            <a:r>
              <a:rPr lang="cs-CZ" sz="2000" baseline="-25000" dirty="0">
                <a:latin typeface="+mj-lt"/>
                <a:sym typeface="Symbol" pitchFamily="18" charset="2"/>
              </a:rPr>
              <a:t>/2</a:t>
            </a:r>
            <a:r>
              <a:rPr lang="cs-CZ" sz="2000" dirty="0">
                <a:latin typeface="+mj-lt"/>
              </a:rPr>
              <a:t>)</a:t>
            </a: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4831639" y="4065321"/>
            <a:ext cx="280583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cs-CZ" sz="2000" dirty="0">
                <a:latin typeface="+mj-lt"/>
              </a:rPr>
              <a:t>Má platit: </a:t>
            </a:r>
            <a:r>
              <a:rPr lang="cs-CZ" sz="2000" i="1" dirty="0" err="1">
                <a:latin typeface="+mj-lt"/>
              </a:rPr>
              <a:t>T</a:t>
            </a:r>
            <a:r>
              <a:rPr lang="cs-CZ" sz="2000" i="1" baseline="-25000" dirty="0" err="1">
                <a:latin typeface="+mj-lt"/>
              </a:rPr>
              <a:t>k</a:t>
            </a:r>
            <a:r>
              <a:rPr lang="cs-CZ" sz="2000" dirty="0" err="1">
                <a:latin typeface="+mj-lt"/>
                <a:sym typeface="Symbol" pitchFamily="18" charset="2"/>
              </a:rPr>
              <a:t>A</a:t>
            </a:r>
            <a:r>
              <a:rPr lang="cs-CZ" sz="2000" dirty="0">
                <a:latin typeface="+mj-lt"/>
                <a:sym typeface="Symbol" pitchFamily="18" charset="2"/>
              </a:rPr>
              <a:t> pro </a:t>
            </a:r>
            <a:r>
              <a:rPr lang="cs-CZ" sz="2000" i="1" dirty="0">
                <a:latin typeface="+mj-lt"/>
                <a:sym typeface="Symbol" pitchFamily="18" charset="2"/>
              </a:rPr>
              <a:t>k </a:t>
            </a:r>
            <a:r>
              <a:rPr lang="cs-CZ" sz="2000" dirty="0">
                <a:latin typeface="+mj-lt"/>
                <a:sym typeface="Symbol" pitchFamily="18" charset="2"/>
              </a:rPr>
              <a:t>&gt; 0</a:t>
            </a:r>
            <a:endParaRPr lang="cs-CZ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51363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4" name="Obdélník 3"/>
          <p:cNvSpPr/>
          <p:nvPr/>
        </p:nvSpPr>
        <p:spPr>
          <a:xfrm>
            <a:off x="539551" y="2934691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cs-CZ" sz="2000" dirty="0"/>
          </a:p>
        </p:txBody>
      </p:sp>
      <p:sp>
        <p:nvSpPr>
          <p:cNvPr id="2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95263"/>
            <a:ext cx="7488237" cy="508000"/>
          </a:xfrm>
        </p:spPr>
        <p:txBody>
          <a:bodyPr/>
          <a:lstStyle/>
          <a:p>
            <a:r>
              <a:rPr lang="cs-CZ" b="1" dirty="0" smtClean="0">
                <a:latin typeface="Arial" charset="0"/>
              </a:rPr>
              <a:t>Příklad</a:t>
            </a:r>
            <a:endParaRPr lang="cs-CZ" b="1" dirty="0">
              <a:latin typeface="Arial" charset="0"/>
            </a:endParaRPr>
          </a:p>
        </p:txBody>
      </p:sp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746382"/>
            <a:ext cx="5616575" cy="3719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Obsah přednášky 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23529" y="843558"/>
            <a:ext cx="7307140" cy="1785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cs-CZ" sz="2000" b="1" dirty="0" smtClean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cs-CZ" sz="2000" b="1" dirty="0" err="1" smtClean="0">
                <a:solidFill>
                  <a:schemeClr val="tx2"/>
                </a:solidFill>
                <a:latin typeface="Arial" charset="0"/>
              </a:rPr>
              <a:t>Heteroskedasticita</a:t>
            </a:r>
            <a:r>
              <a:rPr lang="cs-CZ" sz="2000" b="1" dirty="0" smtClean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cs-CZ" sz="2000" b="1" dirty="0">
                <a:solidFill>
                  <a:schemeClr val="tx2"/>
                </a:solidFill>
                <a:latin typeface="Arial" charset="0"/>
              </a:rPr>
              <a:t>(H-S)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b="1" dirty="0">
                <a:solidFill>
                  <a:schemeClr val="tx2"/>
                </a:solidFill>
                <a:latin typeface="Arial" charset="0"/>
              </a:rPr>
              <a:t> Testy H-S a její odstraňování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b="1" dirty="0">
                <a:solidFill>
                  <a:schemeClr val="tx2"/>
                </a:solidFill>
                <a:latin typeface="Arial" charset="0"/>
              </a:rPr>
              <a:t> Autokorelace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b="1" dirty="0">
                <a:solidFill>
                  <a:schemeClr val="tx2"/>
                </a:solidFill>
                <a:latin typeface="Arial" charset="0"/>
              </a:rPr>
              <a:t> Nominální proměnné</a:t>
            </a:r>
          </a:p>
        </p:txBody>
      </p:sp>
    </p:spTree>
    <p:extLst>
      <p:ext uri="{BB962C8B-B14F-4D97-AF65-F5344CB8AC3E}">
        <p14:creationId xmlns:p14="http://schemas.microsoft.com/office/powerpoint/2010/main" val="306917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latin typeface="Arial" charset="0"/>
              </a:rPr>
              <a:t>Příklad – testy autokorelačních koeficientů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4" name="Obdélník 3"/>
          <p:cNvSpPr/>
          <p:nvPr/>
        </p:nvSpPr>
        <p:spPr>
          <a:xfrm>
            <a:off x="539551" y="2934691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cs-CZ" sz="2000" dirty="0"/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99543"/>
            <a:ext cx="6192688" cy="3765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9563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latin typeface="Arial" charset="0"/>
              </a:rPr>
              <a:t>Příklad – testy autokorelačních koeficientů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4" name="Obdélník 3"/>
          <p:cNvSpPr/>
          <p:nvPr/>
        </p:nvSpPr>
        <p:spPr>
          <a:xfrm>
            <a:off x="539551" y="2934691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cs-CZ" sz="2000" dirty="0"/>
          </a:p>
        </p:txBody>
      </p:sp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915565"/>
            <a:ext cx="6840760" cy="1727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164420"/>
            <a:ext cx="2520280" cy="631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791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latin typeface="Arial" charset="0"/>
              </a:rPr>
              <a:t>Závěr přednášky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390525" y="1131590"/>
            <a:ext cx="8362950" cy="298132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None/>
            </a:pPr>
            <a:endParaRPr lang="cs-CZ" b="1" dirty="0" smtClean="0">
              <a:latin typeface="Arial" charset="0"/>
            </a:endParaRPr>
          </a:p>
          <a:p>
            <a:pPr algn="ctr">
              <a:buFontTx/>
              <a:buNone/>
            </a:pPr>
            <a:endParaRPr lang="cs-CZ" b="1" dirty="0">
              <a:latin typeface="Arial" charset="0"/>
            </a:endParaRPr>
          </a:p>
          <a:p>
            <a:pPr algn="ctr">
              <a:buFontTx/>
              <a:buNone/>
            </a:pPr>
            <a:r>
              <a:rPr lang="cs-CZ" b="1" dirty="0" smtClean="0">
                <a:latin typeface="Arial" charset="0"/>
              </a:rPr>
              <a:t>Děkuji Vám za pozornost!!!</a:t>
            </a:r>
          </a:p>
          <a:p>
            <a:pPr algn="ctr"/>
            <a:endParaRPr lang="cs-CZ" sz="2400" dirty="0" smtClean="0"/>
          </a:p>
          <a:p>
            <a:pPr lvl="3" algn="ctr">
              <a:buFontTx/>
              <a:buNone/>
            </a:pP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237041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err="1" smtClean="0"/>
              <a:t>Heteroskedasticita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395536" y="845881"/>
            <a:ext cx="7772400" cy="374209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>
              <a:buFontTx/>
              <a:buNone/>
            </a:pPr>
            <a:r>
              <a:rPr lang="cs-CZ" sz="2300" dirty="0" smtClean="0">
                <a:latin typeface="Arial" charset="0"/>
              </a:rPr>
              <a:t>Rozptyl náhodné chyby </a:t>
            </a:r>
            <a:r>
              <a:rPr lang="cs-CZ" sz="2300" i="1" dirty="0" smtClean="0"/>
              <a:t>u</a:t>
            </a:r>
            <a:r>
              <a:rPr lang="cs-CZ" sz="2300" dirty="0" smtClean="0">
                <a:latin typeface="Arial" charset="0"/>
              </a:rPr>
              <a:t> je konstantní, tj. </a:t>
            </a:r>
          </a:p>
          <a:p>
            <a:pPr marL="609600" indent="-609600">
              <a:buFontTx/>
              <a:buNone/>
            </a:pPr>
            <a:r>
              <a:rPr lang="cs-CZ" sz="2300" i="1" dirty="0" smtClean="0">
                <a:latin typeface="Arial" charset="0"/>
              </a:rPr>
              <a:t>			</a:t>
            </a:r>
            <a:r>
              <a:rPr lang="cs-CZ" sz="2300" i="1" dirty="0" smtClean="0"/>
              <a:t>Var</a:t>
            </a:r>
            <a:r>
              <a:rPr lang="cs-CZ" sz="2300" dirty="0" smtClean="0"/>
              <a:t>(</a:t>
            </a:r>
            <a:r>
              <a:rPr lang="cs-CZ" sz="2300" i="1" dirty="0" smtClean="0"/>
              <a:t>u</a:t>
            </a:r>
            <a:r>
              <a:rPr lang="cs-CZ" sz="2300" dirty="0" smtClean="0"/>
              <a:t>) = </a:t>
            </a:r>
            <a:r>
              <a:rPr lang="el-GR" sz="2300" i="1" dirty="0" smtClean="0">
                <a:cs typeface="Times New Roman" pitchFamily="18" charset="0"/>
              </a:rPr>
              <a:t>σ</a:t>
            </a:r>
            <a:r>
              <a:rPr lang="cs-CZ" sz="2300" baseline="30000" dirty="0" smtClean="0">
                <a:cs typeface="Times New Roman" pitchFamily="18" charset="0"/>
              </a:rPr>
              <a:t>2</a:t>
            </a:r>
          </a:p>
          <a:p>
            <a:pPr marL="609600" indent="-609600">
              <a:buFontTx/>
              <a:buNone/>
            </a:pPr>
            <a:r>
              <a:rPr lang="cs-CZ" sz="2300" b="1" i="1" dirty="0" smtClean="0">
                <a:latin typeface="Arial" charset="0"/>
                <a:cs typeface="Times New Roman" pitchFamily="18" charset="0"/>
              </a:rPr>
              <a:t>Graficky:</a:t>
            </a:r>
            <a:r>
              <a:rPr lang="cs-CZ" sz="2300" dirty="0" smtClean="0">
                <a:latin typeface="Arial" charset="0"/>
                <a:cs typeface="Times New Roman" pitchFamily="18" charset="0"/>
              </a:rPr>
              <a:t> Hodnoty jsou rozptýleny ve stejně širokém pásu kolem regresní funkce (regresní </a:t>
            </a:r>
            <a:r>
              <a:rPr lang="cs-CZ" sz="2300" dirty="0" err="1" smtClean="0">
                <a:latin typeface="Arial" charset="0"/>
                <a:cs typeface="Times New Roman" pitchFamily="18" charset="0"/>
              </a:rPr>
              <a:t>nadroviny</a:t>
            </a:r>
            <a:r>
              <a:rPr lang="cs-CZ" sz="2300" dirty="0" smtClean="0">
                <a:latin typeface="Arial" charset="0"/>
                <a:cs typeface="Times New Roman" pitchFamily="18" charset="0"/>
              </a:rPr>
              <a:t>)</a:t>
            </a:r>
          </a:p>
          <a:p>
            <a:pPr marL="609600" indent="-609600">
              <a:buFontTx/>
              <a:buNone/>
            </a:pPr>
            <a:r>
              <a:rPr lang="cs-CZ" sz="2300" b="1" dirty="0" smtClean="0">
                <a:latin typeface="Arial" charset="0"/>
              </a:rPr>
              <a:t>Otázky:</a:t>
            </a:r>
          </a:p>
          <a:p>
            <a:pPr marL="609600" indent="-609600">
              <a:buFontTx/>
              <a:buAutoNum type="arabicPeriod"/>
            </a:pPr>
            <a:r>
              <a:rPr lang="cs-CZ" sz="2300" dirty="0" smtClean="0">
                <a:latin typeface="Arial" charset="0"/>
              </a:rPr>
              <a:t>Co je podstatou </a:t>
            </a:r>
            <a:r>
              <a:rPr lang="cs-CZ" sz="2300" dirty="0" err="1" smtClean="0">
                <a:latin typeface="Arial" charset="0"/>
              </a:rPr>
              <a:t>heteroskedasticity</a:t>
            </a:r>
            <a:r>
              <a:rPr lang="cs-CZ" sz="2300" dirty="0" smtClean="0">
                <a:latin typeface="Arial" charset="0"/>
              </a:rPr>
              <a:t> (H-S)?</a:t>
            </a:r>
          </a:p>
          <a:p>
            <a:pPr marL="609600" indent="-609600">
              <a:buFontTx/>
              <a:buAutoNum type="arabicPeriod"/>
            </a:pPr>
            <a:r>
              <a:rPr lang="cs-CZ" sz="2300" dirty="0" smtClean="0">
                <a:latin typeface="Arial" charset="0"/>
              </a:rPr>
              <a:t>Jaké jsou důsledky H-S?</a:t>
            </a:r>
          </a:p>
          <a:p>
            <a:pPr marL="609600" indent="-609600">
              <a:buFontTx/>
              <a:buAutoNum type="arabicPeriod"/>
            </a:pPr>
            <a:r>
              <a:rPr lang="cs-CZ" sz="2300" dirty="0" smtClean="0">
                <a:latin typeface="Arial" charset="0"/>
              </a:rPr>
              <a:t>Jak zjišťovat H-S v dané situaci?</a:t>
            </a:r>
          </a:p>
          <a:p>
            <a:pPr marL="609600" indent="-609600">
              <a:buFontTx/>
              <a:buAutoNum type="arabicPeriod"/>
            </a:pPr>
            <a:r>
              <a:rPr lang="cs-CZ" sz="2300" dirty="0" smtClean="0">
                <a:latin typeface="Arial" charset="0"/>
              </a:rPr>
              <a:t>Jak odstraňovat H-S?</a:t>
            </a:r>
            <a:endParaRPr lang="cs-CZ" sz="23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7309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3353783" y="4659982"/>
            <a:ext cx="1905000" cy="342900"/>
          </a:xfrm>
        </p:spPr>
        <p:txBody>
          <a:bodyPr/>
          <a:lstStyle/>
          <a:p>
            <a:pPr algn="ctr"/>
            <a:fld id="{3B5BE1C7-EB32-4F78-99B8-3908509BD21D}" type="slidenum">
              <a:rPr lang="cs-CZ" sz="800"/>
              <a:pPr algn="ctr"/>
              <a:t>5</a:t>
            </a:fld>
            <a:endParaRPr lang="cs-CZ" sz="800" dirty="0"/>
          </a:p>
        </p:txBody>
      </p:sp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674390"/>
          </a:xfrm>
        </p:spPr>
        <p:txBody>
          <a:bodyPr/>
          <a:lstStyle/>
          <a:p>
            <a:pPr marL="838200" indent="-838200"/>
            <a:r>
              <a:rPr lang="cs-CZ" sz="2400" b="1" dirty="0">
                <a:latin typeface="Arial" charset="0"/>
              </a:rPr>
              <a:t>Jak vypadá H-S?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6725" y="983996"/>
            <a:ext cx="3240088" cy="453628"/>
          </a:xfrm>
        </p:spPr>
        <p:txBody>
          <a:bodyPr/>
          <a:lstStyle/>
          <a:p>
            <a:pPr>
              <a:buFontTx/>
              <a:buNone/>
            </a:pPr>
            <a:r>
              <a:rPr lang="cs-CZ" sz="2000" dirty="0">
                <a:sym typeface="Symbol" pitchFamily="18" charset="2"/>
              </a:rPr>
              <a:t>Grafická analýza reziduí:</a:t>
            </a:r>
          </a:p>
        </p:txBody>
      </p:sp>
      <p:sp>
        <p:nvSpPr>
          <p:cNvPr id="222212" name="AutoShape 4"/>
          <p:cNvSpPr>
            <a:spLocks noChangeArrowheads="1"/>
          </p:cNvSpPr>
          <p:nvPr/>
        </p:nvSpPr>
        <p:spPr bwMode="auto">
          <a:xfrm>
            <a:off x="971550" y="1977629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13" name="AutoShape 5"/>
          <p:cNvSpPr>
            <a:spLocks noChangeArrowheads="1"/>
          </p:cNvSpPr>
          <p:nvPr/>
        </p:nvSpPr>
        <p:spPr bwMode="auto">
          <a:xfrm>
            <a:off x="1258889" y="1924050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14" name="AutoShape 6"/>
          <p:cNvSpPr>
            <a:spLocks noChangeArrowheads="1"/>
          </p:cNvSpPr>
          <p:nvPr/>
        </p:nvSpPr>
        <p:spPr bwMode="auto">
          <a:xfrm>
            <a:off x="1116014" y="2139554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15" name="AutoShape 7"/>
          <p:cNvSpPr>
            <a:spLocks noChangeArrowheads="1"/>
          </p:cNvSpPr>
          <p:nvPr/>
        </p:nvSpPr>
        <p:spPr bwMode="auto">
          <a:xfrm>
            <a:off x="1619250" y="1977629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16" name="AutoShape 8"/>
          <p:cNvSpPr>
            <a:spLocks noChangeArrowheads="1"/>
          </p:cNvSpPr>
          <p:nvPr/>
        </p:nvSpPr>
        <p:spPr bwMode="auto">
          <a:xfrm>
            <a:off x="1403350" y="2085975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17" name="AutoShape 9"/>
          <p:cNvSpPr>
            <a:spLocks noChangeArrowheads="1"/>
          </p:cNvSpPr>
          <p:nvPr/>
        </p:nvSpPr>
        <p:spPr bwMode="auto">
          <a:xfrm>
            <a:off x="1692275" y="2139554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18" name="AutoShape 10"/>
          <p:cNvSpPr>
            <a:spLocks noChangeArrowheads="1"/>
          </p:cNvSpPr>
          <p:nvPr/>
        </p:nvSpPr>
        <p:spPr bwMode="auto">
          <a:xfrm>
            <a:off x="1908175" y="1924050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19" name="AutoShape 11"/>
          <p:cNvSpPr>
            <a:spLocks noChangeArrowheads="1"/>
          </p:cNvSpPr>
          <p:nvPr/>
        </p:nvSpPr>
        <p:spPr bwMode="auto">
          <a:xfrm>
            <a:off x="1936750" y="2063354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20" name="AutoShape 12"/>
          <p:cNvSpPr>
            <a:spLocks noChangeArrowheads="1"/>
          </p:cNvSpPr>
          <p:nvPr/>
        </p:nvSpPr>
        <p:spPr bwMode="auto">
          <a:xfrm>
            <a:off x="2124075" y="2031206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21" name="Line 13"/>
          <p:cNvSpPr>
            <a:spLocks noChangeShapeType="1"/>
          </p:cNvSpPr>
          <p:nvPr/>
        </p:nvSpPr>
        <p:spPr bwMode="auto">
          <a:xfrm>
            <a:off x="827088" y="16002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2222" name="Line 14"/>
          <p:cNvSpPr>
            <a:spLocks noChangeShapeType="1"/>
          </p:cNvSpPr>
          <p:nvPr/>
        </p:nvSpPr>
        <p:spPr bwMode="auto">
          <a:xfrm>
            <a:off x="827088" y="2895600"/>
            <a:ext cx="1800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2223" name="AutoShape 15"/>
          <p:cNvSpPr>
            <a:spLocks noChangeArrowheads="1"/>
          </p:cNvSpPr>
          <p:nvPr/>
        </p:nvSpPr>
        <p:spPr bwMode="auto">
          <a:xfrm>
            <a:off x="2124075" y="2085975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24" name="AutoShape 16"/>
          <p:cNvSpPr>
            <a:spLocks noChangeArrowheads="1"/>
          </p:cNvSpPr>
          <p:nvPr/>
        </p:nvSpPr>
        <p:spPr bwMode="auto">
          <a:xfrm>
            <a:off x="2268539" y="2031206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25" name="AutoShape 17"/>
          <p:cNvSpPr>
            <a:spLocks noChangeArrowheads="1"/>
          </p:cNvSpPr>
          <p:nvPr/>
        </p:nvSpPr>
        <p:spPr bwMode="auto">
          <a:xfrm>
            <a:off x="2268539" y="2193131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26" name="AutoShape 18"/>
          <p:cNvSpPr>
            <a:spLocks noChangeArrowheads="1"/>
          </p:cNvSpPr>
          <p:nvPr/>
        </p:nvSpPr>
        <p:spPr bwMode="auto">
          <a:xfrm>
            <a:off x="2484439" y="1977629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27" name="AutoShape 19"/>
          <p:cNvSpPr>
            <a:spLocks noChangeArrowheads="1"/>
          </p:cNvSpPr>
          <p:nvPr/>
        </p:nvSpPr>
        <p:spPr bwMode="auto">
          <a:xfrm>
            <a:off x="2411414" y="2139554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28" name="Line 20"/>
          <p:cNvSpPr>
            <a:spLocks noChangeShapeType="1"/>
          </p:cNvSpPr>
          <p:nvPr/>
        </p:nvSpPr>
        <p:spPr bwMode="auto">
          <a:xfrm flipV="1">
            <a:off x="857251" y="2247900"/>
            <a:ext cx="1698625" cy="833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2229" name="Line 21"/>
          <p:cNvSpPr>
            <a:spLocks noChangeShapeType="1"/>
          </p:cNvSpPr>
          <p:nvPr/>
        </p:nvSpPr>
        <p:spPr bwMode="auto">
          <a:xfrm flipV="1">
            <a:off x="900114" y="1913335"/>
            <a:ext cx="1698625" cy="8334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2230" name="Line 22"/>
          <p:cNvSpPr>
            <a:spLocks noChangeShapeType="1"/>
          </p:cNvSpPr>
          <p:nvPr/>
        </p:nvSpPr>
        <p:spPr bwMode="auto">
          <a:xfrm>
            <a:off x="3132138" y="1653779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2231" name="Line 23"/>
          <p:cNvSpPr>
            <a:spLocks noChangeShapeType="1"/>
          </p:cNvSpPr>
          <p:nvPr/>
        </p:nvSpPr>
        <p:spPr bwMode="auto">
          <a:xfrm>
            <a:off x="5867400" y="1653779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2232" name="Line 24"/>
          <p:cNvSpPr>
            <a:spLocks noChangeShapeType="1"/>
          </p:cNvSpPr>
          <p:nvPr/>
        </p:nvSpPr>
        <p:spPr bwMode="auto">
          <a:xfrm>
            <a:off x="1908175" y="3274219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2233" name="Line 25"/>
          <p:cNvSpPr>
            <a:spLocks noChangeShapeType="1"/>
          </p:cNvSpPr>
          <p:nvPr/>
        </p:nvSpPr>
        <p:spPr bwMode="auto">
          <a:xfrm>
            <a:off x="4716463" y="3274219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2234" name="Line 26"/>
          <p:cNvSpPr>
            <a:spLocks noChangeShapeType="1"/>
          </p:cNvSpPr>
          <p:nvPr/>
        </p:nvSpPr>
        <p:spPr bwMode="auto">
          <a:xfrm>
            <a:off x="3132139" y="2950369"/>
            <a:ext cx="1800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2235" name="Line 27"/>
          <p:cNvSpPr>
            <a:spLocks noChangeShapeType="1"/>
          </p:cNvSpPr>
          <p:nvPr/>
        </p:nvSpPr>
        <p:spPr bwMode="auto">
          <a:xfrm>
            <a:off x="5867401" y="2950369"/>
            <a:ext cx="1800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2236" name="Line 28"/>
          <p:cNvSpPr>
            <a:spLocks noChangeShapeType="1"/>
          </p:cNvSpPr>
          <p:nvPr/>
        </p:nvSpPr>
        <p:spPr bwMode="auto">
          <a:xfrm>
            <a:off x="1908176" y="4569619"/>
            <a:ext cx="1800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2237" name="Line 29"/>
          <p:cNvSpPr>
            <a:spLocks noChangeShapeType="1"/>
          </p:cNvSpPr>
          <p:nvPr/>
        </p:nvSpPr>
        <p:spPr bwMode="auto">
          <a:xfrm>
            <a:off x="4716464" y="4569619"/>
            <a:ext cx="1800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2238" name="AutoShape 30"/>
          <p:cNvSpPr>
            <a:spLocks noChangeArrowheads="1"/>
          </p:cNvSpPr>
          <p:nvPr/>
        </p:nvSpPr>
        <p:spPr bwMode="auto">
          <a:xfrm>
            <a:off x="3635375" y="2247900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39" name="AutoShape 31"/>
          <p:cNvSpPr>
            <a:spLocks noChangeArrowheads="1"/>
          </p:cNvSpPr>
          <p:nvPr/>
        </p:nvSpPr>
        <p:spPr bwMode="auto">
          <a:xfrm>
            <a:off x="3924300" y="1869281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40" name="AutoShape 32"/>
          <p:cNvSpPr>
            <a:spLocks noChangeArrowheads="1"/>
          </p:cNvSpPr>
          <p:nvPr/>
        </p:nvSpPr>
        <p:spPr bwMode="auto">
          <a:xfrm>
            <a:off x="3563939" y="2518173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41" name="AutoShape 33"/>
          <p:cNvSpPr>
            <a:spLocks noChangeArrowheads="1"/>
          </p:cNvSpPr>
          <p:nvPr/>
        </p:nvSpPr>
        <p:spPr bwMode="auto">
          <a:xfrm>
            <a:off x="3348039" y="2625329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42" name="AutoShape 34"/>
          <p:cNvSpPr>
            <a:spLocks noChangeArrowheads="1"/>
          </p:cNvSpPr>
          <p:nvPr/>
        </p:nvSpPr>
        <p:spPr bwMode="auto">
          <a:xfrm>
            <a:off x="3492500" y="2733675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43" name="AutoShape 35"/>
          <p:cNvSpPr>
            <a:spLocks noChangeArrowheads="1"/>
          </p:cNvSpPr>
          <p:nvPr/>
        </p:nvSpPr>
        <p:spPr bwMode="auto">
          <a:xfrm>
            <a:off x="3708400" y="2680098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44" name="AutoShape 36"/>
          <p:cNvSpPr>
            <a:spLocks noChangeArrowheads="1"/>
          </p:cNvSpPr>
          <p:nvPr/>
        </p:nvSpPr>
        <p:spPr bwMode="auto">
          <a:xfrm>
            <a:off x="3924300" y="2463404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45" name="AutoShape 37"/>
          <p:cNvSpPr>
            <a:spLocks noChangeArrowheads="1"/>
          </p:cNvSpPr>
          <p:nvPr/>
        </p:nvSpPr>
        <p:spPr bwMode="auto">
          <a:xfrm>
            <a:off x="3924300" y="2247900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46" name="AutoShape 38"/>
          <p:cNvSpPr>
            <a:spLocks noChangeArrowheads="1"/>
          </p:cNvSpPr>
          <p:nvPr/>
        </p:nvSpPr>
        <p:spPr bwMode="auto">
          <a:xfrm>
            <a:off x="4211639" y="2139554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47" name="AutoShape 39"/>
          <p:cNvSpPr>
            <a:spLocks noChangeArrowheads="1"/>
          </p:cNvSpPr>
          <p:nvPr/>
        </p:nvSpPr>
        <p:spPr bwMode="auto">
          <a:xfrm>
            <a:off x="4427539" y="2409825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cs-CZ" sz="1800">
              <a:latin typeface="Arial" charset="0"/>
            </a:endParaRPr>
          </a:p>
        </p:txBody>
      </p:sp>
      <p:sp>
        <p:nvSpPr>
          <p:cNvPr id="222248" name="AutoShape 40"/>
          <p:cNvSpPr>
            <a:spLocks noChangeArrowheads="1"/>
          </p:cNvSpPr>
          <p:nvPr/>
        </p:nvSpPr>
        <p:spPr bwMode="auto">
          <a:xfrm>
            <a:off x="4211639" y="2301479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49" name="AutoShape 41"/>
          <p:cNvSpPr>
            <a:spLocks noChangeArrowheads="1"/>
          </p:cNvSpPr>
          <p:nvPr/>
        </p:nvSpPr>
        <p:spPr bwMode="auto">
          <a:xfrm>
            <a:off x="4067175" y="1977629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50" name="AutoShape 42"/>
          <p:cNvSpPr>
            <a:spLocks noChangeArrowheads="1"/>
          </p:cNvSpPr>
          <p:nvPr/>
        </p:nvSpPr>
        <p:spPr bwMode="auto">
          <a:xfrm>
            <a:off x="4500564" y="1869281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51" name="AutoShape 43"/>
          <p:cNvSpPr>
            <a:spLocks noChangeArrowheads="1"/>
          </p:cNvSpPr>
          <p:nvPr/>
        </p:nvSpPr>
        <p:spPr bwMode="auto">
          <a:xfrm>
            <a:off x="4427539" y="2085975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52" name="AutoShape 44"/>
          <p:cNvSpPr>
            <a:spLocks noChangeArrowheads="1"/>
          </p:cNvSpPr>
          <p:nvPr/>
        </p:nvSpPr>
        <p:spPr bwMode="auto">
          <a:xfrm>
            <a:off x="3203575" y="2787254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53" name="AutoShape 45"/>
          <p:cNvSpPr>
            <a:spLocks noChangeArrowheads="1"/>
          </p:cNvSpPr>
          <p:nvPr/>
        </p:nvSpPr>
        <p:spPr bwMode="auto">
          <a:xfrm>
            <a:off x="4716464" y="2031206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54" name="AutoShape 46"/>
          <p:cNvSpPr>
            <a:spLocks noChangeArrowheads="1"/>
          </p:cNvSpPr>
          <p:nvPr/>
        </p:nvSpPr>
        <p:spPr bwMode="auto">
          <a:xfrm>
            <a:off x="4932364" y="2139554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55" name="AutoShape 47"/>
          <p:cNvSpPr>
            <a:spLocks noChangeArrowheads="1"/>
          </p:cNvSpPr>
          <p:nvPr/>
        </p:nvSpPr>
        <p:spPr bwMode="auto">
          <a:xfrm>
            <a:off x="4572000" y="2247900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56" name="AutoShape 48"/>
          <p:cNvSpPr>
            <a:spLocks noChangeArrowheads="1"/>
          </p:cNvSpPr>
          <p:nvPr/>
        </p:nvSpPr>
        <p:spPr bwMode="auto">
          <a:xfrm>
            <a:off x="3779839" y="2356248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57" name="AutoShape 49"/>
          <p:cNvSpPr>
            <a:spLocks noChangeArrowheads="1"/>
          </p:cNvSpPr>
          <p:nvPr/>
        </p:nvSpPr>
        <p:spPr bwMode="auto">
          <a:xfrm>
            <a:off x="3851275" y="2139554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58" name="Line 50"/>
          <p:cNvSpPr>
            <a:spLocks noChangeShapeType="1"/>
          </p:cNvSpPr>
          <p:nvPr/>
        </p:nvSpPr>
        <p:spPr bwMode="auto">
          <a:xfrm flipV="1">
            <a:off x="3132138" y="1707356"/>
            <a:ext cx="1008062" cy="1134666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2259" name="Line 51"/>
          <p:cNvSpPr>
            <a:spLocks noChangeShapeType="1"/>
          </p:cNvSpPr>
          <p:nvPr/>
        </p:nvSpPr>
        <p:spPr bwMode="auto">
          <a:xfrm flipV="1">
            <a:off x="3132139" y="2409826"/>
            <a:ext cx="1944687" cy="43219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2260" name="AutoShape 52"/>
          <p:cNvSpPr>
            <a:spLocks noChangeArrowheads="1"/>
          </p:cNvSpPr>
          <p:nvPr/>
        </p:nvSpPr>
        <p:spPr bwMode="auto">
          <a:xfrm>
            <a:off x="4211639" y="1815704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61" name="AutoShape 53"/>
          <p:cNvSpPr>
            <a:spLocks noChangeArrowheads="1"/>
          </p:cNvSpPr>
          <p:nvPr/>
        </p:nvSpPr>
        <p:spPr bwMode="auto">
          <a:xfrm>
            <a:off x="4211639" y="2518173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62" name="AutoShape 54"/>
          <p:cNvSpPr>
            <a:spLocks noChangeArrowheads="1"/>
          </p:cNvSpPr>
          <p:nvPr/>
        </p:nvSpPr>
        <p:spPr bwMode="auto">
          <a:xfrm>
            <a:off x="4787900" y="2356248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63" name="AutoShape 55"/>
          <p:cNvSpPr>
            <a:spLocks noChangeArrowheads="1"/>
          </p:cNvSpPr>
          <p:nvPr/>
        </p:nvSpPr>
        <p:spPr bwMode="auto">
          <a:xfrm>
            <a:off x="2987675" y="3813573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64" name="AutoShape 56"/>
          <p:cNvSpPr>
            <a:spLocks noChangeArrowheads="1"/>
          </p:cNvSpPr>
          <p:nvPr/>
        </p:nvSpPr>
        <p:spPr bwMode="auto">
          <a:xfrm>
            <a:off x="3132139" y="3868341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65" name="AutoShape 57"/>
          <p:cNvSpPr>
            <a:spLocks noChangeArrowheads="1"/>
          </p:cNvSpPr>
          <p:nvPr/>
        </p:nvSpPr>
        <p:spPr bwMode="auto">
          <a:xfrm>
            <a:off x="3203575" y="4030266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66" name="AutoShape 58"/>
          <p:cNvSpPr>
            <a:spLocks noChangeArrowheads="1"/>
          </p:cNvSpPr>
          <p:nvPr/>
        </p:nvSpPr>
        <p:spPr bwMode="auto">
          <a:xfrm>
            <a:off x="2268539" y="4192191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67" name="AutoShape 59"/>
          <p:cNvSpPr>
            <a:spLocks noChangeArrowheads="1"/>
          </p:cNvSpPr>
          <p:nvPr/>
        </p:nvSpPr>
        <p:spPr bwMode="auto">
          <a:xfrm>
            <a:off x="2339975" y="4030266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68" name="AutoShape 60"/>
          <p:cNvSpPr>
            <a:spLocks noChangeArrowheads="1"/>
          </p:cNvSpPr>
          <p:nvPr/>
        </p:nvSpPr>
        <p:spPr bwMode="auto">
          <a:xfrm>
            <a:off x="2627314" y="3813573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69" name="AutoShape 61"/>
          <p:cNvSpPr>
            <a:spLocks noChangeArrowheads="1"/>
          </p:cNvSpPr>
          <p:nvPr/>
        </p:nvSpPr>
        <p:spPr bwMode="auto">
          <a:xfrm>
            <a:off x="1979614" y="4407694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70" name="AutoShape 62"/>
          <p:cNvSpPr>
            <a:spLocks noChangeArrowheads="1"/>
          </p:cNvSpPr>
          <p:nvPr/>
        </p:nvSpPr>
        <p:spPr bwMode="auto">
          <a:xfrm>
            <a:off x="3563939" y="4407694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71" name="AutoShape 63"/>
          <p:cNvSpPr>
            <a:spLocks noChangeArrowheads="1"/>
          </p:cNvSpPr>
          <p:nvPr/>
        </p:nvSpPr>
        <p:spPr bwMode="auto">
          <a:xfrm>
            <a:off x="3419475" y="4030266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72" name="AutoShape 64"/>
          <p:cNvSpPr>
            <a:spLocks noChangeArrowheads="1"/>
          </p:cNvSpPr>
          <p:nvPr/>
        </p:nvSpPr>
        <p:spPr bwMode="auto">
          <a:xfrm>
            <a:off x="2843214" y="3759994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73" name="AutoShape 65"/>
          <p:cNvSpPr>
            <a:spLocks noChangeArrowheads="1"/>
          </p:cNvSpPr>
          <p:nvPr/>
        </p:nvSpPr>
        <p:spPr bwMode="auto">
          <a:xfrm>
            <a:off x="2484439" y="3868341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74" name="AutoShape 66"/>
          <p:cNvSpPr>
            <a:spLocks noChangeArrowheads="1"/>
          </p:cNvSpPr>
          <p:nvPr/>
        </p:nvSpPr>
        <p:spPr bwMode="auto">
          <a:xfrm>
            <a:off x="3059114" y="3921919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75" name="AutoShape 67"/>
          <p:cNvSpPr>
            <a:spLocks noChangeArrowheads="1"/>
          </p:cNvSpPr>
          <p:nvPr/>
        </p:nvSpPr>
        <p:spPr bwMode="auto">
          <a:xfrm>
            <a:off x="3419475" y="4300537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76" name="AutoShape 68"/>
          <p:cNvSpPr>
            <a:spLocks noChangeArrowheads="1"/>
          </p:cNvSpPr>
          <p:nvPr/>
        </p:nvSpPr>
        <p:spPr bwMode="auto">
          <a:xfrm>
            <a:off x="2195514" y="4030266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77" name="AutoShape 69"/>
          <p:cNvSpPr>
            <a:spLocks noChangeArrowheads="1"/>
          </p:cNvSpPr>
          <p:nvPr/>
        </p:nvSpPr>
        <p:spPr bwMode="auto">
          <a:xfrm>
            <a:off x="2124075" y="4300537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78" name="AutoShape 70"/>
          <p:cNvSpPr>
            <a:spLocks noChangeArrowheads="1"/>
          </p:cNvSpPr>
          <p:nvPr/>
        </p:nvSpPr>
        <p:spPr bwMode="auto">
          <a:xfrm>
            <a:off x="2700339" y="3738562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79" name="AutoShape 71"/>
          <p:cNvSpPr>
            <a:spLocks noChangeArrowheads="1"/>
          </p:cNvSpPr>
          <p:nvPr/>
        </p:nvSpPr>
        <p:spPr bwMode="auto">
          <a:xfrm>
            <a:off x="3348039" y="4137423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80" name="AutoShape 72"/>
          <p:cNvSpPr>
            <a:spLocks noChangeArrowheads="1"/>
          </p:cNvSpPr>
          <p:nvPr/>
        </p:nvSpPr>
        <p:spPr bwMode="auto">
          <a:xfrm>
            <a:off x="2051050" y="4300537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81" name="AutoShape 73"/>
          <p:cNvSpPr>
            <a:spLocks noChangeArrowheads="1"/>
          </p:cNvSpPr>
          <p:nvPr/>
        </p:nvSpPr>
        <p:spPr bwMode="auto">
          <a:xfrm>
            <a:off x="2555875" y="3921919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82" name="AutoShape 74"/>
          <p:cNvSpPr>
            <a:spLocks noChangeArrowheads="1"/>
          </p:cNvSpPr>
          <p:nvPr/>
        </p:nvSpPr>
        <p:spPr bwMode="auto">
          <a:xfrm>
            <a:off x="3492500" y="4192191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cs-CZ" sz="1800">
              <a:latin typeface="Arial" charset="0"/>
            </a:endParaRPr>
          </a:p>
        </p:txBody>
      </p:sp>
      <p:sp>
        <p:nvSpPr>
          <p:cNvPr id="222283" name="AutoShape 75"/>
          <p:cNvSpPr>
            <a:spLocks noChangeArrowheads="1"/>
          </p:cNvSpPr>
          <p:nvPr/>
        </p:nvSpPr>
        <p:spPr bwMode="auto">
          <a:xfrm>
            <a:off x="2124075" y="4137423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84" name="AutoShape 76"/>
          <p:cNvSpPr>
            <a:spLocks noChangeArrowheads="1"/>
          </p:cNvSpPr>
          <p:nvPr/>
        </p:nvSpPr>
        <p:spPr bwMode="auto">
          <a:xfrm>
            <a:off x="2771775" y="3868341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85" name="AutoShape 77"/>
          <p:cNvSpPr>
            <a:spLocks noChangeArrowheads="1"/>
          </p:cNvSpPr>
          <p:nvPr/>
        </p:nvSpPr>
        <p:spPr bwMode="auto">
          <a:xfrm>
            <a:off x="2339975" y="3868341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86" name="AutoShape 78"/>
          <p:cNvSpPr>
            <a:spLocks noChangeArrowheads="1"/>
          </p:cNvSpPr>
          <p:nvPr/>
        </p:nvSpPr>
        <p:spPr bwMode="auto">
          <a:xfrm>
            <a:off x="5148264" y="4137423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87" name="AutoShape 79"/>
          <p:cNvSpPr>
            <a:spLocks noChangeArrowheads="1"/>
          </p:cNvSpPr>
          <p:nvPr/>
        </p:nvSpPr>
        <p:spPr bwMode="auto">
          <a:xfrm>
            <a:off x="4787900" y="3975498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88" name="AutoShape 80"/>
          <p:cNvSpPr>
            <a:spLocks noChangeArrowheads="1"/>
          </p:cNvSpPr>
          <p:nvPr/>
        </p:nvSpPr>
        <p:spPr bwMode="auto">
          <a:xfrm>
            <a:off x="6227763" y="3975498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89" name="AutoShape 81"/>
          <p:cNvSpPr>
            <a:spLocks noChangeArrowheads="1"/>
          </p:cNvSpPr>
          <p:nvPr/>
        </p:nvSpPr>
        <p:spPr bwMode="auto">
          <a:xfrm>
            <a:off x="5940425" y="3868341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90" name="AutoShape 82"/>
          <p:cNvSpPr>
            <a:spLocks noChangeArrowheads="1"/>
          </p:cNvSpPr>
          <p:nvPr/>
        </p:nvSpPr>
        <p:spPr bwMode="auto">
          <a:xfrm>
            <a:off x="5651500" y="3975498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91" name="AutoShape 83"/>
          <p:cNvSpPr>
            <a:spLocks noChangeArrowheads="1"/>
          </p:cNvSpPr>
          <p:nvPr/>
        </p:nvSpPr>
        <p:spPr bwMode="auto">
          <a:xfrm>
            <a:off x="5508625" y="4137423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92" name="AutoShape 84"/>
          <p:cNvSpPr>
            <a:spLocks noChangeArrowheads="1"/>
          </p:cNvSpPr>
          <p:nvPr/>
        </p:nvSpPr>
        <p:spPr bwMode="auto">
          <a:xfrm>
            <a:off x="5292725" y="4192191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93" name="AutoShape 85"/>
          <p:cNvSpPr>
            <a:spLocks noChangeArrowheads="1"/>
          </p:cNvSpPr>
          <p:nvPr/>
        </p:nvSpPr>
        <p:spPr bwMode="auto">
          <a:xfrm>
            <a:off x="4859339" y="4137423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94" name="AutoShape 86"/>
          <p:cNvSpPr>
            <a:spLocks noChangeArrowheads="1"/>
          </p:cNvSpPr>
          <p:nvPr/>
        </p:nvSpPr>
        <p:spPr bwMode="auto">
          <a:xfrm>
            <a:off x="6156325" y="3813573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95" name="AutoShape 87"/>
          <p:cNvSpPr>
            <a:spLocks noChangeArrowheads="1"/>
          </p:cNvSpPr>
          <p:nvPr/>
        </p:nvSpPr>
        <p:spPr bwMode="auto">
          <a:xfrm>
            <a:off x="5795964" y="3813573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96" name="AutoShape 88"/>
          <p:cNvSpPr>
            <a:spLocks noChangeArrowheads="1"/>
          </p:cNvSpPr>
          <p:nvPr/>
        </p:nvSpPr>
        <p:spPr bwMode="auto">
          <a:xfrm>
            <a:off x="5651500" y="3921919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97" name="AutoShape 89"/>
          <p:cNvSpPr>
            <a:spLocks noChangeArrowheads="1"/>
          </p:cNvSpPr>
          <p:nvPr/>
        </p:nvSpPr>
        <p:spPr bwMode="auto">
          <a:xfrm>
            <a:off x="6011864" y="3921919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98" name="AutoShape 90"/>
          <p:cNvSpPr>
            <a:spLocks noChangeArrowheads="1"/>
          </p:cNvSpPr>
          <p:nvPr/>
        </p:nvSpPr>
        <p:spPr bwMode="auto">
          <a:xfrm>
            <a:off x="5795964" y="3921919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99" name="AutoShape 91"/>
          <p:cNvSpPr>
            <a:spLocks noChangeArrowheads="1"/>
          </p:cNvSpPr>
          <p:nvPr/>
        </p:nvSpPr>
        <p:spPr bwMode="auto">
          <a:xfrm>
            <a:off x="5508625" y="4030266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00" name="AutoShape 92"/>
          <p:cNvSpPr>
            <a:spLocks noChangeArrowheads="1"/>
          </p:cNvSpPr>
          <p:nvPr/>
        </p:nvSpPr>
        <p:spPr bwMode="auto">
          <a:xfrm>
            <a:off x="5076825" y="4245769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01" name="AutoShape 93"/>
          <p:cNvSpPr>
            <a:spLocks noChangeArrowheads="1"/>
          </p:cNvSpPr>
          <p:nvPr/>
        </p:nvSpPr>
        <p:spPr bwMode="auto">
          <a:xfrm>
            <a:off x="4932364" y="4083844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02" name="AutoShape 94"/>
          <p:cNvSpPr>
            <a:spLocks noChangeArrowheads="1"/>
          </p:cNvSpPr>
          <p:nvPr/>
        </p:nvSpPr>
        <p:spPr bwMode="auto">
          <a:xfrm>
            <a:off x="6372225" y="3975498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03" name="AutoShape 95"/>
          <p:cNvSpPr>
            <a:spLocks noChangeArrowheads="1"/>
          </p:cNvSpPr>
          <p:nvPr/>
        </p:nvSpPr>
        <p:spPr bwMode="auto">
          <a:xfrm>
            <a:off x="5219700" y="4300537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04" name="AutoShape 96"/>
          <p:cNvSpPr>
            <a:spLocks noChangeArrowheads="1"/>
          </p:cNvSpPr>
          <p:nvPr/>
        </p:nvSpPr>
        <p:spPr bwMode="auto">
          <a:xfrm>
            <a:off x="1619250" y="2139554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05" name="AutoShape 97"/>
          <p:cNvSpPr>
            <a:spLocks noChangeArrowheads="1"/>
          </p:cNvSpPr>
          <p:nvPr/>
        </p:nvSpPr>
        <p:spPr bwMode="auto">
          <a:xfrm>
            <a:off x="2051050" y="2193131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06" name="AutoShape 98"/>
          <p:cNvSpPr>
            <a:spLocks noChangeArrowheads="1"/>
          </p:cNvSpPr>
          <p:nvPr/>
        </p:nvSpPr>
        <p:spPr bwMode="auto">
          <a:xfrm>
            <a:off x="1763714" y="2031206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07" name="AutoShape 99"/>
          <p:cNvSpPr>
            <a:spLocks noChangeArrowheads="1"/>
          </p:cNvSpPr>
          <p:nvPr/>
        </p:nvSpPr>
        <p:spPr bwMode="auto">
          <a:xfrm>
            <a:off x="900114" y="2139554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08" name="AutoShape 100"/>
          <p:cNvSpPr>
            <a:spLocks noChangeArrowheads="1"/>
          </p:cNvSpPr>
          <p:nvPr/>
        </p:nvSpPr>
        <p:spPr bwMode="auto">
          <a:xfrm>
            <a:off x="1187450" y="2031206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09" name="AutoShape 101"/>
          <p:cNvSpPr>
            <a:spLocks noChangeArrowheads="1"/>
          </p:cNvSpPr>
          <p:nvPr/>
        </p:nvSpPr>
        <p:spPr bwMode="auto">
          <a:xfrm>
            <a:off x="6084888" y="3921919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10" name="AutoShape 102"/>
          <p:cNvSpPr>
            <a:spLocks noChangeArrowheads="1"/>
          </p:cNvSpPr>
          <p:nvPr/>
        </p:nvSpPr>
        <p:spPr bwMode="auto">
          <a:xfrm>
            <a:off x="6300789" y="4083844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11" name="AutoShape 103"/>
          <p:cNvSpPr>
            <a:spLocks noChangeArrowheads="1"/>
          </p:cNvSpPr>
          <p:nvPr/>
        </p:nvSpPr>
        <p:spPr bwMode="auto">
          <a:xfrm>
            <a:off x="5407025" y="4246960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12" name="AutoShape 104"/>
          <p:cNvSpPr>
            <a:spLocks noChangeArrowheads="1"/>
          </p:cNvSpPr>
          <p:nvPr/>
        </p:nvSpPr>
        <p:spPr bwMode="auto">
          <a:xfrm>
            <a:off x="1476375" y="1977629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13" name="AutoShape 105"/>
          <p:cNvSpPr>
            <a:spLocks noChangeArrowheads="1"/>
          </p:cNvSpPr>
          <p:nvPr/>
        </p:nvSpPr>
        <p:spPr bwMode="auto">
          <a:xfrm>
            <a:off x="1331914" y="2139554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14" name="AutoShape 106"/>
          <p:cNvSpPr>
            <a:spLocks noChangeArrowheads="1"/>
          </p:cNvSpPr>
          <p:nvPr/>
        </p:nvSpPr>
        <p:spPr bwMode="auto">
          <a:xfrm>
            <a:off x="4859339" y="3975498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15" name="AutoShape 107"/>
          <p:cNvSpPr>
            <a:spLocks noChangeArrowheads="1"/>
          </p:cNvSpPr>
          <p:nvPr/>
        </p:nvSpPr>
        <p:spPr bwMode="auto">
          <a:xfrm>
            <a:off x="5003800" y="4192191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16" name="AutoShape 108"/>
          <p:cNvSpPr>
            <a:spLocks noChangeArrowheads="1"/>
          </p:cNvSpPr>
          <p:nvPr/>
        </p:nvSpPr>
        <p:spPr bwMode="auto">
          <a:xfrm>
            <a:off x="6443664" y="4083844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17" name="AutoShape 109"/>
          <p:cNvSpPr>
            <a:spLocks noChangeArrowheads="1"/>
          </p:cNvSpPr>
          <p:nvPr/>
        </p:nvSpPr>
        <p:spPr bwMode="auto">
          <a:xfrm>
            <a:off x="2195514" y="4354116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18" name="AutoShape 110"/>
          <p:cNvSpPr>
            <a:spLocks noChangeArrowheads="1"/>
          </p:cNvSpPr>
          <p:nvPr/>
        </p:nvSpPr>
        <p:spPr bwMode="auto">
          <a:xfrm>
            <a:off x="5435600" y="4137423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19" name="AutoShape 111"/>
          <p:cNvSpPr>
            <a:spLocks noChangeArrowheads="1"/>
          </p:cNvSpPr>
          <p:nvPr/>
        </p:nvSpPr>
        <p:spPr bwMode="auto">
          <a:xfrm>
            <a:off x="2484439" y="3759994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20" name="AutoShape 112"/>
          <p:cNvSpPr>
            <a:spLocks noChangeArrowheads="1"/>
          </p:cNvSpPr>
          <p:nvPr/>
        </p:nvSpPr>
        <p:spPr bwMode="auto">
          <a:xfrm>
            <a:off x="6011864" y="3759994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21" name="AutoShape 113"/>
          <p:cNvSpPr>
            <a:spLocks noChangeArrowheads="1"/>
          </p:cNvSpPr>
          <p:nvPr/>
        </p:nvSpPr>
        <p:spPr bwMode="auto">
          <a:xfrm>
            <a:off x="3708400" y="2518173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22" name="AutoShape 114"/>
          <p:cNvSpPr>
            <a:spLocks noChangeArrowheads="1"/>
          </p:cNvSpPr>
          <p:nvPr/>
        </p:nvSpPr>
        <p:spPr bwMode="auto">
          <a:xfrm>
            <a:off x="5940425" y="2787254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23" name="AutoShape 115"/>
          <p:cNvSpPr>
            <a:spLocks noChangeArrowheads="1"/>
          </p:cNvSpPr>
          <p:nvPr/>
        </p:nvSpPr>
        <p:spPr bwMode="auto">
          <a:xfrm>
            <a:off x="6227763" y="2787254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24" name="AutoShape 116"/>
          <p:cNvSpPr>
            <a:spLocks noChangeArrowheads="1"/>
          </p:cNvSpPr>
          <p:nvPr/>
        </p:nvSpPr>
        <p:spPr bwMode="auto">
          <a:xfrm>
            <a:off x="6443664" y="2625329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25" name="AutoShape 117"/>
          <p:cNvSpPr>
            <a:spLocks noChangeArrowheads="1"/>
          </p:cNvSpPr>
          <p:nvPr/>
        </p:nvSpPr>
        <p:spPr bwMode="auto">
          <a:xfrm>
            <a:off x="6948488" y="1815704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26" name="AutoShape 118"/>
          <p:cNvSpPr>
            <a:spLocks noChangeArrowheads="1"/>
          </p:cNvSpPr>
          <p:nvPr/>
        </p:nvSpPr>
        <p:spPr bwMode="auto">
          <a:xfrm>
            <a:off x="6804025" y="2085975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27" name="AutoShape 119"/>
          <p:cNvSpPr>
            <a:spLocks noChangeArrowheads="1"/>
          </p:cNvSpPr>
          <p:nvPr/>
        </p:nvSpPr>
        <p:spPr bwMode="auto">
          <a:xfrm>
            <a:off x="7164389" y="2031206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28" name="AutoShape 120"/>
          <p:cNvSpPr>
            <a:spLocks noChangeArrowheads="1"/>
          </p:cNvSpPr>
          <p:nvPr/>
        </p:nvSpPr>
        <p:spPr bwMode="auto">
          <a:xfrm>
            <a:off x="6588125" y="2139554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29" name="AutoShape 121"/>
          <p:cNvSpPr>
            <a:spLocks noChangeArrowheads="1"/>
          </p:cNvSpPr>
          <p:nvPr/>
        </p:nvSpPr>
        <p:spPr bwMode="auto">
          <a:xfrm>
            <a:off x="6300789" y="2463404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30" name="AutoShape 122"/>
          <p:cNvSpPr>
            <a:spLocks noChangeArrowheads="1"/>
          </p:cNvSpPr>
          <p:nvPr/>
        </p:nvSpPr>
        <p:spPr bwMode="auto">
          <a:xfrm>
            <a:off x="6732589" y="2301479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31" name="AutoShape 123"/>
          <p:cNvSpPr>
            <a:spLocks noChangeArrowheads="1"/>
          </p:cNvSpPr>
          <p:nvPr/>
        </p:nvSpPr>
        <p:spPr bwMode="auto">
          <a:xfrm>
            <a:off x="6156325" y="2625329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32" name="AutoShape 124"/>
          <p:cNvSpPr>
            <a:spLocks noChangeArrowheads="1"/>
          </p:cNvSpPr>
          <p:nvPr/>
        </p:nvSpPr>
        <p:spPr bwMode="auto">
          <a:xfrm>
            <a:off x="7019925" y="1977629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33" name="AutoShape 125"/>
          <p:cNvSpPr>
            <a:spLocks noChangeArrowheads="1"/>
          </p:cNvSpPr>
          <p:nvPr/>
        </p:nvSpPr>
        <p:spPr bwMode="auto">
          <a:xfrm>
            <a:off x="6877050" y="1977629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34" name="AutoShape 126"/>
          <p:cNvSpPr>
            <a:spLocks noChangeArrowheads="1"/>
          </p:cNvSpPr>
          <p:nvPr/>
        </p:nvSpPr>
        <p:spPr bwMode="auto">
          <a:xfrm>
            <a:off x="6516689" y="2301479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35" name="AutoShape 127"/>
          <p:cNvSpPr>
            <a:spLocks noChangeArrowheads="1"/>
          </p:cNvSpPr>
          <p:nvPr/>
        </p:nvSpPr>
        <p:spPr bwMode="auto">
          <a:xfrm>
            <a:off x="6156325" y="2518173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36" name="AutoShape 128"/>
          <p:cNvSpPr>
            <a:spLocks noChangeArrowheads="1"/>
          </p:cNvSpPr>
          <p:nvPr/>
        </p:nvSpPr>
        <p:spPr bwMode="auto">
          <a:xfrm>
            <a:off x="7019925" y="2193131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37" name="AutoShape 129"/>
          <p:cNvSpPr>
            <a:spLocks noChangeArrowheads="1"/>
          </p:cNvSpPr>
          <p:nvPr/>
        </p:nvSpPr>
        <p:spPr bwMode="auto">
          <a:xfrm>
            <a:off x="6443664" y="2356248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38" name="AutoShape 130"/>
          <p:cNvSpPr>
            <a:spLocks noChangeArrowheads="1"/>
          </p:cNvSpPr>
          <p:nvPr/>
        </p:nvSpPr>
        <p:spPr bwMode="auto">
          <a:xfrm>
            <a:off x="6011864" y="2680098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39" name="AutoShape 131"/>
          <p:cNvSpPr>
            <a:spLocks noChangeArrowheads="1"/>
          </p:cNvSpPr>
          <p:nvPr/>
        </p:nvSpPr>
        <p:spPr bwMode="auto">
          <a:xfrm>
            <a:off x="6516689" y="2409825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40" name="AutoShape 132"/>
          <p:cNvSpPr>
            <a:spLocks noChangeArrowheads="1"/>
          </p:cNvSpPr>
          <p:nvPr/>
        </p:nvSpPr>
        <p:spPr bwMode="auto">
          <a:xfrm>
            <a:off x="7235825" y="1924050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41" name="AutoShape 133"/>
          <p:cNvSpPr>
            <a:spLocks noChangeArrowheads="1"/>
          </p:cNvSpPr>
          <p:nvPr/>
        </p:nvSpPr>
        <p:spPr bwMode="auto">
          <a:xfrm>
            <a:off x="6588125" y="2463404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42" name="Line 134"/>
          <p:cNvSpPr>
            <a:spLocks noChangeShapeType="1"/>
          </p:cNvSpPr>
          <p:nvPr/>
        </p:nvSpPr>
        <p:spPr bwMode="auto">
          <a:xfrm flipV="1">
            <a:off x="5867401" y="1762125"/>
            <a:ext cx="1152525" cy="91797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2343" name="Line 135"/>
          <p:cNvSpPr>
            <a:spLocks noChangeShapeType="1"/>
          </p:cNvSpPr>
          <p:nvPr/>
        </p:nvSpPr>
        <p:spPr bwMode="auto">
          <a:xfrm flipV="1">
            <a:off x="6226176" y="1999060"/>
            <a:ext cx="1152525" cy="91797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2344" name="Line 136"/>
          <p:cNvSpPr>
            <a:spLocks noChangeShapeType="1"/>
          </p:cNvSpPr>
          <p:nvPr/>
        </p:nvSpPr>
        <p:spPr bwMode="auto">
          <a:xfrm flipV="1">
            <a:off x="1907704" y="4030266"/>
            <a:ext cx="1945159" cy="161664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2345" name="Line 137"/>
          <p:cNvSpPr>
            <a:spLocks noChangeShapeType="1"/>
          </p:cNvSpPr>
          <p:nvPr/>
        </p:nvSpPr>
        <p:spPr bwMode="auto">
          <a:xfrm flipV="1">
            <a:off x="3132139" y="1815704"/>
            <a:ext cx="1800225" cy="1026319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2346" name="Line 138"/>
          <p:cNvSpPr>
            <a:spLocks noChangeShapeType="1"/>
          </p:cNvSpPr>
          <p:nvPr/>
        </p:nvSpPr>
        <p:spPr bwMode="auto">
          <a:xfrm flipV="1">
            <a:off x="5867400" y="1653778"/>
            <a:ext cx="1657350" cy="1241822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2347" name="Line 139"/>
          <p:cNvSpPr>
            <a:spLocks noChangeShapeType="1"/>
          </p:cNvSpPr>
          <p:nvPr/>
        </p:nvSpPr>
        <p:spPr bwMode="auto">
          <a:xfrm>
            <a:off x="827088" y="2078831"/>
            <a:ext cx="1944687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2348" name="Line 140"/>
          <p:cNvSpPr>
            <a:spLocks noChangeShapeType="1"/>
          </p:cNvSpPr>
          <p:nvPr/>
        </p:nvSpPr>
        <p:spPr bwMode="auto">
          <a:xfrm flipV="1">
            <a:off x="4787900" y="3868341"/>
            <a:ext cx="1944688" cy="377428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3" name="TextovéPole 142"/>
          <p:cNvSpPr txBox="1"/>
          <p:nvPr/>
        </p:nvSpPr>
        <p:spPr>
          <a:xfrm>
            <a:off x="5508104" y="332783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ANO</a:t>
            </a:r>
            <a:endParaRPr lang="cs-CZ" dirty="0"/>
          </a:p>
        </p:txBody>
      </p:sp>
      <p:sp>
        <p:nvSpPr>
          <p:cNvPr id="144" name="TextovéPole 143"/>
          <p:cNvSpPr txBox="1"/>
          <p:nvPr/>
        </p:nvSpPr>
        <p:spPr>
          <a:xfrm>
            <a:off x="4283968" y="1275606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ANO</a:t>
            </a:r>
            <a:endParaRPr lang="cs-CZ" dirty="0"/>
          </a:p>
        </p:txBody>
      </p:sp>
      <p:sp>
        <p:nvSpPr>
          <p:cNvPr id="145" name="TextovéPole 144"/>
          <p:cNvSpPr txBox="1"/>
          <p:nvPr/>
        </p:nvSpPr>
        <p:spPr>
          <a:xfrm>
            <a:off x="2345671" y="320885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ANO</a:t>
            </a:r>
            <a:endParaRPr lang="cs-CZ" dirty="0"/>
          </a:p>
        </p:txBody>
      </p:sp>
      <p:sp>
        <p:nvSpPr>
          <p:cNvPr id="146" name="TextovéPole 145"/>
          <p:cNvSpPr txBox="1"/>
          <p:nvPr/>
        </p:nvSpPr>
        <p:spPr>
          <a:xfrm>
            <a:off x="6660232" y="132961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NE</a:t>
            </a:r>
            <a:endParaRPr lang="cs-CZ" dirty="0"/>
          </a:p>
        </p:txBody>
      </p:sp>
      <p:sp>
        <p:nvSpPr>
          <p:cNvPr id="147" name="TextovéPole 146"/>
          <p:cNvSpPr txBox="1"/>
          <p:nvPr/>
        </p:nvSpPr>
        <p:spPr>
          <a:xfrm>
            <a:off x="1403648" y="1437624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0552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Co je podstatou H-S?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Obdélník 7"/>
          <p:cNvSpPr/>
          <p:nvPr/>
        </p:nvSpPr>
        <p:spPr>
          <a:xfrm>
            <a:off x="413792" y="843558"/>
            <a:ext cx="7216876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endParaRPr lang="cs-CZ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323528" y="843559"/>
            <a:ext cx="7704137" cy="324036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3400" indent="-533400">
              <a:lnSpc>
                <a:spcPct val="90000"/>
              </a:lnSpc>
              <a:buFontTx/>
              <a:buNone/>
            </a:pPr>
            <a:endParaRPr lang="cs-CZ" sz="2000" dirty="0" smtClean="0">
              <a:latin typeface="Arial" charset="0"/>
            </a:endParaRPr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cs-CZ" sz="2000" dirty="0" smtClean="0">
                <a:latin typeface="Arial" charset="0"/>
              </a:rPr>
              <a:t>Jedná se o rozptyl náhodné chyby </a:t>
            </a:r>
            <a:r>
              <a:rPr lang="cs-CZ" sz="2400" i="1" dirty="0" err="1" smtClean="0">
                <a:latin typeface="+mj-lt"/>
              </a:rPr>
              <a:t>u</a:t>
            </a:r>
            <a:r>
              <a:rPr lang="cs-CZ" sz="2400" i="1" baseline="-25000" dirty="0" err="1" smtClean="0">
                <a:latin typeface="+mj-lt"/>
              </a:rPr>
              <a:t>i</a:t>
            </a:r>
            <a:r>
              <a:rPr lang="cs-CZ" sz="2000" dirty="0" smtClean="0">
                <a:latin typeface="Arial" charset="0"/>
              </a:rPr>
              <a:t> v regresním (populačním)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endParaRPr lang="cs-CZ" sz="2000" dirty="0">
              <a:latin typeface="Arial" charset="0"/>
            </a:endParaRPr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cs-CZ" sz="2000" dirty="0" smtClean="0">
                <a:latin typeface="Arial" charset="0"/>
              </a:rPr>
              <a:t> modelu, např.</a:t>
            </a:r>
          </a:p>
          <a:p>
            <a:pPr marL="533400" indent="-533400">
              <a:lnSpc>
                <a:spcPct val="90000"/>
              </a:lnSpc>
            </a:pPr>
            <a:endParaRPr lang="cs-CZ" sz="2000" dirty="0">
              <a:latin typeface="Arial" charset="0"/>
            </a:endParaRPr>
          </a:p>
          <a:p>
            <a:pPr marL="533400" indent="-533400">
              <a:lnSpc>
                <a:spcPct val="90000"/>
              </a:lnSpc>
            </a:pPr>
            <a:endParaRPr lang="cs-CZ" sz="2000" dirty="0" smtClean="0">
              <a:latin typeface="Arial" charset="0"/>
            </a:endParaRPr>
          </a:p>
          <a:p>
            <a:pPr marL="533400" indent="-533400">
              <a:lnSpc>
                <a:spcPct val="90000"/>
              </a:lnSpc>
            </a:pPr>
            <a:endParaRPr lang="cs-CZ" sz="2000" dirty="0" smtClean="0">
              <a:latin typeface="Arial" charset="0"/>
            </a:endParaRPr>
          </a:p>
          <a:p>
            <a:pPr marL="533400" indent="-533400">
              <a:lnSpc>
                <a:spcPct val="90000"/>
              </a:lnSpc>
            </a:pPr>
            <a:endParaRPr lang="cs-CZ" sz="2000" dirty="0" smtClean="0"/>
          </a:p>
        </p:txBody>
      </p:sp>
      <p:graphicFrame>
        <p:nvGraphicFramePr>
          <p:cNvPr id="3" name="Objek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787676376"/>
              </p:ext>
            </p:extLst>
          </p:nvPr>
        </p:nvGraphicFramePr>
        <p:xfrm>
          <a:off x="2339057" y="1896715"/>
          <a:ext cx="2808312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2" name="Rovnice" r:id="rId6" imgW="3314700" imgH="381000" progId="Equation.3">
                  <p:embed/>
                </p:oleObj>
              </mc:Choice>
              <mc:Fallback>
                <p:oleObj name="Rovnice" r:id="rId6" imgW="3314700" imgH="381000" progId="Equation.3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057" y="1896715"/>
                        <a:ext cx="2808312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Oval 5"/>
          <p:cNvSpPr>
            <a:spLocks noChangeArrowheads="1"/>
          </p:cNvSpPr>
          <p:nvPr/>
        </p:nvSpPr>
        <p:spPr bwMode="auto">
          <a:xfrm>
            <a:off x="4839306" y="1815256"/>
            <a:ext cx="287337" cy="503237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541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Co je podstatou H-S?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Obdélník 7"/>
          <p:cNvSpPr/>
          <p:nvPr/>
        </p:nvSpPr>
        <p:spPr>
          <a:xfrm>
            <a:off x="413792" y="843558"/>
            <a:ext cx="7216876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endParaRPr lang="cs-CZ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323528" y="843558"/>
            <a:ext cx="8064896" cy="362187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3400" indent="-533400">
              <a:lnSpc>
                <a:spcPct val="90000"/>
              </a:lnSpc>
              <a:buFontTx/>
              <a:buNone/>
            </a:pPr>
            <a:r>
              <a:rPr lang="cs-CZ" sz="2200" b="1" i="1" dirty="0" smtClean="0">
                <a:solidFill>
                  <a:srgbClr val="0033CC"/>
                </a:solidFill>
                <a:latin typeface="Arial" charset="0"/>
              </a:rPr>
              <a:t>Některé důvody </a:t>
            </a:r>
            <a:r>
              <a:rPr lang="cs-CZ" sz="2200" b="1" i="1" dirty="0" smtClean="0">
                <a:latin typeface="Arial" charset="0"/>
              </a:rPr>
              <a:t>nekonstantnosti rozptylu: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endParaRPr lang="cs-CZ" sz="2200" b="1" i="1" dirty="0" smtClean="0">
              <a:latin typeface="Arial" charset="0"/>
            </a:endParaRP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cs-CZ" sz="2200" dirty="0" smtClean="0">
                <a:latin typeface="Arial" charset="0"/>
              </a:rPr>
              <a:t>Učení se z chyb: rozptyl počtu chyb se s rostoucím časem zmenšuje 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endParaRPr lang="cs-CZ" sz="2200" dirty="0" smtClean="0">
              <a:latin typeface="Arial" charset="0"/>
            </a:endParaRP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cs-CZ" sz="2200" dirty="0" smtClean="0">
                <a:latin typeface="Arial" charset="0"/>
              </a:rPr>
              <a:t>S rostoucím věkem roste rozptyl příjmů zaměstnanců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endParaRPr lang="cs-CZ" sz="2200" dirty="0" smtClean="0">
              <a:latin typeface="Arial" charset="0"/>
            </a:endParaRP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cs-CZ" sz="2200" dirty="0" smtClean="0">
                <a:latin typeface="Arial" charset="0"/>
              </a:rPr>
              <a:t>S lepšími technikami sběru dat klesá rozptyl chyb v datech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endParaRPr lang="cs-CZ" sz="2200" dirty="0" smtClean="0">
              <a:latin typeface="Arial" charset="0"/>
            </a:endParaRP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cs-CZ" sz="2200" dirty="0" smtClean="0">
                <a:latin typeface="Arial" charset="0"/>
              </a:rPr>
              <a:t>S přítomností odlehlých hodnot roste rozptyl</a:t>
            </a:r>
          </a:p>
        </p:txBody>
      </p:sp>
    </p:spTree>
    <p:extLst>
      <p:ext uri="{BB962C8B-B14F-4D97-AF65-F5344CB8AC3E}">
        <p14:creationId xmlns:p14="http://schemas.microsoft.com/office/powerpoint/2010/main" val="3400270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Co je podstatou H-S?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Obdélník 7"/>
          <p:cNvSpPr/>
          <p:nvPr/>
        </p:nvSpPr>
        <p:spPr>
          <a:xfrm>
            <a:off x="413792" y="843558"/>
            <a:ext cx="7216876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endParaRPr lang="cs-CZ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323529" y="843558"/>
            <a:ext cx="7560840" cy="362187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90000"/>
              </a:lnSpc>
              <a:buAutoNum type="arabicPeriod" startAt="5"/>
            </a:pPr>
            <a:r>
              <a:rPr lang="cs-CZ" sz="2200" dirty="0" smtClean="0">
                <a:latin typeface="Arial" charset="0"/>
              </a:rPr>
              <a:t>U špatně specifikovaného modelu dochází k proměnlivosti rozptylu</a:t>
            </a:r>
          </a:p>
          <a:p>
            <a:pPr marL="0" indent="0">
              <a:lnSpc>
                <a:spcPct val="90000"/>
              </a:lnSpc>
              <a:buNone/>
            </a:pPr>
            <a:endParaRPr lang="cs-CZ" sz="2200" dirty="0" smtClean="0">
              <a:latin typeface="Arial" charset="0"/>
            </a:endParaRPr>
          </a:p>
          <a:p>
            <a:pPr marL="457200" indent="-457200">
              <a:lnSpc>
                <a:spcPct val="90000"/>
              </a:lnSpc>
              <a:buAutoNum type="arabicPeriod" startAt="6"/>
            </a:pPr>
            <a:r>
              <a:rPr lang="cs-CZ" sz="2200" dirty="0" smtClean="0">
                <a:latin typeface="Arial" charset="0"/>
              </a:rPr>
              <a:t>Šikmost rozdělení vysvětlujících proměnných zvětšuje rozptyl</a:t>
            </a:r>
          </a:p>
          <a:p>
            <a:pPr marL="0" indent="0">
              <a:lnSpc>
                <a:spcPct val="90000"/>
              </a:lnSpc>
              <a:buNone/>
            </a:pPr>
            <a:endParaRPr lang="cs-CZ" sz="2200" dirty="0" smtClean="0">
              <a:latin typeface="Arial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cs-CZ" sz="2200" dirty="0" smtClean="0">
                <a:latin typeface="Arial" charset="0"/>
              </a:rPr>
              <a:t>7.   Panelová (průřezová) data mívají proměnlivý rozptyl</a:t>
            </a:r>
            <a:endParaRPr lang="cs-CZ" sz="22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8696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latin typeface="Arial" charset="0"/>
              </a:rPr>
              <a:t>Příklad 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9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9259566"/>
              </p:ext>
            </p:extLst>
          </p:nvPr>
        </p:nvGraphicFramePr>
        <p:xfrm>
          <a:off x="467544" y="771550"/>
          <a:ext cx="7416824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09314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12923</TotalTime>
  <Words>956</Words>
  <Application>Microsoft Office PowerPoint</Application>
  <PresentationFormat>Předvádění na obrazovce (16:9)</PresentationFormat>
  <Paragraphs>253</Paragraphs>
  <Slides>32</Slides>
  <Notes>27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32</vt:i4>
      </vt:variant>
    </vt:vector>
  </HeadingPairs>
  <TitlesOfParts>
    <vt:vector size="34" baseType="lpstr">
      <vt:lpstr>SLU</vt:lpstr>
      <vt:lpstr>Rovnice</vt:lpstr>
      <vt:lpstr>Statistické zpracování dat  7.přednáška </vt:lpstr>
      <vt:lpstr>Téma přednášky:</vt:lpstr>
      <vt:lpstr>Obsah přednášky </vt:lpstr>
      <vt:lpstr>Heteroskedasticita</vt:lpstr>
      <vt:lpstr>Jak vypadá H-S?</vt:lpstr>
      <vt:lpstr>Co je podstatou H-S?</vt:lpstr>
      <vt:lpstr>Co je podstatou H-S?</vt:lpstr>
      <vt:lpstr>Co je podstatou H-S?</vt:lpstr>
      <vt:lpstr>Příklad </vt:lpstr>
      <vt:lpstr>Jaké jsou důsledky H-S?</vt:lpstr>
      <vt:lpstr>Testy H-S</vt:lpstr>
      <vt:lpstr>Příklad – postup při testování H-S</vt:lpstr>
      <vt:lpstr>Příklad – postup při testování H-S</vt:lpstr>
      <vt:lpstr>Příklad - výsledek</vt:lpstr>
      <vt:lpstr>Metody odstranění H-S</vt:lpstr>
      <vt:lpstr>Rozptyl náhodné chyby závisí na regresoru</vt:lpstr>
      <vt:lpstr>Případ 1: σi2 = σ2Xi</vt:lpstr>
      <vt:lpstr>Úprava dat</vt:lpstr>
      <vt:lpstr>Rozptyl náhodné chyby závisí na kvadrátu regresoru</vt:lpstr>
      <vt:lpstr>Případ 2: σi2 = σ2Xi2</vt:lpstr>
      <vt:lpstr>Log-lineární model</vt:lpstr>
      <vt:lpstr>Postup při identifikaci a odstraňování H-S</vt:lpstr>
      <vt:lpstr>Postup při identifikaci a odstraňování H-S</vt:lpstr>
      <vt:lpstr>Postup při identifikaci a odstraňování H-S</vt:lpstr>
      <vt:lpstr>Postup při identifikaci a odstraňování H-S</vt:lpstr>
      <vt:lpstr>Autokorelace</vt:lpstr>
      <vt:lpstr>Autokorelace</vt:lpstr>
      <vt:lpstr>Test nulovosti autokorelací reziduí</vt:lpstr>
      <vt:lpstr>Příklad</vt:lpstr>
      <vt:lpstr>Příklad – testy autokorelačních koeficientů</vt:lpstr>
      <vt:lpstr>Příklad – testy autokorelačních koeficientů</vt:lpstr>
      <vt:lpstr>Závěr přednášky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stoklasova</cp:lastModifiedBy>
  <cp:revision>211</cp:revision>
  <dcterms:created xsi:type="dcterms:W3CDTF">2016-07-06T15:42:34Z</dcterms:created>
  <dcterms:modified xsi:type="dcterms:W3CDTF">2018-02-21T05:36:02Z</dcterms:modified>
</cp:coreProperties>
</file>