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emf" ContentType="image/x-emf"/>
  <Default Extension="xls" ContentType="application/vnd.ms-excel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4"/>
  </p:notesMasterIdLst>
  <p:sldIdLst>
    <p:sldId id="256" r:id="rId2"/>
    <p:sldId id="257" r:id="rId3"/>
    <p:sldId id="330" r:id="rId4"/>
    <p:sldId id="340" r:id="rId5"/>
    <p:sldId id="353" r:id="rId6"/>
    <p:sldId id="342" r:id="rId7"/>
    <p:sldId id="343" r:id="rId8"/>
    <p:sldId id="366" r:id="rId9"/>
    <p:sldId id="367" r:id="rId10"/>
    <p:sldId id="351" r:id="rId11"/>
    <p:sldId id="368" r:id="rId12"/>
    <p:sldId id="354" r:id="rId13"/>
    <p:sldId id="273" r:id="rId14"/>
    <p:sldId id="369" r:id="rId15"/>
    <p:sldId id="377" r:id="rId16"/>
    <p:sldId id="356" r:id="rId17"/>
    <p:sldId id="357" r:id="rId18"/>
    <p:sldId id="370" r:id="rId19"/>
    <p:sldId id="371" r:id="rId20"/>
    <p:sldId id="372" r:id="rId21"/>
    <p:sldId id="275" r:id="rId22"/>
    <p:sldId id="277" r:id="rId23"/>
    <p:sldId id="302" r:id="rId24"/>
    <p:sldId id="344" r:id="rId25"/>
    <p:sldId id="278" r:id="rId26"/>
    <p:sldId id="365" r:id="rId27"/>
    <p:sldId id="279" r:id="rId28"/>
    <p:sldId id="360" r:id="rId29"/>
    <p:sldId id="374" r:id="rId30"/>
    <p:sldId id="375" r:id="rId31"/>
    <p:sldId id="376" r:id="rId32"/>
    <p:sldId id="364" r:id="rId33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07871"/>
    <a:srgbClr val="000000"/>
    <a:srgbClr val="981E3A"/>
    <a:srgbClr val="9F2B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>
        <p:scale>
          <a:sx n="80" d="100"/>
          <a:sy n="80" d="100"/>
        </p:scale>
        <p:origin x="-1098" y="-28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4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5.e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30.wmf"/><Relationship Id="rId2" Type="http://schemas.openxmlformats.org/officeDocument/2006/relationships/image" Target="../media/image29.wmf"/><Relationship Id="rId1" Type="http://schemas.openxmlformats.org/officeDocument/2006/relationships/image" Target="../media/image28.wmf"/><Relationship Id="rId6" Type="http://schemas.openxmlformats.org/officeDocument/2006/relationships/image" Target="../media/image33.wmf"/><Relationship Id="rId5" Type="http://schemas.openxmlformats.org/officeDocument/2006/relationships/image" Target="../media/image32.wmf"/><Relationship Id="rId4" Type="http://schemas.openxmlformats.org/officeDocument/2006/relationships/image" Target="../media/image3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34.e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37.wmf"/><Relationship Id="rId2" Type="http://schemas.openxmlformats.org/officeDocument/2006/relationships/image" Target="../media/image36.wmf"/><Relationship Id="rId1" Type="http://schemas.openxmlformats.org/officeDocument/2006/relationships/image" Target="../media/image35.wmf"/></Relationships>
</file>

<file path=ppt/drawings/_rels/vmlDrawing1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8.e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48.wmf"/><Relationship Id="rId2" Type="http://schemas.openxmlformats.org/officeDocument/2006/relationships/image" Target="../media/image47.wmf"/><Relationship Id="rId1" Type="http://schemas.openxmlformats.org/officeDocument/2006/relationships/image" Target="../media/image46.wmf"/><Relationship Id="rId6" Type="http://schemas.openxmlformats.org/officeDocument/2006/relationships/image" Target="../media/image44.wmf"/><Relationship Id="rId5" Type="http://schemas.openxmlformats.org/officeDocument/2006/relationships/image" Target="../media/image50.wmf"/><Relationship Id="rId4" Type="http://schemas.openxmlformats.org/officeDocument/2006/relationships/image" Target="../media/image49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4" Type="http://schemas.openxmlformats.org/officeDocument/2006/relationships/image" Target="../media/image12.wmf"/></Relationships>
</file>

<file path=ppt/drawings/_rels/vmlDrawing20.vml.rels><?xml version="1.0" encoding="UTF-8" standalone="yes"?>
<Relationships xmlns="http://schemas.openxmlformats.org/package/2006/relationships"><Relationship Id="rId3" Type="http://schemas.openxmlformats.org/officeDocument/2006/relationships/image" Target="../media/image53.wmf"/><Relationship Id="rId2" Type="http://schemas.openxmlformats.org/officeDocument/2006/relationships/image" Target="../media/image52.wmf"/><Relationship Id="rId1" Type="http://schemas.openxmlformats.org/officeDocument/2006/relationships/image" Target="../media/image51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5.wmf"/><Relationship Id="rId2" Type="http://schemas.openxmlformats.org/officeDocument/2006/relationships/image" Target="../media/image14.wmf"/><Relationship Id="rId1" Type="http://schemas.openxmlformats.org/officeDocument/2006/relationships/image" Target="../media/image13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6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7.wmf"/></Relationships>
</file>

<file path=ppt/drawings/_rels/vmlDrawing6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21.wmf"/><Relationship Id="rId1" Type="http://schemas.openxmlformats.org/officeDocument/2006/relationships/image" Target="../media/image20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097986-0C26-47DE-8982-7AD2B6842259}" type="datetimeFigureOut">
              <a:rPr lang="cs-CZ" smtClean="0"/>
              <a:t>21.2.2018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DD4000A-37E1-4D72-B31A-77993FD77D47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74456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28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32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763603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DD4000A-37E1-4D72-B31A-77993FD77D47}" type="slidenum">
              <a:rPr lang="cs-CZ" smtClean="0"/>
              <a:t>12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0261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ulní stra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128808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ist - obec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Obrázek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5996" y="226939"/>
            <a:ext cx="956040" cy="745712"/>
          </a:xfrm>
          <a:prstGeom prst="rect">
            <a:avLst/>
          </a:prstGeom>
        </p:spPr>
      </p:pic>
      <p:sp>
        <p:nvSpPr>
          <p:cNvPr id="7" name="Nadpis 1"/>
          <p:cNvSpPr>
            <a:spLocks noGrp="1"/>
          </p:cNvSpPr>
          <p:nvPr>
            <p:ph type="title"/>
          </p:nvPr>
        </p:nvSpPr>
        <p:spPr>
          <a:xfrm>
            <a:off x="251520" y="195486"/>
            <a:ext cx="4536504" cy="507703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>
              <a:defRPr sz="2400"/>
            </a:lvl1pPr>
          </a:lstStyle>
          <a:p>
            <a:pPr algn="l"/>
            <a:r>
              <a:rPr lang="cs-CZ" sz="2400" dirty="0" smtClean="0">
                <a:solidFill>
                  <a:srgbClr val="981E3A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Název listu</a:t>
            </a:r>
            <a:endParaRPr lang="cs-CZ" sz="2400" dirty="0">
              <a:solidFill>
                <a:srgbClr val="981E3A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9" name="Přímá spojnice 8"/>
          <p:cNvCxnSpPr/>
          <p:nvPr userDrawn="1"/>
        </p:nvCxnSpPr>
        <p:spPr>
          <a:xfrm>
            <a:off x="251520" y="699542"/>
            <a:ext cx="7416824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cxnSp>
        <p:nvCxnSpPr>
          <p:cNvPr id="11" name="Přímá spojnice 10"/>
          <p:cNvCxnSpPr/>
          <p:nvPr userDrawn="1"/>
        </p:nvCxnSpPr>
        <p:spPr>
          <a:xfrm>
            <a:off x="251520" y="4731990"/>
            <a:ext cx="8660516" cy="0"/>
          </a:xfrm>
          <a:prstGeom prst="line">
            <a:avLst/>
          </a:prstGeom>
          <a:ln w="9525" cmpd="sng">
            <a:solidFill>
              <a:srgbClr val="307871"/>
            </a:solidFill>
            <a:prstDash val="sysDot"/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236240" y="4731990"/>
            <a:ext cx="2895600" cy="273844"/>
          </a:xfrm>
          <a:prstGeom prst="rect">
            <a:avLst/>
          </a:prstGeom>
        </p:spPr>
        <p:txBody>
          <a:bodyPr/>
          <a:lstStyle>
            <a:lvl1pPr algn="l">
              <a:defRPr sz="800">
                <a:solidFill>
                  <a:srgbClr val="307871"/>
                </a:solidFill>
              </a:defRPr>
            </a:lvl1pPr>
          </a:lstStyle>
          <a:p>
            <a:r>
              <a:rPr lang="cs-CZ" altLang="cs-CZ" smtClean="0">
                <a:cs typeface="Times New Roman" panose="02020603050405020304" pitchFamily="18" charset="0"/>
              </a:rPr>
              <a:t>Prostor pro doplňující informace, poznámky</a:t>
            </a:r>
            <a:endParaRPr lang="cs-CZ" altLang="cs-CZ" dirty="0" smtClean="0">
              <a:cs typeface="Times New Roman" panose="02020603050405020304" pitchFamily="18" charset="0"/>
            </a:endParaRPr>
          </a:p>
        </p:txBody>
      </p:sp>
      <p:sp>
        <p:nvSpPr>
          <p:cNvPr id="20" name="Zástupný symbol pro číslo snímku 19"/>
          <p:cNvSpPr>
            <a:spLocks noGrp="1"/>
          </p:cNvSpPr>
          <p:nvPr>
            <p:ph type="sldNum" sz="quarter" idx="12"/>
          </p:nvPr>
        </p:nvSpPr>
        <p:spPr>
          <a:xfrm>
            <a:off x="7812360" y="4731990"/>
            <a:ext cx="1080120" cy="273844"/>
          </a:xfrm>
          <a:prstGeom prst="rect">
            <a:avLst/>
          </a:prstGeom>
        </p:spPr>
        <p:txBody>
          <a:bodyPr/>
          <a:lstStyle>
            <a:lvl1pPr algn="r">
              <a:defRPr/>
            </a:lvl1pPr>
          </a:lstStyle>
          <a:p>
            <a:fld id="{560808B9-4D1F-4069-9EB9-CD8802008F4E}" type="slidenum">
              <a:rPr lang="cs-CZ" smtClean="0"/>
              <a:pPr/>
              <a:t>‹#›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906028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ázdný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168204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457200"/>
            <a:ext cx="7772400" cy="857250"/>
          </a:xfrm>
          <a:prstGeom prst="rect">
            <a:avLst/>
          </a:prstGeo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685800" y="1485900"/>
            <a:ext cx="7772400" cy="30861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>
          <a:xfrm>
            <a:off x="6858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9EEFB64A-F5F0-4EA3-89F5-AD15BF686848}" type="datetime1">
              <a:rPr lang="cs-CZ" smtClean="0"/>
              <a:pPr/>
              <a:t>21.2.2018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>
          <a:xfrm>
            <a:off x="3124200" y="468630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Statistické zpracování dat </a:t>
            </a: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>
          <a:xfrm>
            <a:off x="6553200" y="468630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D9BAE1E3-4F47-4FDD-9FE7-1BA76EF6B8A8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441797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>
          <a:xfrm>
            <a:off x="914400" y="474345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>
          <a:xfrm>
            <a:off x="3352800" y="4743450"/>
            <a:ext cx="28956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>
          <a:xfrm>
            <a:off x="6781800" y="4743450"/>
            <a:ext cx="1905000" cy="3429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fld id="{B080CD27-33F6-4DDD-B03F-4F3F61328C9F}" type="slidenum">
              <a:rPr lang="cs-CZ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8420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388454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4" r:id="rId4"/>
    <p:sldLayoutId id="2147483655" r:id="rId5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emf"/><Relationship Id="rId3" Type="http://schemas.openxmlformats.org/officeDocument/2006/relationships/notesSlide" Target="../notesSlides/notesSlide8.xml"/><Relationship Id="rId7" Type="http://schemas.openxmlformats.org/officeDocument/2006/relationships/oleObject" Target="../embeddings/Microsoft_Word_97_-_2003_Document4.doc"/><Relationship Id="rId12" Type="http://schemas.openxmlformats.org/officeDocument/2006/relationships/image" Target="../media/image1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oleObject" Target="../embeddings/oleObject10.bin"/><Relationship Id="rId5" Type="http://schemas.openxmlformats.org/officeDocument/2006/relationships/image" Target="../media/image5.wmf"/><Relationship Id="rId10" Type="http://schemas.openxmlformats.org/officeDocument/2006/relationships/image" Target="../media/image14.w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9.bin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6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3.bin"/><Relationship Id="rId3" Type="http://schemas.openxmlformats.org/officeDocument/2006/relationships/notesSlide" Target="../notesSlides/notesSlide9.xml"/><Relationship Id="rId7" Type="http://schemas.openxmlformats.org/officeDocument/2006/relationships/image" Target="../media/image1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5.wmf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9.wmf"/><Relationship Id="rId3" Type="http://schemas.openxmlformats.org/officeDocument/2006/relationships/notesSlide" Target="../notesSlides/notesSlide11.xml"/><Relationship Id="rId7" Type="http://schemas.openxmlformats.org/officeDocument/2006/relationships/oleObject" Target="../embeddings/oleObject1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4.jpe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3" Type="http://schemas.openxmlformats.org/officeDocument/2006/relationships/notesSlide" Target="../notesSlides/notesSlide12.xml"/><Relationship Id="rId7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0.wmf"/><Relationship Id="rId5" Type="http://schemas.openxmlformats.org/officeDocument/2006/relationships/oleObject" Target="../embeddings/oleObject16.bin"/><Relationship Id="rId4" Type="http://schemas.openxmlformats.org/officeDocument/2006/relationships/image" Target="../media/image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8.wmf"/><Relationship Id="rId5" Type="http://schemas.openxmlformats.org/officeDocument/2006/relationships/oleObject" Target="../embeddings/oleObject18.bin"/><Relationship Id="rId4" Type="http://schemas.openxmlformats.org/officeDocument/2006/relationships/image" Target="../media/image4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4.xml"/><Relationship Id="rId7" Type="http://schemas.openxmlformats.org/officeDocument/2006/relationships/image" Target="../media/image22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oleObject" Target="../embeddings/Microsoft_Excel_97-2003_Worksheet5.xls"/><Relationship Id="rId5" Type="http://schemas.openxmlformats.org/officeDocument/2006/relationships/oleObject" Target="../embeddings/oleObject19.bin"/><Relationship Id="rId4" Type="http://schemas.openxmlformats.org/officeDocument/2006/relationships/image" Target="../media/image4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7" Type="http://schemas.openxmlformats.org/officeDocument/2006/relationships/image" Target="../media/image23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oleObject" Target="../embeddings/Microsoft_Excel_97-2003_Worksheet6.xls"/><Relationship Id="rId5" Type="http://schemas.openxmlformats.org/officeDocument/2006/relationships/oleObject" Target="../embeddings/oleObject20.bin"/><Relationship Id="rId4" Type="http://schemas.openxmlformats.org/officeDocument/2006/relationships/image" Target="../media/image4.jpe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7" Type="http://schemas.openxmlformats.org/officeDocument/2006/relationships/image" Target="../media/image2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oleObject" Target="../embeddings/Microsoft_Excel_97-2003_Worksheet7.xls"/><Relationship Id="rId5" Type="http://schemas.openxmlformats.org/officeDocument/2006/relationships/oleObject" Target="../embeddings/oleObject21.bin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7.xml"/><Relationship Id="rId7" Type="http://schemas.openxmlformats.org/officeDocument/2006/relationships/image" Target="../media/image25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oleObject" Target="../embeddings/Microsoft_Excel_97-2003_Worksheet8.xls"/><Relationship Id="rId5" Type="http://schemas.openxmlformats.org/officeDocument/2006/relationships/oleObject" Target="../embeddings/oleObject22.bin"/><Relationship Id="rId4" Type="http://schemas.openxmlformats.org/officeDocument/2006/relationships/image" Target="../media/image4.jpe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wmf"/><Relationship Id="rId3" Type="http://schemas.openxmlformats.org/officeDocument/2006/relationships/notesSlide" Target="../notesSlides/notesSlide20.xml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26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4.jpe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13" Type="http://schemas.openxmlformats.org/officeDocument/2006/relationships/oleObject" Target="../embeddings/oleObject29.bin"/><Relationship Id="rId3" Type="http://schemas.openxmlformats.org/officeDocument/2006/relationships/notesSlide" Target="../notesSlides/notesSlide22.xml"/><Relationship Id="rId7" Type="http://schemas.openxmlformats.org/officeDocument/2006/relationships/oleObject" Target="../embeddings/oleObject26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3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8.bin"/><Relationship Id="rId5" Type="http://schemas.openxmlformats.org/officeDocument/2006/relationships/oleObject" Target="../embeddings/oleObject25.bin"/><Relationship Id="rId15" Type="http://schemas.openxmlformats.org/officeDocument/2006/relationships/oleObject" Target="../embeddings/oleObject30.bin"/><Relationship Id="rId10" Type="http://schemas.openxmlformats.org/officeDocument/2006/relationships/image" Target="../media/image30.w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27.bin"/><Relationship Id="rId14" Type="http://schemas.openxmlformats.org/officeDocument/2006/relationships/image" Target="../media/image32.wmf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7" Type="http://schemas.openxmlformats.org/officeDocument/2006/relationships/image" Target="../media/image34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oleObject" Target="../embeddings/Microsoft_Excel_97-2003_Worksheet9.xls"/><Relationship Id="rId5" Type="http://schemas.openxmlformats.org/officeDocument/2006/relationships/oleObject" Target="../embeddings/oleObject31.bin"/><Relationship Id="rId4" Type="http://schemas.openxmlformats.org/officeDocument/2006/relationships/image" Target="../media/image4.jpeg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wmf"/><Relationship Id="rId3" Type="http://schemas.openxmlformats.org/officeDocument/2006/relationships/notesSlide" Target="../notesSlides/notesSlide24.xml"/><Relationship Id="rId7" Type="http://schemas.openxmlformats.org/officeDocument/2006/relationships/oleObject" Target="../embeddings/oleObject3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35.wmf"/><Relationship Id="rId5" Type="http://schemas.openxmlformats.org/officeDocument/2006/relationships/oleObject" Target="../embeddings/oleObject32.bin"/><Relationship Id="rId10" Type="http://schemas.openxmlformats.org/officeDocument/2006/relationships/image" Target="../media/image37.wmf"/><Relationship Id="rId4" Type="http://schemas.openxmlformats.org/officeDocument/2006/relationships/image" Target="../media/image4.jpeg"/><Relationship Id="rId9" Type="http://schemas.openxmlformats.org/officeDocument/2006/relationships/oleObject" Target="../embeddings/oleObject34.bin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7" Type="http://schemas.openxmlformats.org/officeDocument/2006/relationships/image" Target="../media/image38.e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7.vml"/><Relationship Id="rId6" Type="http://schemas.openxmlformats.org/officeDocument/2006/relationships/oleObject" Target="../embeddings/Microsoft_Excel_97-2003_Worksheet10.xls"/><Relationship Id="rId5" Type="http://schemas.openxmlformats.org/officeDocument/2006/relationships/oleObject" Target="../embeddings/oleObject35.bin"/><Relationship Id="rId4" Type="http://schemas.openxmlformats.org/officeDocument/2006/relationships/image" Target="../media/image4.jpeg"/></Relationships>
</file>

<file path=ppt/slides/_rels/slide2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41.bin"/><Relationship Id="rId3" Type="http://schemas.openxmlformats.org/officeDocument/2006/relationships/oleObject" Target="../embeddings/oleObject36.bin"/><Relationship Id="rId7" Type="http://schemas.openxmlformats.org/officeDocument/2006/relationships/oleObject" Target="../embeddings/oleObject38.bin"/><Relationship Id="rId12" Type="http://schemas.openxmlformats.org/officeDocument/2006/relationships/image" Target="../media/image43.wmf"/><Relationship Id="rId2" Type="http://schemas.openxmlformats.org/officeDocument/2006/relationships/slideLayout" Target="../slideLayouts/slideLayout4.xml"/><Relationship Id="rId16" Type="http://schemas.openxmlformats.org/officeDocument/2006/relationships/image" Target="../media/image45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40.bin"/><Relationship Id="rId5" Type="http://schemas.openxmlformats.org/officeDocument/2006/relationships/oleObject" Target="../embeddings/oleObject37.bin"/><Relationship Id="rId15" Type="http://schemas.openxmlformats.org/officeDocument/2006/relationships/oleObject" Target="../embeddings/oleObject42.bin"/><Relationship Id="rId10" Type="http://schemas.openxmlformats.org/officeDocument/2006/relationships/image" Target="../media/image42.wmf"/><Relationship Id="rId4" Type="http://schemas.openxmlformats.org/officeDocument/2006/relationships/image" Target="../media/image39.wmf"/><Relationship Id="rId9" Type="http://schemas.openxmlformats.org/officeDocument/2006/relationships/oleObject" Target="../embeddings/oleObject39.bin"/><Relationship Id="rId14" Type="http://schemas.openxmlformats.org/officeDocument/2006/relationships/image" Target="../media/image44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48.wmf"/><Relationship Id="rId13" Type="http://schemas.openxmlformats.org/officeDocument/2006/relationships/oleObject" Target="../embeddings/oleObject48.bin"/><Relationship Id="rId3" Type="http://schemas.openxmlformats.org/officeDocument/2006/relationships/oleObject" Target="../embeddings/oleObject43.bin"/><Relationship Id="rId7" Type="http://schemas.openxmlformats.org/officeDocument/2006/relationships/oleObject" Target="../embeddings/oleObject45.bin"/><Relationship Id="rId12" Type="http://schemas.openxmlformats.org/officeDocument/2006/relationships/image" Target="../media/image50.wmf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47.wmf"/><Relationship Id="rId11" Type="http://schemas.openxmlformats.org/officeDocument/2006/relationships/oleObject" Target="../embeddings/oleObject47.bin"/><Relationship Id="rId5" Type="http://schemas.openxmlformats.org/officeDocument/2006/relationships/oleObject" Target="../embeddings/oleObject44.bin"/><Relationship Id="rId10" Type="http://schemas.openxmlformats.org/officeDocument/2006/relationships/image" Target="../media/image49.wmf"/><Relationship Id="rId4" Type="http://schemas.openxmlformats.org/officeDocument/2006/relationships/image" Target="../media/image46.wmf"/><Relationship Id="rId9" Type="http://schemas.openxmlformats.org/officeDocument/2006/relationships/oleObject" Target="../embeddings/oleObject46.bin"/><Relationship Id="rId14" Type="http://schemas.openxmlformats.org/officeDocument/2006/relationships/image" Target="../media/image44.wmf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3.wmf"/><Relationship Id="rId3" Type="http://schemas.openxmlformats.org/officeDocument/2006/relationships/oleObject" Target="../embeddings/oleObject49.bin"/><Relationship Id="rId7" Type="http://schemas.openxmlformats.org/officeDocument/2006/relationships/oleObject" Target="../embeddings/oleObject51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0.vml"/><Relationship Id="rId6" Type="http://schemas.openxmlformats.org/officeDocument/2006/relationships/image" Target="../media/image52.wmf"/><Relationship Id="rId5" Type="http://schemas.openxmlformats.org/officeDocument/2006/relationships/oleObject" Target="../embeddings/oleObject50.bin"/><Relationship Id="rId4" Type="http://schemas.openxmlformats.org/officeDocument/2006/relationships/image" Target="../media/image51.wmf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Word_97_-_2003_Document2.doc"/><Relationship Id="rId3" Type="http://schemas.openxmlformats.org/officeDocument/2006/relationships/notesSlide" Target="../notesSlides/notesSlide7.xml"/><Relationship Id="rId7" Type="http://schemas.openxmlformats.org/officeDocument/2006/relationships/oleObject" Target="../embeddings/oleObject2.bin"/><Relationship Id="rId12" Type="http://schemas.openxmlformats.org/officeDocument/2006/relationships/image" Target="../media/image8.wmf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emf"/><Relationship Id="rId11" Type="http://schemas.openxmlformats.org/officeDocument/2006/relationships/oleObject" Target="../embeddings/Microsoft_Word_97_-_2003_Document3.doc"/><Relationship Id="rId5" Type="http://schemas.openxmlformats.org/officeDocument/2006/relationships/oleObject" Target="../embeddings/Microsoft_Word_97_-_2003_Document1.doc"/><Relationship Id="rId10" Type="http://schemas.openxmlformats.org/officeDocument/2006/relationships/oleObject" Target="../embeddings/oleObject3.bin"/><Relationship Id="rId4" Type="http://schemas.openxmlformats.org/officeDocument/2006/relationships/oleObject" Target="../embeddings/oleObject1.bin"/><Relationship Id="rId9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4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10.wmf"/><Relationship Id="rId5" Type="http://schemas.openxmlformats.org/officeDocument/2006/relationships/oleObject" Target="../embeddings/oleObject5.bin"/><Relationship Id="rId10" Type="http://schemas.openxmlformats.org/officeDocument/2006/relationships/image" Target="../media/image12.wmf"/><Relationship Id="rId4" Type="http://schemas.openxmlformats.org/officeDocument/2006/relationships/image" Target="../media/image9.wmf"/><Relationship Id="rId9" Type="http://schemas.openxmlformats.org/officeDocument/2006/relationships/oleObject" Target="../embeddings/oleObject7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Obrázek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3" y="555525"/>
            <a:ext cx="1699500" cy="1325611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51520" y="267494"/>
            <a:ext cx="5616624" cy="4608512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 b="1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467544" y="699542"/>
            <a:ext cx="5112568" cy="2160240"/>
          </a:xfrm>
          <a:prstGeom prst="rect">
            <a:avLst/>
          </a:prstGeom>
        </p:spPr>
        <p:txBody>
          <a:bodyPr anchor="t">
            <a:normAutofit fontScale="90000"/>
          </a:bodyPr>
          <a:lstStyle/>
          <a:p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Statistické zpracování dat 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9.přednáška</a:t>
            </a:r>
            <a:br>
              <a:rPr lang="cs-CZ" sz="4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cs-CZ" sz="4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1763688" y="3219822"/>
            <a:ext cx="3888432" cy="1368152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indent="0" algn="r">
              <a:buNone/>
            </a:pPr>
            <a:r>
              <a:rPr lang="cs-CZ" sz="14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Mgr. Radmila Krkošková, Ph.D.</a:t>
            </a:r>
            <a:endParaRPr lang="cs-CZ" sz="14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Podnadpis 2"/>
          <p:cNvSpPr txBox="1">
            <a:spLocks/>
          </p:cNvSpPr>
          <p:nvPr/>
        </p:nvSpPr>
        <p:spPr>
          <a:xfrm>
            <a:off x="6956047" y="3723878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endParaRPr lang="cs-CZ" altLang="cs-CZ" sz="9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69246" y="3730199"/>
            <a:ext cx="5503025" cy="1217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633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Výpočet základních charakteristik časové řady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0694340"/>
              </p:ext>
            </p:extLst>
          </p:nvPr>
        </p:nvGraphicFramePr>
        <p:xfrm>
          <a:off x="214313" y="915567"/>
          <a:ext cx="7742064" cy="129614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3" name="Dokument" r:id="rId7" imgW="5818928" imgH="1010631" progId="Word.Document.8">
                  <p:embed/>
                </p:oleObj>
              </mc:Choice>
              <mc:Fallback>
                <p:oleObj name="Dokument" r:id="rId7" imgW="5818928" imgH="1010631" progId="Word.Document.8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3" y="915567"/>
                        <a:ext cx="7742064" cy="129614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Text Box 8"/>
          <p:cNvSpPr txBox="1">
            <a:spLocks noChangeArrowheads="1"/>
          </p:cNvSpPr>
          <p:nvPr/>
        </p:nvSpPr>
        <p:spPr bwMode="auto">
          <a:xfrm>
            <a:off x="304800" y="2211710"/>
            <a:ext cx="3048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dirty="0" smtClean="0"/>
              <a:t>Průměrný absolutní </a:t>
            </a:r>
            <a:r>
              <a:rPr lang="cs-CZ" dirty="0"/>
              <a:t>přírůstek:</a:t>
            </a:r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57819160"/>
              </p:ext>
            </p:extLst>
          </p:nvPr>
        </p:nvGraphicFramePr>
        <p:xfrm>
          <a:off x="2483769" y="2581042"/>
          <a:ext cx="4320479" cy="751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4" name="Rovnice" r:id="rId9" imgW="2336800" imgH="393700" progId="Equation.3">
                  <p:embed/>
                </p:oleObj>
              </mc:Choice>
              <mc:Fallback>
                <p:oleObj name="Rovnice" r:id="rId9" imgW="2336800" imgH="3937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3769" y="2581042"/>
                        <a:ext cx="4320479" cy="751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 Box 9"/>
          <p:cNvSpPr txBox="1">
            <a:spLocks noChangeArrowheads="1"/>
          </p:cNvSpPr>
          <p:nvPr/>
        </p:nvSpPr>
        <p:spPr bwMode="auto">
          <a:xfrm>
            <a:off x="413792" y="3332480"/>
            <a:ext cx="3048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dirty="0" smtClean="0"/>
              <a:t>Průměrný koeficient </a:t>
            </a:r>
            <a:r>
              <a:rPr lang="cs-CZ" dirty="0"/>
              <a:t>růstu:</a:t>
            </a:r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62432164"/>
              </p:ext>
            </p:extLst>
          </p:nvPr>
        </p:nvGraphicFramePr>
        <p:xfrm>
          <a:off x="2555776" y="3547856"/>
          <a:ext cx="3355975" cy="82409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95" name="Rovnice" r:id="rId11" imgW="1765300" imgH="482600" progId="Equation.3">
                  <p:embed/>
                </p:oleObj>
              </mc:Choice>
              <mc:Fallback>
                <p:oleObj name="Rovnice" r:id="rId11" imgW="1765300" imgH="482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776" y="3547856"/>
                        <a:ext cx="3355975" cy="82409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1686960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2800" b="1" dirty="0"/>
              <a:t>Chronologický průměr</a:t>
            </a:r>
          </a:p>
        </p:txBody>
      </p:sp>
      <p:graphicFrame>
        <p:nvGraphicFramePr>
          <p:cNvPr id="104452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43425652"/>
              </p:ext>
            </p:extLst>
          </p:nvPr>
        </p:nvGraphicFramePr>
        <p:xfrm>
          <a:off x="683568" y="2139702"/>
          <a:ext cx="6934200" cy="10620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6342" r:id="rId3" imgW="3060700" imgH="622300" progId="Equation.3">
                  <p:embed/>
                </p:oleObj>
              </mc:Choice>
              <mc:Fallback>
                <p:oleObj r:id="rId3" imgW="3060700" imgH="622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2139702"/>
                        <a:ext cx="6934200" cy="10620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4453" name="Text Box 5"/>
          <p:cNvSpPr txBox="1">
            <a:spLocks noChangeArrowheads="1"/>
          </p:cNvSpPr>
          <p:nvPr/>
        </p:nvSpPr>
        <p:spPr bwMode="auto">
          <a:xfrm>
            <a:off x="395536" y="3386907"/>
            <a:ext cx="8128248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/>
              <a:t>Použití: </a:t>
            </a:r>
            <a:r>
              <a:rPr lang="cs-CZ" sz="2000" b="1" dirty="0"/>
              <a:t>okamžikové časové řady</a:t>
            </a:r>
          </a:p>
          <a:p>
            <a:pPr>
              <a:spcBef>
                <a:spcPct val="50000"/>
              </a:spcBef>
            </a:pPr>
            <a:r>
              <a:rPr lang="cs-CZ" sz="2000" b="1" dirty="0"/>
              <a:t>Poznámka: </a:t>
            </a:r>
            <a:r>
              <a:rPr lang="cs-CZ" sz="2000" dirty="0"/>
              <a:t>speciální případ – ekvidistantní intervaly </a:t>
            </a:r>
            <a:r>
              <a:rPr lang="cs-CZ" sz="2000" i="1" dirty="0" smtClean="0">
                <a:latin typeface="Times New Roman" pitchFamily="18" charset="0"/>
              </a:rPr>
              <a:t>d</a:t>
            </a:r>
            <a:r>
              <a:rPr lang="cs-CZ" sz="2000" baseline="-25000" dirty="0" smtClean="0">
                <a:latin typeface="Times New Roman" pitchFamily="18" charset="0"/>
              </a:rPr>
              <a:t>1</a:t>
            </a:r>
            <a:r>
              <a:rPr lang="cs-CZ" sz="2000" dirty="0">
                <a:latin typeface="Times New Roman" pitchFamily="18" charset="0"/>
              </a:rPr>
              <a:t>= </a:t>
            </a:r>
            <a:r>
              <a:rPr lang="cs-CZ" sz="2000" i="1" dirty="0">
                <a:latin typeface="Times New Roman" pitchFamily="18" charset="0"/>
              </a:rPr>
              <a:t>d</a:t>
            </a:r>
            <a:r>
              <a:rPr lang="cs-CZ" sz="2000" baseline="-25000" dirty="0">
                <a:latin typeface="Times New Roman" pitchFamily="18" charset="0"/>
              </a:rPr>
              <a:t>2</a:t>
            </a:r>
            <a:r>
              <a:rPr lang="cs-CZ" sz="2000" dirty="0">
                <a:latin typeface="Times New Roman" pitchFamily="18" charset="0"/>
              </a:rPr>
              <a:t>= </a:t>
            </a:r>
            <a:r>
              <a:rPr lang="cs-CZ" sz="2000" i="1" dirty="0">
                <a:latin typeface="Times New Roman" pitchFamily="18" charset="0"/>
              </a:rPr>
              <a:t>d</a:t>
            </a:r>
            <a:r>
              <a:rPr lang="cs-CZ" sz="2000" baseline="-25000" dirty="0">
                <a:latin typeface="Times New Roman" pitchFamily="18" charset="0"/>
              </a:rPr>
              <a:t>3</a:t>
            </a:r>
            <a:r>
              <a:rPr lang="cs-CZ" sz="2000" dirty="0">
                <a:latin typeface="Times New Roman" pitchFamily="18" charset="0"/>
              </a:rPr>
              <a:t>=…= </a:t>
            </a:r>
            <a:r>
              <a:rPr lang="cs-CZ" sz="2000" i="1" dirty="0">
                <a:latin typeface="Times New Roman" pitchFamily="18" charset="0"/>
              </a:rPr>
              <a:t>d</a:t>
            </a:r>
            <a:r>
              <a:rPr lang="cs-CZ" sz="2000" i="1" baseline="-25000" dirty="0">
                <a:latin typeface="Times New Roman" pitchFamily="18" charset="0"/>
              </a:rPr>
              <a:t>n-</a:t>
            </a:r>
            <a:r>
              <a:rPr lang="cs-CZ" sz="2000" baseline="-25000" dirty="0">
                <a:latin typeface="Times New Roman" pitchFamily="18" charset="0"/>
              </a:rPr>
              <a:t>1</a:t>
            </a:r>
            <a:r>
              <a:rPr lang="cs-CZ" sz="2000" dirty="0">
                <a:latin typeface="Times New Roman" pitchFamily="18" charset="0"/>
              </a:rPr>
              <a:t>= </a:t>
            </a:r>
            <a:r>
              <a:rPr lang="cs-CZ" sz="2000" i="1" dirty="0">
                <a:latin typeface="Times New Roman" pitchFamily="18" charset="0"/>
              </a:rPr>
              <a:t>d</a:t>
            </a:r>
            <a:endParaRPr lang="cs-CZ" sz="2000" i="1" baseline="-25000" dirty="0">
              <a:latin typeface="Times New Roman" pitchFamily="18" charset="0"/>
            </a:endParaRPr>
          </a:p>
        </p:txBody>
      </p:sp>
      <p:sp>
        <p:nvSpPr>
          <p:cNvPr id="104455" name="Text Box 7"/>
          <p:cNvSpPr txBox="1">
            <a:spLocks noChangeArrowheads="1"/>
          </p:cNvSpPr>
          <p:nvPr/>
        </p:nvSpPr>
        <p:spPr bwMode="auto">
          <a:xfrm>
            <a:off x="683568" y="1203598"/>
            <a:ext cx="76962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2000" dirty="0"/>
              <a:t>ČŘ:       </a:t>
            </a:r>
            <a:r>
              <a:rPr lang="cs-CZ" sz="2000" i="1" dirty="0">
                <a:latin typeface="Times New Roman" pitchFamily="18" charset="0"/>
              </a:rPr>
              <a:t>y</a:t>
            </a:r>
            <a:r>
              <a:rPr lang="cs-CZ" sz="2000" baseline="-25000" dirty="0">
                <a:latin typeface="Times New Roman" pitchFamily="18" charset="0"/>
              </a:rPr>
              <a:t>1</a:t>
            </a:r>
            <a:r>
              <a:rPr lang="cs-CZ" sz="2000" dirty="0">
                <a:latin typeface="Times New Roman" pitchFamily="18" charset="0"/>
              </a:rPr>
              <a:t>, </a:t>
            </a:r>
            <a:r>
              <a:rPr lang="cs-CZ" sz="2000" i="1" dirty="0">
                <a:latin typeface="Times New Roman" pitchFamily="18" charset="0"/>
              </a:rPr>
              <a:t>y</a:t>
            </a:r>
            <a:r>
              <a:rPr lang="cs-CZ" sz="2000" baseline="-25000" dirty="0">
                <a:latin typeface="Times New Roman" pitchFamily="18" charset="0"/>
              </a:rPr>
              <a:t>2</a:t>
            </a:r>
            <a:r>
              <a:rPr lang="cs-CZ" sz="2000" dirty="0">
                <a:latin typeface="Times New Roman" pitchFamily="18" charset="0"/>
              </a:rPr>
              <a:t>, </a:t>
            </a:r>
            <a:r>
              <a:rPr lang="cs-CZ" sz="2000" i="1" dirty="0">
                <a:latin typeface="Times New Roman" pitchFamily="18" charset="0"/>
              </a:rPr>
              <a:t>y</a:t>
            </a:r>
            <a:r>
              <a:rPr lang="cs-CZ" sz="2000" baseline="-25000" dirty="0">
                <a:latin typeface="Times New Roman" pitchFamily="18" charset="0"/>
              </a:rPr>
              <a:t>3</a:t>
            </a:r>
            <a:r>
              <a:rPr lang="cs-CZ" sz="2000" dirty="0">
                <a:latin typeface="Times New Roman" pitchFamily="18" charset="0"/>
              </a:rPr>
              <a:t>, </a:t>
            </a:r>
            <a:r>
              <a:rPr lang="cs-CZ" sz="2000" i="1" dirty="0">
                <a:latin typeface="Times New Roman" pitchFamily="18" charset="0"/>
              </a:rPr>
              <a:t>y</a:t>
            </a:r>
            <a:r>
              <a:rPr lang="cs-CZ" sz="2000" baseline="-25000" dirty="0">
                <a:latin typeface="Times New Roman" pitchFamily="18" charset="0"/>
              </a:rPr>
              <a:t>4</a:t>
            </a:r>
            <a:r>
              <a:rPr lang="cs-CZ" sz="2000" dirty="0">
                <a:latin typeface="Times New Roman" pitchFamily="18" charset="0"/>
              </a:rPr>
              <a:t>,…, </a:t>
            </a:r>
            <a:r>
              <a:rPr lang="cs-CZ" sz="2000" i="1" dirty="0" err="1">
                <a:latin typeface="Times New Roman" pitchFamily="18" charset="0"/>
              </a:rPr>
              <a:t>y</a:t>
            </a:r>
            <a:r>
              <a:rPr lang="cs-CZ" sz="2000" i="1" baseline="-25000" dirty="0" err="1">
                <a:latin typeface="Times New Roman" pitchFamily="18" charset="0"/>
              </a:rPr>
              <a:t>n</a:t>
            </a:r>
            <a:endParaRPr lang="cs-CZ" sz="2000" dirty="0">
              <a:latin typeface="Times New Roman" pitchFamily="18" charset="0"/>
            </a:endParaRPr>
          </a:p>
          <a:p>
            <a:pPr>
              <a:spcBef>
                <a:spcPct val="50000"/>
              </a:spcBef>
            </a:pPr>
            <a:r>
              <a:rPr lang="cs-CZ" sz="2000" dirty="0"/>
              <a:t>Vzdálenost časových okamžiků</a:t>
            </a:r>
            <a:r>
              <a:rPr lang="cs-CZ" sz="2000" dirty="0">
                <a:latin typeface="Times New Roman" pitchFamily="18" charset="0"/>
              </a:rPr>
              <a:t>:     </a:t>
            </a:r>
            <a:r>
              <a:rPr lang="cs-CZ" sz="2000" i="1" dirty="0">
                <a:latin typeface="Times New Roman" pitchFamily="18" charset="0"/>
              </a:rPr>
              <a:t>d</a:t>
            </a:r>
            <a:r>
              <a:rPr lang="cs-CZ" sz="2000" baseline="-25000" dirty="0">
                <a:latin typeface="Times New Roman" pitchFamily="18" charset="0"/>
              </a:rPr>
              <a:t>1</a:t>
            </a:r>
            <a:r>
              <a:rPr lang="cs-CZ" sz="2000" dirty="0">
                <a:latin typeface="Times New Roman" pitchFamily="18" charset="0"/>
              </a:rPr>
              <a:t>, </a:t>
            </a:r>
            <a:r>
              <a:rPr lang="cs-CZ" sz="2000" i="1" dirty="0">
                <a:latin typeface="Times New Roman" pitchFamily="18" charset="0"/>
              </a:rPr>
              <a:t>d</a:t>
            </a:r>
            <a:r>
              <a:rPr lang="cs-CZ" sz="2000" baseline="-25000" dirty="0">
                <a:latin typeface="Times New Roman" pitchFamily="18" charset="0"/>
              </a:rPr>
              <a:t>2</a:t>
            </a:r>
            <a:r>
              <a:rPr lang="cs-CZ" sz="2000" dirty="0">
                <a:latin typeface="Times New Roman" pitchFamily="18" charset="0"/>
              </a:rPr>
              <a:t>, </a:t>
            </a:r>
            <a:r>
              <a:rPr lang="cs-CZ" sz="2000" i="1" dirty="0">
                <a:latin typeface="Times New Roman" pitchFamily="18" charset="0"/>
              </a:rPr>
              <a:t>d</a:t>
            </a:r>
            <a:r>
              <a:rPr lang="cs-CZ" sz="2000" baseline="-25000" dirty="0">
                <a:latin typeface="Times New Roman" pitchFamily="18" charset="0"/>
              </a:rPr>
              <a:t>3</a:t>
            </a:r>
            <a:r>
              <a:rPr lang="cs-CZ" sz="2000" dirty="0">
                <a:latin typeface="Times New Roman" pitchFamily="18" charset="0"/>
              </a:rPr>
              <a:t>,…, </a:t>
            </a:r>
            <a:r>
              <a:rPr lang="cs-CZ" sz="2000" i="1" dirty="0">
                <a:latin typeface="Times New Roman" pitchFamily="18" charset="0"/>
              </a:rPr>
              <a:t>d</a:t>
            </a:r>
            <a:r>
              <a:rPr lang="cs-CZ" sz="2000" i="1" baseline="-25000" dirty="0">
                <a:latin typeface="Times New Roman" pitchFamily="18" charset="0"/>
              </a:rPr>
              <a:t>n-</a:t>
            </a:r>
            <a:r>
              <a:rPr lang="cs-CZ" sz="2000" baseline="-25000" dirty="0">
                <a:latin typeface="Times New Roman" pitchFamily="18" charset="0"/>
              </a:rPr>
              <a:t>1</a:t>
            </a:r>
          </a:p>
        </p:txBody>
      </p:sp>
    </p:spTree>
    <p:extLst>
      <p:ext uri="{BB962C8B-B14F-4D97-AF65-F5344CB8AC3E}">
        <p14:creationId xmlns:p14="http://schemas.microsoft.com/office/powerpoint/2010/main" val="2760064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Příklad – chronologický průměr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5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251520" y="2336387"/>
            <a:ext cx="8134672" cy="1944216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cs-CZ" sz="2400" dirty="0" smtClean="0">
                <a:latin typeface="Arial" charset="0"/>
              </a:rPr>
              <a:t>	</a:t>
            </a:r>
            <a:endParaRPr lang="cs-CZ" sz="2400" dirty="0">
              <a:latin typeface="Arial" charset="0"/>
            </a:endParaRPr>
          </a:p>
        </p:txBody>
      </p:sp>
      <p:graphicFrame>
        <p:nvGraphicFramePr>
          <p:cNvPr id="15" name="Group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66144572"/>
              </p:ext>
            </p:extLst>
          </p:nvPr>
        </p:nvGraphicFramePr>
        <p:xfrm>
          <a:off x="223233" y="915566"/>
          <a:ext cx="8229600" cy="3248526"/>
        </p:xfrm>
        <a:graphic>
          <a:graphicData uri="http://schemas.openxmlformats.org/drawingml/2006/table">
            <a:tbl>
              <a:tblPr/>
              <a:tblGrid>
                <a:gridCol w="1646238"/>
                <a:gridCol w="1550401"/>
                <a:gridCol w="2061161"/>
                <a:gridCol w="1325563"/>
                <a:gridCol w="1646237"/>
              </a:tblGrid>
              <a:tr h="35759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Datum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Počet </a:t>
                      </a:r>
                      <a:r>
                        <a:rPr kumimoji="0" lang="cs-CZ" sz="18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zam</a:t>
                      </a: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.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endParaRPr kumimoji="0" lang="cs-C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cs-CZ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</a:t>
                      </a:r>
                      <a:endParaRPr kumimoji="0" lang="cs-CZ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        </a:t>
                      </a: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d</a:t>
                      </a:r>
                      <a:r>
                        <a:rPr kumimoji="0" lang="cs-CZ" sz="1800" b="0" i="0" u="none" strike="noStrike" cap="none" normalizeH="0" baseline="-250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</a:rPr>
                        <a:t>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5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1.1.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(280+270)/2=275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8525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08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1.2.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(270+280)/2=275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7700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08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1.3.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(280+250)/2=265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8215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08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1.4.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(250+240)/2=245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7350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7958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1.5.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8089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Součet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x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120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Tahoma" pitchFamily="34" charset="0"/>
                        </a:rPr>
                        <a:t>31790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92718594"/>
              </p:ext>
            </p:extLst>
          </p:nvPr>
        </p:nvGraphicFramePr>
        <p:xfrm>
          <a:off x="4140200" y="987574"/>
          <a:ext cx="359792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1" name="Rovnice" r:id="rId6" imgW="215619" imgH="266353" progId="Equation.3">
                  <p:embed/>
                </p:oleObj>
              </mc:Choice>
              <mc:Fallback>
                <p:oleObj name="Rovnice" r:id="rId6" imgW="215619" imgH="266353" progId="Equation.3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40200" y="987574"/>
                        <a:ext cx="359792" cy="2880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89450478"/>
              </p:ext>
            </p:extLst>
          </p:nvPr>
        </p:nvGraphicFramePr>
        <p:xfrm>
          <a:off x="7092280" y="987575"/>
          <a:ext cx="360363" cy="28803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5342" name="Rovnice" r:id="rId8" imgW="215619" imgH="266353" progId="Equation.3">
                  <p:embed/>
                </p:oleObj>
              </mc:Choice>
              <mc:Fallback>
                <p:oleObj name="Rovnice" r:id="rId8" imgW="215619" imgH="266353" progId="Equation.3">
                  <p:embed/>
                  <p:pic>
                    <p:nvPicPr>
                      <p:cNvPr id="0" name="Objek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92280" y="987575"/>
                        <a:ext cx="360363" cy="28803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6" name="Text Box 56"/>
          <p:cNvSpPr txBox="1">
            <a:spLocks noChangeArrowheads="1"/>
          </p:cNvSpPr>
          <p:nvPr/>
        </p:nvSpPr>
        <p:spPr bwMode="auto">
          <a:xfrm>
            <a:off x="2604356" y="4236831"/>
            <a:ext cx="3429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i="1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y</a:t>
            </a:r>
            <a:r>
              <a:rPr lang="cs-CZ" i="1" baseline="-25000" dirty="0" err="1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</a:rPr>
              <a:t>ch</a:t>
            </a:r>
            <a:r>
              <a:rPr lang="cs-CZ" baseline="-25000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 </a:t>
            </a:r>
            <a:r>
              <a:rPr lang="cs-CZ" dirty="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charset="0"/>
              </a:rPr>
              <a:t>= 31790/120 = 265</a:t>
            </a:r>
          </a:p>
        </p:txBody>
      </p:sp>
    </p:spTree>
    <p:extLst>
      <p:ext uri="{BB962C8B-B14F-4D97-AF65-F5344CB8AC3E}">
        <p14:creationId xmlns:p14="http://schemas.microsoft.com/office/powerpoint/2010/main" val="32920818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Model ekonomické časové řady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467544" y="987574"/>
            <a:ext cx="7272808" cy="280831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 algn="ctr">
              <a:buFont typeface="Wingdings" pitchFamily="2" charset="2"/>
              <a:buNone/>
            </a:pPr>
            <a:r>
              <a:rPr lang="cs-CZ" b="1" dirty="0" smtClean="0"/>
              <a:t>Matematická formule (zákonitost)</a:t>
            </a:r>
          </a:p>
          <a:p>
            <a:pPr marL="609600" indent="-609600" algn="ctr">
              <a:buFont typeface="Wingdings" pitchFamily="2" charset="2"/>
              <a:buNone/>
            </a:pPr>
            <a:r>
              <a:rPr lang="cs-CZ" b="1" dirty="0" smtClean="0"/>
              <a:t>vyjadřující závislost ekonomické</a:t>
            </a:r>
          </a:p>
          <a:p>
            <a:pPr marL="609600" indent="-609600" algn="ctr">
              <a:buFont typeface="Wingdings" pitchFamily="2" charset="2"/>
              <a:buNone/>
            </a:pPr>
            <a:r>
              <a:rPr lang="cs-CZ" b="1" dirty="0" smtClean="0"/>
              <a:t> veličiny 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y</a:t>
            </a:r>
            <a:r>
              <a:rPr lang="cs-CZ" b="1" dirty="0" smtClean="0"/>
              <a:t> na časové veličině </a:t>
            </a:r>
            <a:r>
              <a:rPr lang="cs-CZ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endParaRPr lang="cs-CZ" i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9314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Modely ekonomických časových řad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539552" y="1491630"/>
            <a:ext cx="6192688" cy="244827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Font typeface="Wingdings" pitchFamily="2" charset="2"/>
              <a:buNone/>
            </a:pPr>
            <a:r>
              <a:rPr lang="cs-CZ" sz="2400" b="1" dirty="0" smtClean="0"/>
              <a:t>1.	Dekompoziční</a:t>
            </a:r>
            <a:r>
              <a:rPr lang="cs-CZ" sz="2400" dirty="0" smtClean="0">
                <a:solidFill>
                  <a:schemeClr val="folHlink"/>
                </a:solidFill>
              </a:rPr>
              <a:t>:</a:t>
            </a:r>
          </a:p>
          <a:p>
            <a:pPr marL="609600" indent="-609600"/>
            <a:r>
              <a:rPr lang="cs-CZ" sz="2400" dirty="0" smtClean="0"/>
              <a:t>aditivní</a:t>
            </a:r>
          </a:p>
          <a:p>
            <a:pPr marL="609600" indent="-609600"/>
            <a:r>
              <a:rPr lang="cs-CZ" sz="2400" dirty="0" smtClean="0"/>
              <a:t>multiplikativní</a:t>
            </a:r>
          </a:p>
          <a:p>
            <a:pPr marL="609600" indent="-609600">
              <a:buFont typeface="Wingdings" pitchFamily="2" charset="2"/>
              <a:buNone/>
            </a:pPr>
            <a:endParaRPr lang="cs-CZ" sz="2400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47806057"/>
              </p:ext>
            </p:extLst>
          </p:nvPr>
        </p:nvGraphicFramePr>
        <p:xfrm>
          <a:off x="3299984" y="1923678"/>
          <a:ext cx="2544031" cy="3600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4" r:id="rId5" imgW="1346200" imgH="203200" progId="Equation.3">
                  <p:embed/>
                </p:oleObj>
              </mc:Choice>
              <mc:Fallback>
                <p:oleObj r:id="rId5" imgW="1346200" imgH="2032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99984" y="1923678"/>
                        <a:ext cx="2544031" cy="3600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92272588"/>
              </p:ext>
            </p:extLst>
          </p:nvPr>
        </p:nvGraphicFramePr>
        <p:xfrm>
          <a:off x="3400280" y="2427734"/>
          <a:ext cx="2343440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7415" name="Rovnice" r:id="rId7" imgW="1040948" imgH="228501" progId="Equation.3">
                  <p:embed/>
                </p:oleObj>
              </mc:Choice>
              <mc:Fallback>
                <p:oleObj name="Rovnice" r:id="rId7" imgW="1040948" imgH="228501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0280" y="2427734"/>
                        <a:ext cx="2343440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025843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Modely ekonomických časových řad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264151" y="850570"/>
            <a:ext cx="7772400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buFont typeface="Wingdings" pitchFamily="2" charset="2"/>
              <a:buNone/>
            </a:pPr>
            <a:r>
              <a:rPr lang="cs-CZ" sz="2400" b="1" dirty="0" smtClean="0"/>
              <a:t>2</a:t>
            </a:r>
            <a:r>
              <a:rPr lang="cs-CZ" sz="2400" b="1" dirty="0" smtClean="0"/>
              <a:t>.	ARIMA:</a:t>
            </a:r>
          </a:p>
          <a:p>
            <a:pPr marL="609600" indent="-609600"/>
            <a:r>
              <a:rPr lang="cs-CZ" sz="2400" dirty="0" smtClean="0"/>
              <a:t>AR, MA</a:t>
            </a:r>
          </a:p>
          <a:p>
            <a:pPr marL="609600" indent="-609600"/>
            <a:r>
              <a:rPr lang="cs-CZ" sz="2400" dirty="0" smtClean="0"/>
              <a:t>I (náhodná procházka)</a:t>
            </a:r>
          </a:p>
          <a:p>
            <a:pPr marL="609600" indent="-609600"/>
            <a:r>
              <a:rPr lang="cs-CZ" sz="2400" dirty="0" smtClean="0"/>
              <a:t>ARIMA, SARIMA, VAR, GARCH aj.</a:t>
            </a:r>
            <a:endParaRPr lang="cs-CZ" sz="2400" dirty="0"/>
          </a:p>
        </p:txBody>
      </p:sp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4799694"/>
              </p:ext>
            </p:extLst>
          </p:nvPr>
        </p:nvGraphicFramePr>
        <p:xfrm>
          <a:off x="4150351" y="1203598"/>
          <a:ext cx="2676004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54" name="Rovnice" r:id="rId5" imgW="1397000" imgH="228600" progId="Equation.3">
                  <p:embed/>
                </p:oleObj>
              </mc:Choice>
              <mc:Fallback>
                <p:oleObj name="Rovnice" r:id="rId5" imgW="13970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0351" y="1203598"/>
                        <a:ext cx="2676004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68165691"/>
              </p:ext>
            </p:extLst>
          </p:nvPr>
        </p:nvGraphicFramePr>
        <p:xfrm>
          <a:off x="4150351" y="1707654"/>
          <a:ext cx="1637784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4755" name="Rovnice" r:id="rId7" imgW="787400" imgH="228600" progId="Equation.3">
                  <p:embed/>
                </p:oleObj>
              </mc:Choice>
              <mc:Fallback>
                <p:oleObj name="Rovnice" r:id="rId7" imgW="7874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0351" y="1707654"/>
                        <a:ext cx="1637784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59103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Dekompoziční model - aditivní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5" name="Rectangle 3"/>
          <p:cNvSpPr txBox="1">
            <a:spLocks noChangeArrowheads="1"/>
          </p:cNvSpPr>
          <p:nvPr/>
        </p:nvSpPr>
        <p:spPr>
          <a:xfrm>
            <a:off x="473814" y="1851670"/>
            <a:ext cx="7772400" cy="18002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trendová složka</a:t>
            </a:r>
          </a:p>
          <a:p>
            <a:r>
              <a:rPr lang="cs-CZ" dirty="0" smtClean="0"/>
              <a:t>sezónní a cyklická složka</a:t>
            </a:r>
          </a:p>
          <a:p>
            <a:r>
              <a:rPr lang="cs-CZ" dirty="0" smtClean="0"/>
              <a:t>náhodná složka</a:t>
            </a:r>
            <a:endParaRPr lang="cs-CZ" dirty="0"/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518362115"/>
              </p:ext>
            </p:extLst>
          </p:nvPr>
        </p:nvGraphicFramePr>
        <p:xfrm>
          <a:off x="1979712" y="987574"/>
          <a:ext cx="3352800" cy="5000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8386" r:id="rId5" imgW="1346200" imgH="203200" progId="Equation.3">
                  <p:embed/>
                </p:oleObj>
              </mc:Choice>
              <mc:Fallback>
                <p:oleObj r:id="rId5" imgW="1346200" imgH="2032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79712" y="987574"/>
                        <a:ext cx="3352800" cy="50006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554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Příklad – grafické znázornění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99431623"/>
              </p:ext>
            </p:extLst>
          </p:nvPr>
        </p:nvGraphicFramePr>
        <p:xfrm>
          <a:off x="971600" y="843558"/>
          <a:ext cx="5544616" cy="36218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28" name="Graf" r:id="rId6" imgW="7402680" imgH="5490000" progId="Excel.Sheet.8">
                  <p:embed/>
                </p:oleObj>
              </mc:Choice>
              <mc:Fallback>
                <p:oleObj name="Graf" r:id="rId6" imgW="7402680" imgH="5490000" progId="Excel.Sheet.8">
                  <p:embed/>
                  <p:pic>
                    <p:nvPicPr>
                      <p:cNvPr id="0" name="Object 10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843558"/>
                        <a:ext cx="5544616" cy="362187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5063658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Příklad – trendová přímka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8991201"/>
              </p:ext>
            </p:extLst>
          </p:nvPr>
        </p:nvGraphicFramePr>
        <p:xfrm>
          <a:off x="755650" y="842963"/>
          <a:ext cx="5256510" cy="3533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9409" name="List" r:id="rId6" imgW="6200812" imgH="4543522" progId="Excel.Sheet.8">
                  <p:embed/>
                </p:oleObj>
              </mc:Choice>
              <mc:Fallback>
                <p:oleObj name="List" r:id="rId6" imgW="6200812" imgH="4543522" progId="Excel.Sheet.8">
                  <p:embed/>
                  <p:pic>
                    <p:nvPicPr>
                      <p:cNvPr id="0" name="Object 10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842963"/>
                        <a:ext cx="5256510" cy="35337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Obdélník 3"/>
          <p:cNvSpPr/>
          <p:nvPr/>
        </p:nvSpPr>
        <p:spPr>
          <a:xfrm>
            <a:off x="6148334" y="1269341"/>
            <a:ext cx="260340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400" i="1" dirty="0" err="1">
                <a:latin typeface="Times New Roman" pitchFamily="18" charset="0"/>
              </a:rPr>
              <a:t>T</a:t>
            </a:r>
            <a:r>
              <a:rPr lang="cs-CZ" sz="2400" i="1" baseline="-25000" dirty="0" err="1">
                <a:latin typeface="Times New Roman" pitchFamily="18" charset="0"/>
              </a:rPr>
              <a:t>t</a:t>
            </a:r>
            <a:r>
              <a:rPr lang="cs-CZ" sz="2400" dirty="0">
                <a:latin typeface="Times New Roman" pitchFamily="18" charset="0"/>
              </a:rPr>
              <a:t> = 2,77.</a:t>
            </a:r>
            <a:r>
              <a:rPr lang="cs-CZ" sz="2400" i="1" dirty="0">
                <a:latin typeface="Times New Roman" pitchFamily="18" charset="0"/>
              </a:rPr>
              <a:t>t</a:t>
            </a:r>
            <a:r>
              <a:rPr lang="cs-CZ" sz="2400" dirty="0">
                <a:latin typeface="Times New Roman" pitchFamily="18" charset="0"/>
              </a:rPr>
              <a:t> + 336,11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90513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Příklad – časová řada po odečtení trendu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19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74747159"/>
              </p:ext>
            </p:extLst>
          </p:nvPr>
        </p:nvGraphicFramePr>
        <p:xfrm>
          <a:off x="683568" y="987574"/>
          <a:ext cx="6120680" cy="32403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0432" name="Graf" r:id="rId6" imgW="5186160" imgH="3161160" progId="Excel.Sheet.8">
                  <p:embed/>
                </p:oleObj>
              </mc:Choice>
              <mc:Fallback>
                <p:oleObj name="Graf" r:id="rId6" imgW="5186160" imgH="3161160" progId="Excel.Sheet.8">
                  <p:embed/>
                  <p:pic>
                    <p:nvPicPr>
                      <p:cNvPr id="0" name="Object 10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3568" y="987574"/>
                        <a:ext cx="6120680" cy="324036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841553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7416824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 algn="ctr">
              <a:buNone/>
            </a:pPr>
            <a:endParaRPr lang="cs-CZ" sz="4400" b="1" dirty="0" smtClean="0"/>
          </a:p>
          <a:p>
            <a:pPr marL="0" indent="0" algn="ctr">
              <a:buNone/>
            </a:pPr>
            <a:r>
              <a:rPr lang="cs-CZ" sz="4400" b="1" dirty="0" smtClean="0"/>
              <a:t>Analýza časových řad (1)</a:t>
            </a:r>
            <a:endParaRPr lang="cs-CZ" sz="4400" b="1" dirty="0"/>
          </a:p>
          <a:p>
            <a:pPr>
              <a:lnSpc>
                <a:spcPct val="90000"/>
              </a:lnSpc>
              <a:buNone/>
            </a:pP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Téma přednášky: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5437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Příklad – predikce časové řady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90408722"/>
              </p:ext>
            </p:extLst>
          </p:nvPr>
        </p:nvGraphicFramePr>
        <p:xfrm>
          <a:off x="467544" y="843558"/>
          <a:ext cx="6192688" cy="345638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56" name="Graf" r:id="rId6" imgW="7402680" imgH="5490000" progId="Excel.Sheet.8">
                  <p:embed/>
                </p:oleObj>
              </mc:Choice>
              <mc:Fallback>
                <p:oleObj name="Graf" r:id="rId6" imgW="7402680" imgH="5490000" progId="Excel.Sheet.8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843558"/>
                        <a:ext cx="6192688" cy="345638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2492137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323528" y="843558"/>
            <a:ext cx="7772400" cy="3744416"/>
          </a:xfrm>
          <a:prstGeom prst="rect">
            <a:avLst/>
          </a:prstGeom>
        </p:spPr>
        <p:txBody>
          <a:bodyPr>
            <a:noAutofit/>
          </a:bodyPr>
          <a:lstStyle/>
          <a:p>
            <a:pPr>
              <a:lnSpc>
                <a:spcPct val="80000"/>
              </a:lnSpc>
              <a:buNone/>
            </a:pPr>
            <a:endParaRPr lang="cs-CZ" sz="2000" dirty="0">
              <a:solidFill>
                <a:schemeClr val="tx2"/>
              </a:solidFill>
              <a:cs typeface="Times New Roman" pitchFamily="18" charset="0"/>
            </a:endParaRPr>
          </a:p>
          <a:p>
            <a:pPr>
              <a:lnSpc>
                <a:spcPct val="80000"/>
              </a:lnSpc>
              <a:buNone/>
            </a:pPr>
            <a:r>
              <a:rPr lang="cs-CZ" sz="2000" dirty="0">
                <a:cs typeface="Times New Roman" pitchFamily="18" charset="0"/>
              </a:rPr>
              <a:t> </a:t>
            </a:r>
            <a:endParaRPr lang="cs-CZ" sz="2000" dirty="0"/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spcBef>
                <a:spcPct val="50000"/>
              </a:spcBef>
            </a:pPr>
            <a:r>
              <a:rPr lang="cs-CZ" b="1" dirty="0" smtClean="0">
                <a:latin typeface="Arial" charset="0"/>
              </a:rPr>
              <a:t>Metody dekompozice</a:t>
            </a:r>
            <a:endParaRPr lang="cs-CZ" b="1" dirty="0">
              <a:solidFill>
                <a:srgbClr val="307871"/>
              </a:solidFill>
              <a:latin typeface="Arial" charset="0"/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3" name="Rectangle 3"/>
          <p:cNvSpPr txBox="1">
            <a:spLocks noChangeArrowheads="1"/>
          </p:cNvSpPr>
          <p:nvPr/>
        </p:nvSpPr>
        <p:spPr>
          <a:xfrm>
            <a:off x="323528" y="824110"/>
            <a:ext cx="7772400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dirty="0" smtClean="0">
                <a:solidFill>
                  <a:schemeClr val="folHlink"/>
                </a:solidFill>
              </a:rPr>
              <a:t>1</a:t>
            </a:r>
            <a:r>
              <a:rPr lang="cs-CZ" sz="2600" dirty="0" smtClean="0">
                <a:solidFill>
                  <a:schemeClr val="folHlink"/>
                </a:solidFill>
              </a:rPr>
              <a:t>. Analytické:</a:t>
            </a:r>
            <a:r>
              <a:rPr lang="cs-CZ" sz="2600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cs-CZ" sz="2600" dirty="0" smtClean="0"/>
              <a:t>regresní analýza (MNČ, MMV - Excel)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600" dirty="0" smtClean="0">
                <a:solidFill>
                  <a:schemeClr val="folHlink"/>
                </a:solidFill>
              </a:rPr>
              <a:t>2. Syntetické:</a:t>
            </a:r>
          </a:p>
          <a:p>
            <a:pPr>
              <a:lnSpc>
                <a:spcPct val="90000"/>
              </a:lnSpc>
            </a:pPr>
            <a:r>
              <a:rPr lang="cs-CZ" sz="2600" dirty="0" smtClean="0"/>
              <a:t>klouzavé průměry</a:t>
            </a:r>
          </a:p>
          <a:p>
            <a:pPr>
              <a:lnSpc>
                <a:spcPct val="90000"/>
              </a:lnSpc>
            </a:pPr>
            <a:r>
              <a:rPr lang="cs-CZ" sz="2600" dirty="0" smtClean="0"/>
              <a:t>exponenciální vyrovnání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600" dirty="0" smtClean="0"/>
              <a:t>	(jednoduché, </a:t>
            </a:r>
            <a:r>
              <a:rPr lang="cs-CZ" sz="2600" dirty="0" err="1" smtClean="0"/>
              <a:t>Holtovo</a:t>
            </a:r>
            <a:r>
              <a:rPr lang="cs-CZ" sz="2600" dirty="0" smtClean="0"/>
              <a:t>, </a:t>
            </a:r>
            <a:r>
              <a:rPr lang="cs-CZ" sz="2600" dirty="0" err="1" smtClean="0"/>
              <a:t>Wintersovo</a:t>
            </a:r>
            <a:r>
              <a:rPr lang="cs-CZ" sz="2600" dirty="0" smtClean="0"/>
              <a:t>  aj.)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smtClean="0"/>
              <a:t>MNČ = Metoda Nejmenších Čtverců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smtClean="0"/>
              <a:t>MMV = Metoda Maximální Věrohodnosti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1154910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4294967295"/>
          </p:nvPr>
        </p:nvSpPr>
        <p:spPr>
          <a:xfrm>
            <a:off x="251520" y="843558"/>
            <a:ext cx="6840760" cy="3621873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indent="0">
              <a:lnSpc>
                <a:spcPct val="90000"/>
              </a:lnSpc>
              <a:buNone/>
            </a:pPr>
            <a:endParaRPr lang="cs-CZ" sz="2000" dirty="0">
              <a:sym typeface="Symbol" pitchFamily="18" charset="2"/>
            </a:endParaRPr>
          </a:p>
          <a:p>
            <a:pPr marL="0" indent="0">
              <a:buNone/>
            </a:pPr>
            <a:endParaRPr lang="cs-CZ" sz="2000" dirty="0">
              <a:solidFill>
                <a:srgbClr val="333399"/>
              </a:solidFill>
            </a:endParaRPr>
          </a:p>
        </p:txBody>
      </p:sp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Analýza trendové složky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14" name="Rectangle 3"/>
          <p:cNvSpPr txBox="1">
            <a:spLocks noChangeArrowheads="1"/>
          </p:cNvSpPr>
          <p:nvPr/>
        </p:nvSpPr>
        <p:spPr>
          <a:xfrm>
            <a:off x="251520" y="834893"/>
            <a:ext cx="7379148" cy="3537057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z="2600" b="1" dirty="0" smtClean="0">
                <a:cs typeface="Times New Roman" pitchFamily="18" charset="0"/>
              </a:rPr>
              <a:t>jediným faktorem</a:t>
            </a:r>
            <a:r>
              <a:rPr lang="cs-CZ" sz="2600" dirty="0" smtClean="0">
                <a:cs typeface="Times New Roman" pitchFamily="18" charset="0"/>
              </a:rPr>
              <a:t> vývoje dynamiky analyzovaného ukazatele </a:t>
            </a:r>
            <a:r>
              <a:rPr lang="cs-CZ" sz="2600" b="1" dirty="0" smtClean="0">
                <a:solidFill>
                  <a:schemeClr val="hlink"/>
                </a:solidFill>
                <a:cs typeface="Times New Roman" pitchFamily="18" charset="0"/>
              </a:rPr>
              <a:t>je </a:t>
            </a:r>
            <a:r>
              <a:rPr lang="cs-CZ" sz="2600" b="1" dirty="0" smtClean="0">
                <a:solidFill>
                  <a:schemeClr val="hlink"/>
                </a:solidFill>
              </a:rPr>
              <a:t>č</a:t>
            </a:r>
            <a:r>
              <a:rPr lang="cs-CZ" sz="2600" b="1" dirty="0" smtClean="0">
                <a:solidFill>
                  <a:schemeClr val="hlink"/>
                </a:solidFill>
                <a:cs typeface="Times New Roman" pitchFamily="18" charset="0"/>
              </a:rPr>
              <a:t>as</a:t>
            </a:r>
            <a:r>
              <a:rPr lang="cs-CZ" sz="2600" dirty="0" smtClean="0">
                <a:solidFill>
                  <a:schemeClr val="hlink"/>
                </a:solidFill>
                <a:cs typeface="Times New Roman" pitchFamily="18" charset="0"/>
              </a:rPr>
              <a:t> </a:t>
            </a:r>
            <a:r>
              <a:rPr lang="cs-CZ" sz="2600" i="1" dirty="0" smtClean="0">
                <a:solidFill>
                  <a:schemeClr val="hlink"/>
                </a:solidFill>
                <a:cs typeface="Times New Roman" pitchFamily="18" charset="0"/>
              </a:rPr>
              <a:t>t</a:t>
            </a:r>
            <a:r>
              <a:rPr lang="cs-CZ" sz="2600" dirty="0" smtClean="0"/>
              <a:t> </a:t>
            </a:r>
            <a:endParaRPr lang="en-US" sz="2600" dirty="0" smtClean="0"/>
          </a:p>
          <a:p>
            <a:r>
              <a:rPr lang="en-US" sz="2600" dirty="0" smtClean="0">
                <a:cs typeface="Times New Roman" pitchFamily="18" charset="0"/>
              </a:rPr>
              <a:t>t</a:t>
            </a:r>
            <a:r>
              <a:rPr lang="cs-CZ" sz="2600" dirty="0" err="1" smtClean="0">
                <a:cs typeface="Times New Roman" pitchFamily="18" charset="0"/>
              </a:rPr>
              <a:t>rendová</a:t>
            </a:r>
            <a:r>
              <a:rPr lang="cs-CZ" sz="2600" dirty="0" smtClean="0">
                <a:cs typeface="Times New Roman" pitchFamily="18" charset="0"/>
              </a:rPr>
              <a:t> slo</a:t>
            </a:r>
            <a:r>
              <a:rPr lang="cs-CZ" sz="2600" dirty="0" smtClean="0"/>
              <a:t>ž</a:t>
            </a:r>
            <a:r>
              <a:rPr lang="cs-CZ" sz="2600" dirty="0" smtClean="0">
                <a:cs typeface="Times New Roman" pitchFamily="18" charset="0"/>
              </a:rPr>
              <a:t>ka p</a:t>
            </a:r>
            <a:r>
              <a:rPr lang="cs-CZ" sz="2600" dirty="0" smtClean="0"/>
              <a:t>ř</a:t>
            </a:r>
            <a:r>
              <a:rPr lang="cs-CZ" sz="2600" dirty="0" smtClean="0">
                <a:cs typeface="Times New Roman" pitchFamily="18" charset="0"/>
              </a:rPr>
              <a:t>edstavuje nejd</a:t>
            </a:r>
            <a:r>
              <a:rPr lang="cs-CZ" sz="2600" dirty="0" smtClean="0"/>
              <a:t>ů</a:t>
            </a:r>
            <a:r>
              <a:rPr lang="cs-CZ" sz="2600" dirty="0" smtClean="0">
                <a:cs typeface="Times New Roman" pitchFamily="18" charset="0"/>
              </a:rPr>
              <a:t>le</a:t>
            </a:r>
            <a:r>
              <a:rPr lang="cs-CZ" sz="2600" dirty="0" smtClean="0"/>
              <a:t>ž</a:t>
            </a:r>
            <a:r>
              <a:rPr lang="cs-CZ" sz="2600" dirty="0" smtClean="0">
                <a:cs typeface="Times New Roman" pitchFamily="18" charset="0"/>
              </a:rPr>
              <a:t>it</a:t>
            </a:r>
            <a:r>
              <a:rPr lang="cs-CZ" sz="2600" dirty="0" smtClean="0"/>
              <a:t>ě</a:t>
            </a:r>
            <a:r>
              <a:rPr lang="cs-CZ" sz="2600" dirty="0" smtClean="0">
                <a:cs typeface="Times New Roman" pitchFamily="18" charset="0"/>
              </a:rPr>
              <a:t>jší komponentu analyzované </a:t>
            </a:r>
            <a:r>
              <a:rPr lang="cs-CZ" sz="2600" dirty="0" smtClean="0"/>
              <a:t>č</a:t>
            </a:r>
            <a:r>
              <a:rPr lang="cs-CZ" sz="2600" dirty="0" smtClean="0">
                <a:cs typeface="Times New Roman" pitchFamily="18" charset="0"/>
              </a:rPr>
              <a:t>asové </a:t>
            </a:r>
            <a:r>
              <a:rPr lang="cs-CZ" sz="2600" dirty="0" smtClean="0"/>
              <a:t>ř</a:t>
            </a:r>
            <a:r>
              <a:rPr lang="cs-CZ" sz="2600" dirty="0" smtClean="0">
                <a:cs typeface="Times New Roman" pitchFamily="18" charset="0"/>
              </a:rPr>
              <a:t>ady</a:t>
            </a:r>
            <a:r>
              <a:rPr lang="cs-CZ" sz="2600" dirty="0" smtClean="0"/>
              <a:t> </a:t>
            </a:r>
            <a:endParaRPr lang="en-US" sz="2600" dirty="0" smtClean="0"/>
          </a:p>
          <a:p>
            <a:r>
              <a:rPr lang="cs-CZ" sz="2600" dirty="0" smtClean="0">
                <a:cs typeface="Times New Roman" pitchFamily="18" charset="0"/>
              </a:rPr>
              <a:t>dva obecné p</a:t>
            </a:r>
            <a:r>
              <a:rPr lang="cs-CZ" sz="2600" dirty="0" smtClean="0"/>
              <a:t>ř</a:t>
            </a:r>
            <a:r>
              <a:rPr lang="cs-CZ" sz="2600" dirty="0" smtClean="0">
                <a:cs typeface="Times New Roman" pitchFamily="18" charset="0"/>
              </a:rPr>
              <a:t>ístupy: </a:t>
            </a:r>
            <a:endParaRPr lang="cs-CZ" sz="2600" dirty="0" smtClean="0"/>
          </a:p>
          <a:p>
            <a:pPr>
              <a:buFont typeface="Wingdings" pitchFamily="2" charset="2"/>
              <a:buNone/>
            </a:pPr>
            <a:r>
              <a:rPr lang="cs-CZ" sz="2600" i="1" dirty="0" smtClean="0"/>
              <a:t>			</a:t>
            </a:r>
            <a:r>
              <a:rPr lang="cs-CZ" sz="2600" i="1" dirty="0" smtClean="0">
                <a:cs typeface="Times New Roman" pitchFamily="18" charset="0"/>
              </a:rPr>
              <a:t>analytický </a:t>
            </a:r>
            <a:r>
              <a:rPr lang="cs-CZ" sz="2600" dirty="0" smtClean="0">
                <a:cs typeface="Times New Roman" pitchFamily="18" charset="0"/>
              </a:rPr>
              <a:t>a</a:t>
            </a:r>
            <a:r>
              <a:rPr lang="cs-CZ" sz="2600" i="1" dirty="0" smtClean="0">
                <a:cs typeface="Times New Roman" pitchFamily="18" charset="0"/>
              </a:rPr>
              <a:t> syntetický</a:t>
            </a:r>
            <a:r>
              <a:rPr lang="cs-CZ" sz="2600" dirty="0" smtClean="0"/>
              <a:t> 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160175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Transformace časové osy</a:t>
            </a:r>
            <a:endParaRPr lang="cs-CZ" b="1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35" name="Rectangle 3"/>
          <p:cNvSpPr txBox="1">
            <a:spLocks noChangeArrowheads="1"/>
          </p:cNvSpPr>
          <p:nvPr/>
        </p:nvSpPr>
        <p:spPr>
          <a:xfrm>
            <a:off x="299778" y="897067"/>
            <a:ext cx="7440574" cy="2826812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400" dirty="0" smtClean="0"/>
              <a:t>Skutečné časové údaje (datum, roky aj.) </a:t>
            </a:r>
            <a:r>
              <a:rPr lang="cs-CZ" sz="2400" dirty="0" smtClean="0">
                <a:sym typeface="Symbol"/>
              </a:rPr>
              <a:t> celá čísla</a:t>
            </a:r>
          </a:p>
          <a:p>
            <a:pPr marL="0" indent="0">
              <a:lnSpc>
                <a:spcPct val="90000"/>
              </a:lnSpc>
              <a:buNone/>
            </a:pPr>
            <a:endParaRPr lang="cs-CZ" sz="2400" dirty="0" smtClean="0"/>
          </a:p>
          <a:p>
            <a:pPr>
              <a:lnSpc>
                <a:spcPct val="90000"/>
              </a:lnSpc>
            </a:pPr>
            <a:r>
              <a:rPr lang="cs-CZ" sz="2400" dirty="0" smtClean="0"/>
              <a:t>lichý počet údajů: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cs-CZ" sz="2400" dirty="0" smtClean="0"/>
          </a:p>
          <a:p>
            <a:pPr>
              <a:lnSpc>
                <a:spcPct val="90000"/>
              </a:lnSpc>
            </a:pPr>
            <a:r>
              <a:rPr lang="cs-CZ" sz="2400" dirty="0" smtClean="0"/>
              <a:t>sudý počet údajů:</a:t>
            </a:r>
          </a:p>
          <a:p>
            <a:pPr marL="0" indent="0">
              <a:lnSpc>
                <a:spcPct val="90000"/>
              </a:lnSpc>
              <a:buNone/>
            </a:pPr>
            <a:endParaRPr lang="cs-CZ" sz="2400" dirty="0" smtClean="0"/>
          </a:p>
          <a:p>
            <a:pPr>
              <a:lnSpc>
                <a:spcPct val="90000"/>
              </a:lnSpc>
            </a:pPr>
            <a:r>
              <a:rPr lang="cs-CZ" sz="2400" dirty="0" smtClean="0"/>
              <a:t>platí vždy:  	</a:t>
            </a:r>
            <a:r>
              <a:rPr lang="cs-CZ" sz="2400" b="1" dirty="0" smtClean="0">
                <a:sym typeface="Symbol" pitchFamily="18" charset="2"/>
              </a:rPr>
              <a:t> </a:t>
            </a:r>
            <a:r>
              <a:rPr lang="cs-CZ" sz="2400" b="1" i="1" dirty="0" smtClean="0">
                <a:sym typeface="Symbol" pitchFamily="18" charset="2"/>
              </a:rPr>
              <a:t>t</a:t>
            </a:r>
            <a:r>
              <a:rPr lang="cs-CZ" sz="2400" b="1" dirty="0" smtClean="0">
                <a:sym typeface="Symbol" pitchFamily="18" charset="2"/>
              </a:rPr>
              <a:t>´= 0</a:t>
            </a:r>
            <a:endParaRPr lang="cs-CZ" sz="2400" b="1" dirty="0" smtClean="0"/>
          </a:p>
          <a:p>
            <a:pPr>
              <a:lnSpc>
                <a:spcPct val="90000"/>
              </a:lnSpc>
            </a:pPr>
            <a:endParaRPr lang="cs-CZ" sz="28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800" dirty="0" smtClean="0"/>
              <a:t>		</a:t>
            </a:r>
            <a:endParaRPr lang="cs-CZ" sz="2800" dirty="0"/>
          </a:p>
        </p:txBody>
      </p:sp>
      <p:graphicFrame>
        <p:nvGraphicFramePr>
          <p:cNvPr id="4" name="Objek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22592118"/>
              </p:ext>
            </p:extLst>
          </p:nvPr>
        </p:nvGraphicFramePr>
        <p:xfrm>
          <a:off x="3287781" y="1707654"/>
          <a:ext cx="1284219" cy="36003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85" name="Rovnice" r:id="rId5" imgW="660113" imgH="241195" progId="Equation.3">
                  <p:embed/>
                </p:oleObj>
              </mc:Choice>
              <mc:Fallback>
                <p:oleObj name="Rovnice" r:id="rId5" imgW="660113" imgH="241195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87781" y="1707654"/>
                        <a:ext cx="1284219" cy="360039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84048775"/>
              </p:ext>
            </p:extLst>
          </p:nvPr>
        </p:nvGraphicFramePr>
        <p:xfrm>
          <a:off x="3191973" y="2499742"/>
          <a:ext cx="1656184" cy="43204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686" name="Rovnice" r:id="rId7" imgW="901309" imgH="279279" progId="Equation.3">
                  <p:embed/>
                </p:oleObj>
              </mc:Choice>
              <mc:Fallback>
                <p:oleObj name="Rovnice" r:id="rId7" imgW="901309" imgH="279279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91973" y="2499742"/>
                        <a:ext cx="1656184" cy="43204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128513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Transformace</a:t>
            </a:r>
            <a:endParaRPr lang="cs-CZ" b="1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7326120"/>
              </p:ext>
            </p:extLst>
          </p:nvPr>
        </p:nvGraphicFramePr>
        <p:xfrm>
          <a:off x="757088" y="3119095"/>
          <a:ext cx="5687122" cy="1051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41988"/>
                <a:gridCol w="741988"/>
                <a:gridCol w="741988"/>
                <a:gridCol w="741988"/>
                <a:gridCol w="733232"/>
                <a:gridCol w="740236"/>
                <a:gridCol w="597628"/>
                <a:gridCol w="648074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Rok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2011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2012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2013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2014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2015</a:t>
                      </a:r>
                      <a:endParaRPr lang="cs-CZ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2016</a:t>
                      </a:r>
                      <a:endParaRPr lang="cs-CZ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2017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t</a:t>
                      </a:r>
                      <a:endParaRPr lang="cs-CZ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1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2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3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4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5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6</a:t>
                      </a:r>
                      <a:endParaRPr lang="cs-CZ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7</a:t>
                      </a:r>
                      <a:endParaRPr lang="cs-CZ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t´</a:t>
                      </a:r>
                      <a:endParaRPr lang="cs-CZ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-3</a:t>
                      </a:r>
                      <a:endParaRPr lang="cs-CZ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-2</a:t>
                      </a:r>
                      <a:endParaRPr lang="cs-CZ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-1</a:t>
                      </a:r>
                      <a:endParaRPr lang="cs-CZ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0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1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2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3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graphicFrame>
        <p:nvGraphicFramePr>
          <p:cNvPr id="5" name="Tabulk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7308716"/>
              </p:ext>
            </p:extLst>
          </p:nvPr>
        </p:nvGraphicFramePr>
        <p:xfrm>
          <a:off x="989615" y="1234375"/>
          <a:ext cx="4547235" cy="105156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49605"/>
                <a:gridCol w="649605"/>
                <a:gridCol w="649605"/>
                <a:gridCol w="649605"/>
                <a:gridCol w="649605"/>
                <a:gridCol w="649605"/>
                <a:gridCol w="649605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Rok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2012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2013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2014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2015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2016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2017</a:t>
                      </a:r>
                      <a:endParaRPr lang="cs-CZ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t</a:t>
                      </a:r>
                      <a:endParaRPr lang="cs-CZ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1</a:t>
                      </a:r>
                      <a:endParaRPr lang="cs-CZ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2</a:t>
                      </a:r>
                      <a:endParaRPr lang="cs-CZ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3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4</a:t>
                      </a:r>
                      <a:endParaRPr lang="cs-CZ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5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6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t´</a:t>
                      </a:r>
                      <a:endParaRPr lang="cs-CZ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-5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-3</a:t>
                      </a:r>
                      <a:endParaRPr lang="cs-CZ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-1</a:t>
                      </a:r>
                      <a:endParaRPr lang="cs-CZ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1</a:t>
                      </a:r>
                      <a:endParaRPr lang="cs-CZ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>
                          <a:effectLst/>
                        </a:rPr>
                        <a:t>3</a:t>
                      </a:r>
                      <a:endParaRPr lang="cs-CZ" sz="200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cs-CZ" sz="2000" dirty="0">
                          <a:effectLst/>
                        </a:rPr>
                        <a:t>5</a:t>
                      </a:r>
                      <a:endParaRPr lang="cs-CZ" sz="2000" dirty="0">
                        <a:effectLst/>
                        <a:latin typeface="Times New Roman"/>
                        <a:ea typeface="Calibri"/>
                        <a:cs typeface="Times New Roman"/>
                      </a:endParaRPr>
                    </a:p>
                  </a:txBody>
                  <a:tcPr marL="44450" marR="44450" marT="0" marB="0"/>
                </a:tc>
              </a:tr>
            </a:tbl>
          </a:graphicData>
        </a:graphic>
      </p:graphicFrame>
      <p:sp>
        <p:nvSpPr>
          <p:cNvPr id="9" name="Rectangle 36"/>
          <p:cNvSpPr>
            <a:spLocks noChangeArrowheads="1"/>
          </p:cNvSpPr>
          <p:nvPr/>
        </p:nvSpPr>
        <p:spPr bwMode="auto">
          <a:xfrm>
            <a:off x="477932" y="2700209"/>
            <a:ext cx="618229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Transformovaná proměnná při lichém časová </a:t>
            </a:r>
            <a:r>
              <a:rPr kumimoji="0" lang="cs-CZ" altLang="cs-CZ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n</a:t>
            </a:r>
            <a:r>
              <a:rPr kumimoji="0" lang="cs-CZ" altLang="cs-C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cs-CZ" alt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Rectangle 36"/>
          <p:cNvSpPr>
            <a:spLocks noChangeArrowheads="1"/>
          </p:cNvSpPr>
          <p:nvPr/>
        </p:nvSpPr>
        <p:spPr bwMode="auto">
          <a:xfrm>
            <a:off x="449555" y="895821"/>
            <a:ext cx="6336704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Transformovaná časová proměnná při sudém </a:t>
            </a:r>
            <a:r>
              <a:rPr kumimoji="0" lang="cs-CZ" altLang="cs-CZ" sz="20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Times New Roman" pitchFamily="18" charset="0"/>
              </a:rPr>
              <a:t>n</a:t>
            </a:r>
            <a:endParaRPr kumimoji="0" lang="cs-CZ" altLang="cs-CZ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altLang="cs-CZ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2122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2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95263"/>
            <a:ext cx="6745447" cy="508000"/>
          </a:xfrm>
        </p:spPr>
        <p:txBody>
          <a:bodyPr/>
          <a:lstStyle/>
          <a:p>
            <a:r>
              <a:rPr lang="cs-CZ" b="1" dirty="0">
                <a:latin typeface="Arial" panose="020B0604020202020204" pitchFamily="34" charset="0"/>
                <a:cs typeface="Arial" panose="020B0604020202020204" pitchFamily="34" charset="0"/>
              </a:rPr>
              <a:t>L</a:t>
            </a:r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ineární trend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Objek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05259288"/>
              </p:ext>
            </p:extLst>
          </p:nvPr>
        </p:nvGraphicFramePr>
        <p:xfrm>
          <a:off x="5444526" y="3279056"/>
          <a:ext cx="999682" cy="6012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699" r:id="rId5" imgW="660113" imgH="431613" progId="Equation.3">
                  <p:embed/>
                </p:oleObj>
              </mc:Choice>
              <mc:Fallback>
                <p:oleObj r:id="rId5" imgW="660113" imgH="431613" progId="Equation.3">
                  <p:embed/>
                  <p:pic>
                    <p:nvPicPr>
                      <p:cNvPr id="0" name="Object 2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44526" y="3279056"/>
                        <a:ext cx="999682" cy="601216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k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3106399"/>
              </p:ext>
            </p:extLst>
          </p:nvPr>
        </p:nvGraphicFramePr>
        <p:xfrm>
          <a:off x="5364087" y="3861055"/>
          <a:ext cx="1287715" cy="67296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00" r:id="rId7" imgW="749300" imgH="508000" progId="Equation.3">
                  <p:embed/>
                </p:oleObj>
              </mc:Choice>
              <mc:Fallback>
                <p:oleObj r:id="rId7" imgW="749300" imgH="508000" progId="Equation.3">
                  <p:embed/>
                  <p:pic>
                    <p:nvPicPr>
                      <p:cNvPr id="0" name="Object 2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087" y="3861055"/>
                        <a:ext cx="1287715" cy="67296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Rectangle 24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241"/>
          <p:cNvSpPr>
            <a:spLocks noChangeArrowheads="1"/>
          </p:cNvSpPr>
          <p:nvPr/>
        </p:nvSpPr>
        <p:spPr bwMode="auto">
          <a:xfrm>
            <a:off x="0" y="42862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	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ectangle 242"/>
          <p:cNvSpPr>
            <a:spLocks noChangeArrowheads="1"/>
          </p:cNvSpPr>
          <p:nvPr/>
        </p:nvSpPr>
        <p:spPr bwMode="auto">
          <a:xfrm>
            <a:off x="0" y="942975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cs-CZ" altLang="cs-CZ" sz="12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	</a:t>
            </a:r>
            <a:r>
              <a:rPr kumimoji="0" lang="cs-CZ" altLang="cs-CZ" sz="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cs-CZ" altLang="cs-CZ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29" name="Objekt 28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345904671"/>
              </p:ext>
            </p:extLst>
          </p:nvPr>
        </p:nvGraphicFramePr>
        <p:xfrm>
          <a:off x="2699792" y="843558"/>
          <a:ext cx="2121723" cy="50405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01" name="Rovnice" r:id="rId9" imgW="787400" imgH="228600" progId="Equation.3">
                  <p:embed/>
                </p:oleObj>
              </mc:Choice>
              <mc:Fallback>
                <p:oleObj name="Rovnice" r:id="rId9" imgW="787400" imgH="2286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99792" y="843558"/>
                        <a:ext cx="2121723" cy="50405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" name="Objekt 2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05460303"/>
              </p:ext>
            </p:extLst>
          </p:nvPr>
        </p:nvGraphicFramePr>
        <p:xfrm>
          <a:off x="700645" y="1776513"/>
          <a:ext cx="936104" cy="4413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02" name="Rovnice" r:id="rId11" imgW="381000" imgH="228600" progId="Equation.3">
                  <p:embed/>
                </p:oleObj>
              </mc:Choice>
              <mc:Fallback>
                <p:oleObj name="Rovnice" r:id="rId11" imgW="3810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0645" y="1776513"/>
                        <a:ext cx="936104" cy="44134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1" name="Text Box 9"/>
          <p:cNvSpPr txBox="1">
            <a:spLocks noChangeArrowheads="1"/>
          </p:cNvSpPr>
          <p:nvPr/>
        </p:nvSpPr>
        <p:spPr bwMode="auto">
          <a:xfrm>
            <a:off x="1688303" y="1707654"/>
            <a:ext cx="6772129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cs-CZ" sz="2400" dirty="0">
                <a:latin typeface="Times New Roman" pitchFamily="18" charset="0"/>
              </a:rPr>
              <a:t>- </a:t>
            </a:r>
            <a:r>
              <a:rPr lang="cs-CZ" sz="2400" dirty="0">
                <a:latin typeface="+mj-lt"/>
              </a:rPr>
              <a:t>jsou neznámé </a:t>
            </a:r>
            <a:r>
              <a:rPr lang="cs-CZ" sz="2400" dirty="0" smtClean="0">
                <a:latin typeface="+mj-lt"/>
              </a:rPr>
              <a:t>parametry,  </a:t>
            </a:r>
            <a:r>
              <a:rPr lang="cs-CZ" sz="2400" b="1" i="1" dirty="0" smtClean="0">
                <a:latin typeface="Times New Roman" pitchFamily="18" charset="0"/>
                <a:cs typeface="Times New Roman" pitchFamily="18" charset="0"/>
              </a:rPr>
              <a:t>t</a:t>
            </a:r>
            <a:r>
              <a:rPr lang="cs-CZ" sz="2400" dirty="0" smtClean="0">
                <a:latin typeface="+mj-lt"/>
              </a:rPr>
              <a:t>  je čas (transformovaný</a:t>
            </a:r>
            <a:r>
              <a:rPr lang="cs-CZ" sz="2400" dirty="0">
                <a:latin typeface="+mj-lt"/>
              </a:rPr>
              <a:t>) </a:t>
            </a:r>
          </a:p>
        </p:txBody>
      </p:sp>
      <p:sp>
        <p:nvSpPr>
          <p:cNvPr id="32" name="Text Box 12"/>
          <p:cNvSpPr txBox="1">
            <a:spLocks noChangeArrowheads="1"/>
          </p:cNvSpPr>
          <p:nvPr/>
        </p:nvSpPr>
        <p:spPr bwMode="auto">
          <a:xfrm>
            <a:off x="700645" y="2355726"/>
            <a:ext cx="619408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cs-CZ" sz="2400" i="1" dirty="0" smtClean="0">
                <a:latin typeface="Times New Roman" pitchFamily="18" charset="0"/>
              </a:rPr>
              <a:t>b</a:t>
            </a:r>
            <a:r>
              <a:rPr lang="cs-CZ" sz="2400" baseline="-25000" dirty="0" smtClean="0">
                <a:latin typeface="Times New Roman" pitchFamily="18" charset="0"/>
              </a:rPr>
              <a:t>0</a:t>
            </a:r>
            <a:r>
              <a:rPr lang="cs-CZ" sz="2400" dirty="0" smtClean="0">
                <a:latin typeface="Times New Roman" pitchFamily="18" charset="0"/>
              </a:rPr>
              <a:t>,  </a:t>
            </a:r>
            <a:r>
              <a:rPr lang="cs-CZ" sz="2400" i="1" dirty="0" smtClean="0">
                <a:latin typeface="Times New Roman" pitchFamily="18" charset="0"/>
              </a:rPr>
              <a:t>b</a:t>
            </a:r>
            <a:r>
              <a:rPr lang="cs-CZ" sz="2400" baseline="-25000" dirty="0" smtClean="0">
                <a:latin typeface="Times New Roman" pitchFamily="18" charset="0"/>
              </a:rPr>
              <a:t>1</a:t>
            </a:r>
            <a:r>
              <a:rPr lang="cs-CZ" sz="2400" dirty="0" smtClean="0">
                <a:latin typeface="Times New Roman" pitchFamily="18" charset="0"/>
              </a:rPr>
              <a:t>    - </a:t>
            </a:r>
            <a:r>
              <a:rPr lang="cs-CZ" sz="2400" dirty="0" smtClean="0">
                <a:latin typeface="+mj-lt"/>
              </a:rPr>
              <a:t>odhady </a:t>
            </a:r>
            <a:r>
              <a:rPr lang="cs-CZ" sz="2400" dirty="0">
                <a:latin typeface="+mj-lt"/>
              </a:rPr>
              <a:t>neznámých parametrů MNČ</a:t>
            </a:r>
          </a:p>
        </p:txBody>
      </p:sp>
      <p:sp>
        <p:nvSpPr>
          <p:cNvPr id="33" name="Text Box 13"/>
          <p:cNvSpPr txBox="1">
            <a:spLocks noChangeArrowheads="1"/>
          </p:cNvSpPr>
          <p:nvPr/>
        </p:nvSpPr>
        <p:spPr bwMode="auto">
          <a:xfrm>
            <a:off x="611560" y="2817391"/>
            <a:ext cx="604024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400" i="1" dirty="0">
                <a:latin typeface="+mj-lt"/>
              </a:rPr>
              <a:t>Normální rovnice</a:t>
            </a:r>
            <a:r>
              <a:rPr lang="cs-CZ" sz="2400" dirty="0">
                <a:latin typeface="+mj-lt"/>
              </a:rPr>
              <a:t> k vypočtu odhadů parametrů:</a:t>
            </a:r>
          </a:p>
        </p:txBody>
      </p:sp>
      <p:graphicFrame>
        <p:nvGraphicFramePr>
          <p:cNvPr id="34" name="Objekt 3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01934108"/>
              </p:ext>
            </p:extLst>
          </p:nvPr>
        </p:nvGraphicFramePr>
        <p:xfrm>
          <a:off x="755576" y="3363837"/>
          <a:ext cx="3042111" cy="4572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03" r:id="rId13" imgW="1447172" imgH="253890" progId="Equation.3">
                  <p:embed/>
                </p:oleObj>
              </mc:Choice>
              <mc:Fallback>
                <p:oleObj r:id="rId13" imgW="1447172" imgH="25389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3363837"/>
                        <a:ext cx="3042111" cy="45720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5" name="Objek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249950"/>
              </p:ext>
            </p:extLst>
          </p:nvPr>
        </p:nvGraphicFramePr>
        <p:xfrm>
          <a:off x="643940" y="4011910"/>
          <a:ext cx="3279988" cy="45352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704" r:id="rId15" imgW="1548728" imgH="253890" progId="Equation.3">
                  <p:embed/>
                </p:oleObj>
              </mc:Choice>
              <mc:Fallback>
                <p:oleObj r:id="rId15" imgW="1548728" imgH="25389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3940" y="4011910"/>
                        <a:ext cx="3279988" cy="45352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6" name="Text Box 18"/>
          <p:cNvSpPr txBox="1">
            <a:spLocks noChangeArrowheads="1"/>
          </p:cNvSpPr>
          <p:nvPr/>
        </p:nvSpPr>
        <p:spPr bwMode="auto">
          <a:xfrm>
            <a:off x="4403725" y="3363838"/>
            <a:ext cx="484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dirty="0">
                <a:latin typeface="Times New Roman" pitchFamily="18" charset="0"/>
                <a:sym typeface="Symbol" pitchFamily="18" charset="2"/>
              </a:rPr>
              <a:t></a:t>
            </a:r>
            <a:endParaRPr lang="cs-CZ" dirty="0">
              <a:latin typeface="Times New Roman" pitchFamily="18" charset="0"/>
            </a:endParaRPr>
          </a:p>
        </p:txBody>
      </p:sp>
      <p:sp>
        <p:nvSpPr>
          <p:cNvPr id="37" name="Text Box 18"/>
          <p:cNvSpPr txBox="1">
            <a:spLocks noChangeArrowheads="1"/>
          </p:cNvSpPr>
          <p:nvPr/>
        </p:nvSpPr>
        <p:spPr bwMode="auto">
          <a:xfrm>
            <a:off x="4337327" y="4008231"/>
            <a:ext cx="484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dirty="0">
                <a:latin typeface="Times New Roman" pitchFamily="18" charset="0"/>
                <a:sym typeface="Symbol" pitchFamily="18" charset="2"/>
              </a:rPr>
              <a:t></a:t>
            </a:r>
            <a:endParaRPr lang="cs-CZ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379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24" name="Rectangle 2"/>
          <p:cNvSpPr>
            <a:spLocks noGrp="1" noChangeArrowheads="1"/>
          </p:cNvSpPr>
          <p:nvPr>
            <p:ph type="title"/>
          </p:nvPr>
        </p:nvSpPr>
        <p:spPr>
          <a:xfrm>
            <a:off x="250825" y="195263"/>
            <a:ext cx="6745447" cy="508000"/>
          </a:xfrm>
        </p:spPr>
        <p:txBody>
          <a:bodyPr/>
          <a:lstStyle/>
          <a:p>
            <a:r>
              <a:rPr lang="cs-CZ" b="1" dirty="0" smtClean="0">
                <a:latin typeface="Arial" panose="020B0604020202020204" pitchFamily="34" charset="0"/>
                <a:cs typeface="Arial" panose="020B0604020202020204" pitchFamily="34" charset="0"/>
              </a:rPr>
              <a:t>Příklad lineárního trendu</a:t>
            </a:r>
            <a:endParaRPr lang="cs-CZ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457059088"/>
              </p:ext>
            </p:extLst>
          </p:nvPr>
        </p:nvGraphicFramePr>
        <p:xfrm>
          <a:off x="323528" y="796366"/>
          <a:ext cx="6048672" cy="39356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72" name="List" r:id="rId6" imgW="3324322" imgH="2800291" progId="Excel.Sheet.8">
                  <p:embed/>
                </p:oleObj>
              </mc:Choice>
              <mc:Fallback>
                <p:oleObj name="List" r:id="rId6" imgW="3324322" imgH="2800291" progId="Excel.Sheet.8">
                  <p:embed/>
                  <p:pic>
                    <p:nvPicPr>
                      <p:cNvPr id="0" name="Object 5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528" y="796366"/>
                        <a:ext cx="6048672" cy="39356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225593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solidFill>
                  <a:srgbClr val="307871"/>
                </a:solidFill>
                <a:latin typeface="Arial" charset="0"/>
              </a:rPr>
              <a:t>Kvadratický trend</a:t>
            </a:r>
            <a:endParaRPr lang="cs-CZ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5" name="Objekt 4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1915277775"/>
              </p:ext>
            </p:extLst>
          </p:nvPr>
        </p:nvGraphicFramePr>
        <p:xfrm>
          <a:off x="2339752" y="915567"/>
          <a:ext cx="3312368" cy="504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96" name="Rovnice" r:id="rId5" imgW="1168400" imgH="241300" progId="Equation.3">
                  <p:embed/>
                </p:oleObj>
              </mc:Choice>
              <mc:Fallback>
                <p:oleObj name="Rovnice" r:id="rId5" imgW="1168400" imgH="241300" progId="Equation.3">
                  <p:embed/>
                  <p:pic>
                    <p:nvPicPr>
                      <p:cNvPr id="0" name="Object 4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39752" y="915567"/>
                        <a:ext cx="3312368" cy="50405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75539513"/>
              </p:ext>
            </p:extLst>
          </p:nvPr>
        </p:nvGraphicFramePr>
        <p:xfrm>
          <a:off x="755576" y="1491630"/>
          <a:ext cx="1284287" cy="498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97" name="Rovnice" r:id="rId7" imgW="596900" imgH="228600" progId="Equation.3">
                  <p:embed/>
                </p:oleObj>
              </mc:Choice>
              <mc:Fallback>
                <p:oleObj name="Rovnice" r:id="rId7" imgW="596900" imgH="2286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576" y="1491630"/>
                        <a:ext cx="1284287" cy="4984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1" name="Text Box 8"/>
          <p:cNvSpPr txBox="1">
            <a:spLocks noChangeArrowheads="1"/>
          </p:cNvSpPr>
          <p:nvPr/>
        </p:nvSpPr>
        <p:spPr bwMode="auto">
          <a:xfrm>
            <a:off x="2267744" y="1491630"/>
            <a:ext cx="36463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400" dirty="0"/>
              <a:t>- neznámé parametry, </a:t>
            </a:r>
            <a:r>
              <a:rPr lang="cs-CZ" sz="2400" b="1" i="1" dirty="0">
                <a:latin typeface="Times New Roman" pitchFamily="18" charset="0"/>
              </a:rPr>
              <a:t>t</a:t>
            </a:r>
            <a:r>
              <a:rPr lang="cs-CZ" sz="2400" dirty="0">
                <a:latin typeface="Times New Roman" pitchFamily="18" charset="0"/>
              </a:rPr>
              <a:t> </a:t>
            </a:r>
            <a:r>
              <a:rPr lang="cs-CZ" sz="2400" dirty="0"/>
              <a:t>- čas</a:t>
            </a:r>
          </a:p>
        </p:txBody>
      </p:sp>
      <p:sp>
        <p:nvSpPr>
          <p:cNvPr id="22" name="Text Box 9"/>
          <p:cNvSpPr txBox="1">
            <a:spLocks noChangeArrowheads="1"/>
          </p:cNvSpPr>
          <p:nvPr/>
        </p:nvSpPr>
        <p:spPr bwMode="auto">
          <a:xfrm>
            <a:off x="776016" y="2139702"/>
            <a:ext cx="6385081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400" dirty="0"/>
              <a:t>Odhadneme pomocí MNČ (vzorce komplikované</a:t>
            </a:r>
            <a:r>
              <a:rPr lang="cs-CZ" sz="2400" dirty="0">
                <a:latin typeface="Times New Roman" pitchFamily="18" charset="0"/>
              </a:rPr>
              <a:t>)</a:t>
            </a:r>
          </a:p>
        </p:txBody>
      </p:sp>
      <p:sp>
        <p:nvSpPr>
          <p:cNvPr id="23" name="Text Box 10"/>
          <p:cNvSpPr txBox="1">
            <a:spLocks noChangeArrowheads="1"/>
          </p:cNvSpPr>
          <p:nvPr/>
        </p:nvSpPr>
        <p:spPr bwMode="auto">
          <a:xfrm>
            <a:off x="683568" y="2715766"/>
            <a:ext cx="69471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cs-CZ" sz="2000" b="1" i="1" dirty="0">
                <a:latin typeface="+mn-lt"/>
              </a:rPr>
              <a:t>Excel:</a:t>
            </a:r>
            <a:r>
              <a:rPr lang="cs-CZ" sz="2000" dirty="0">
                <a:latin typeface="+mn-lt"/>
              </a:rPr>
              <a:t> Poklepání na graf </a:t>
            </a:r>
            <a:r>
              <a:rPr lang="cs-CZ" sz="2000" dirty="0" smtClean="0">
                <a:latin typeface="+mn-lt"/>
                <a:sym typeface="Symbol" pitchFamily="18" charset="2"/>
              </a:rPr>
              <a:t> Přidat </a:t>
            </a:r>
            <a:r>
              <a:rPr lang="cs-CZ" sz="2000" dirty="0">
                <a:latin typeface="+mn-lt"/>
                <a:sym typeface="Symbol" pitchFamily="18" charset="2"/>
              </a:rPr>
              <a:t>spojnici trendu</a:t>
            </a:r>
          </a:p>
          <a:p>
            <a:r>
              <a:rPr lang="cs-CZ" sz="2000" dirty="0" smtClean="0">
                <a:latin typeface="+mn-lt"/>
                <a:sym typeface="Symbol" pitchFamily="18" charset="2"/>
              </a:rPr>
              <a:t> Možnosti  Zobrazit </a:t>
            </a:r>
            <a:r>
              <a:rPr lang="cs-CZ" sz="2000" dirty="0">
                <a:latin typeface="+mn-lt"/>
                <a:sym typeface="Symbol" pitchFamily="18" charset="2"/>
              </a:rPr>
              <a:t>rovnici regrese, </a:t>
            </a:r>
          </a:p>
          <a:p>
            <a:r>
              <a:rPr lang="cs-CZ" sz="2000" dirty="0">
                <a:latin typeface="+mn-lt"/>
                <a:sym typeface="Symbol" pitchFamily="18" charset="2"/>
              </a:rPr>
              <a:t>    „Zobrazit hodnotu spolehlivosti R“ </a:t>
            </a:r>
            <a:r>
              <a:rPr lang="cs-CZ" sz="2000" dirty="0" smtClean="0">
                <a:latin typeface="+mn-lt"/>
                <a:sym typeface="Symbol" pitchFamily="18" charset="2"/>
              </a:rPr>
              <a:t>(??? </a:t>
            </a:r>
            <a:r>
              <a:rPr lang="cs-CZ" sz="2000" dirty="0">
                <a:latin typeface="+mn-lt"/>
                <a:sym typeface="Symbol" pitchFamily="18" charset="2"/>
              </a:rPr>
              <a:t>překlad do </a:t>
            </a:r>
            <a:r>
              <a:rPr lang="cs-CZ" sz="2000" dirty="0" smtClean="0">
                <a:latin typeface="+mn-lt"/>
                <a:sym typeface="Symbol" pitchFamily="18" charset="2"/>
              </a:rPr>
              <a:t>JČ</a:t>
            </a:r>
            <a:r>
              <a:rPr lang="cs-CZ" sz="2000" dirty="0">
                <a:latin typeface="+mn-lt"/>
                <a:sym typeface="Symbol" pitchFamily="18" charset="2"/>
              </a:rPr>
              <a:t>)</a:t>
            </a:r>
            <a:endParaRPr lang="cs-CZ" sz="2000" dirty="0">
              <a:latin typeface="+mn-lt"/>
            </a:endParaRPr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35205695"/>
              </p:ext>
            </p:extLst>
          </p:nvPr>
        </p:nvGraphicFramePr>
        <p:xfrm>
          <a:off x="651058" y="3795886"/>
          <a:ext cx="2192750" cy="79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698" r:id="rId9" imgW="1130300" imgH="457200" progId="Equation.3">
                  <p:embed/>
                </p:oleObj>
              </mc:Choice>
              <mc:Fallback>
                <p:oleObj r:id="rId9" imgW="1130300" imgH="45720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1058" y="3795886"/>
                        <a:ext cx="2192750" cy="79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Text Box 13"/>
          <p:cNvSpPr txBox="1">
            <a:spLocks noChangeArrowheads="1"/>
          </p:cNvSpPr>
          <p:nvPr/>
        </p:nvSpPr>
        <p:spPr bwMode="auto">
          <a:xfrm>
            <a:off x="3131840" y="3983974"/>
            <a:ext cx="3086101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200" dirty="0">
                <a:latin typeface="+mn-lt"/>
              </a:rPr>
              <a:t>- </a:t>
            </a:r>
            <a:r>
              <a:rPr lang="cs-CZ" sz="2200" b="1" dirty="0">
                <a:latin typeface="+mn-lt"/>
              </a:rPr>
              <a:t>koeficient determinace</a:t>
            </a:r>
          </a:p>
        </p:txBody>
      </p:sp>
    </p:spTree>
    <p:extLst>
      <p:ext uri="{BB962C8B-B14F-4D97-AF65-F5344CB8AC3E}">
        <p14:creationId xmlns:p14="http://schemas.microsoft.com/office/powerpoint/2010/main" val="42934781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solidFill>
                  <a:srgbClr val="307871"/>
                </a:solidFill>
                <a:latin typeface="Arial" charset="0"/>
              </a:rPr>
              <a:t>Příklad kvadratického trendu</a:t>
            </a:r>
            <a:endParaRPr lang="cs-CZ" dirty="0">
              <a:solidFill>
                <a:srgbClr val="307871"/>
              </a:solidFill>
            </a:endParaRPr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graphicFrame>
        <p:nvGraphicFramePr>
          <p:cNvPr id="3" name="Objekt 2"/>
          <p:cNvGraphicFramePr>
            <a:graphicFrameLocks noGrp="1" noChangeAspect="1"/>
          </p:cNvGraphicFramePr>
          <p:nvPr>
            <p:extLst>
              <p:ext uri="{D42A27DB-BD31-4B8C-83A1-F6EECF244321}">
                <p14:modId xmlns:p14="http://schemas.microsoft.com/office/powerpoint/2010/main" val="3217163917"/>
              </p:ext>
            </p:extLst>
          </p:nvPr>
        </p:nvGraphicFramePr>
        <p:xfrm>
          <a:off x="1259632" y="771550"/>
          <a:ext cx="5688632" cy="38164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7590" name="List" r:id="rId6" imgW="4276673" imgH="3571761" progId="Excel.Sheet.8">
                  <p:embed/>
                </p:oleObj>
              </mc:Choice>
              <mc:Fallback>
                <p:oleObj name="List" r:id="rId6" imgW="4276673" imgH="3571761" progId="Excel.Sheet.8">
                  <p:embed/>
                  <p:pic>
                    <p:nvPicPr>
                      <p:cNvPr id="0" name="Object 3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59632" y="771550"/>
                        <a:ext cx="5688632" cy="38164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86380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xfrm>
            <a:off x="971550" y="357188"/>
            <a:ext cx="7772400" cy="857250"/>
          </a:xfrm>
        </p:spPr>
        <p:txBody>
          <a:bodyPr/>
          <a:lstStyle/>
          <a:p>
            <a:pPr algn="l"/>
            <a:r>
              <a:rPr lang="cs-CZ" sz="2400" b="1" dirty="0" smtClean="0"/>
              <a:t>Mocninný </a:t>
            </a:r>
            <a:r>
              <a:rPr lang="cs-CZ" sz="2400" b="1" dirty="0"/>
              <a:t>trend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899592" y="951310"/>
            <a:ext cx="7772400" cy="3086100"/>
          </a:xfrm>
        </p:spPr>
        <p:txBody>
          <a:bodyPr/>
          <a:lstStyle/>
          <a:p>
            <a:endParaRPr lang="cs-CZ" dirty="0"/>
          </a:p>
          <a:p>
            <a:pPr marL="0" indent="0">
              <a:buNone/>
            </a:pPr>
            <a:endParaRPr lang="cs-CZ" dirty="0"/>
          </a:p>
        </p:txBody>
      </p:sp>
      <p:sp>
        <p:nvSpPr>
          <p:cNvPr id="61445" name="Rectangle 5"/>
          <p:cNvSpPr>
            <a:spLocks noChangeArrowheads="1"/>
          </p:cNvSpPr>
          <p:nvPr/>
        </p:nvSpPr>
        <p:spPr bwMode="auto">
          <a:xfrm>
            <a:off x="4259263" y="2486025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cs-CZ"/>
          </a:p>
        </p:txBody>
      </p:sp>
      <p:graphicFrame>
        <p:nvGraphicFramePr>
          <p:cNvPr id="61444" name="Object 4"/>
          <p:cNvGraphicFramePr>
            <a:graphicFrameLocks noChangeAspect="1"/>
          </p:cNvGraphicFramePr>
          <p:nvPr/>
        </p:nvGraphicFramePr>
        <p:xfrm>
          <a:off x="3162301" y="1284685"/>
          <a:ext cx="1827213" cy="55125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6" name="Rovnice" r:id="rId3" imgW="596900" imgH="241300" progId="Equation.3">
                  <p:embed/>
                </p:oleObj>
              </mc:Choice>
              <mc:Fallback>
                <p:oleObj name="Rovnice" r:id="rId3" imgW="5969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62301" y="1284685"/>
                        <a:ext cx="1827213" cy="55125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6" name="Object 6"/>
          <p:cNvGraphicFramePr>
            <a:graphicFrameLocks noChangeAspect="1"/>
          </p:cNvGraphicFramePr>
          <p:nvPr/>
        </p:nvGraphicFramePr>
        <p:xfrm>
          <a:off x="1030288" y="3130154"/>
          <a:ext cx="1865312" cy="392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7" name="Rovnice" r:id="rId5" imgW="825500" imgH="228600" progId="Equation.3">
                  <p:embed/>
                </p:oleObj>
              </mc:Choice>
              <mc:Fallback>
                <p:oleObj name="Rovnice" r:id="rId5" imgW="825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0288" y="3130154"/>
                        <a:ext cx="1865312" cy="3929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47" name="Object 7"/>
          <p:cNvGraphicFramePr>
            <a:graphicFrameLocks noChangeAspect="1"/>
          </p:cNvGraphicFramePr>
          <p:nvPr/>
        </p:nvGraphicFramePr>
        <p:xfrm>
          <a:off x="776288" y="3642122"/>
          <a:ext cx="722312" cy="376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8" name="Rovnice" r:id="rId7" imgW="330200" imgH="228600" progId="Equation.3">
                  <p:embed/>
                </p:oleObj>
              </mc:Choice>
              <mc:Fallback>
                <p:oleObj name="Rovnice" r:id="rId7" imgW="330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6288" y="3642122"/>
                        <a:ext cx="722312" cy="376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48" name="Text Box 8"/>
          <p:cNvSpPr txBox="1">
            <a:spLocks noChangeArrowheads="1"/>
          </p:cNvSpPr>
          <p:nvPr/>
        </p:nvSpPr>
        <p:spPr bwMode="auto">
          <a:xfrm>
            <a:off x="1600201" y="3600450"/>
            <a:ext cx="446147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200" dirty="0">
                <a:latin typeface="+mn-lt"/>
              </a:rPr>
              <a:t>- odhady neznámých parametrů MNČ</a:t>
            </a:r>
          </a:p>
        </p:txBody>
      </p:sp>
      <p:sp>
        <p:nvSpPr>
          <p:cNvPr id="61449" name="Text Box 9"/>
          <p:cNvSpPr txBox="1">
            <a:spLocks noChangeArrowheads="1"/>
          </p:cNvSpPr>
          <p:nvPr/>
        </p:nvSpPr>
        <p:spPr bwMode="auto">
          <a:xfrm>
            <a:off x="2950097" y="3138785"/>
            <a:ext cx="461947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200" dirty="0"/>
              <a:t>- neznámé parametry</a:t>
            </a:r>
            <a:r>
              <a:rPr lang="cs-CZ" sz="2200" dirty="0">
                <a:latin typeface="Times New Roman" pitchFamily="18" charset="0"/>
              </a:rPr>
              <a:t>, </a:t>
            </a:r>
            <a:r>
              <a:rPr lang="cs-CZ" sz="2200" b="1" i="1" dirty="0">
                <a:latin typeface="Times New Roman" pitchFamily="18" charset="0"/>
              </a:rPr>
              <a:t>T</a:t>
            </a:r>
            <a:r>
              <a:rPr lang="cs-CZ" sz="2200" dirty="0">
                <a:latin typeface="Times New Roman" pitchFamily="18" charset="0"/>
              </a:rPr>
              <a:t>´</a:t>
            </a:r>
            <a:r>
              <a:rPr lang="cs-CZ" sz="2200" i="1" baseline="-25000" dirty="0">
                <a:latin typeface="Times New Roman" pitchFamily="18" charset="0"/>
              </a:rPr>
              <a:t>t</a:t>
            </a:r>
            <a:r>
              <a:rPr lang="cs-CZ" sz="2200" dirty="0">
                <a:latin typeface="Times New Roman" pitchFamily="18" charset="0"/>
              </a:rPr>
              <a:t>= </a:t>
            </a:r>
            <a:r>
              <a:rPr lang="cs-CZ" sz="2200" dirty="0" err="1">
                <a:latin typeface="Times New Roman" pitchFamily="18" charset="0"/>
              </a:rPr>
              <a:t>ln</a:t>
            </a:r>
            <a:r>
              <a:rPr lang="cs-CZ" sz="2200" b="1" i="1" dirty="0" err="1">
                <a:latin typeface="Times New Roman" pitchFamily="18" charset="0"/>
              </a:rPr>
              <a:t>T</a:t>
            </a:r>
            <a:r>
              <a:rPr lang="cs-CZ" sz="2200" i="1" baseline="-25000" dirty="0" err="1">
                <a:latin typeface="Times New Roman" pitchFamily="18" charset="0"/>
              </a:rPr>
              <a:t>t</a:t>
            </a:r>
            <a:r>
              <a:rPr lang="cs-CZ" sz="2200" i="1" baseline="-25000" dirty="0">
                <a:latin typeface="Times New Roman" pitchFamily="18" charset="0"/>
              </a:rPr>
              <a:t> </a:t>
            </a:r>
            <a:r>
              <a:rPr lang="cs-CZ" sz="2200" i="1" dirty="0">
                <a:latin typeface="Times New Roman" pitchFamily="18" charset="0"/>
              </a:rPr>
              <a:t>,</a:t>
            </a:r>
            <a:r>
              <a:rPr lang="cs-CZ" sz="2200" i="1" baseline="-25000" dirty="0">
                <a:latin typeface="Times New Roman" pitchFamily="18" charset="0"/>
              </a:rPr>
              <a:t> </a:t>
            </a:r>
            <a:r>
              <a:rPr lang="cs-CZ" sz="2200" b="1" i="1" dirty="0">
                <a:latin typeface="Times New Roman" pitchFamily="18" charset="0"/>
              </a:rPr>
              <a:t>t</a:t>
            </a:r>
            <a:r>
              <a:rPr lang="cs-CZ" sz="2200" dirty="0">
                <a:latin typeface="Times New Roman" pitchFamily="18" charset="0"/>
              </a:rPr>
              <a:t>´= </a:t>
            </a:r>
            <a:r>
              <a:rPr lang="cs-CZ" sz="2200" dirty="0" err="1">
                <a:latin typeface="Times New Roman" pitchFamily="18" charset="0"/>
              </a:rPr>
              <a:t>ln</a:t>
            </a:r>
            <a:r>
              <a:rPr lang="cs-CZ" sz="2200" dirty="0">
                <a:latin typeface="Times New Roman" pitchFamily="18" charset="0"/>
              </a:rPr>
              <a:t> </a:t>
            </a:r>
            <a:r>
              <a:rPr lang="cs-CZ" sz="2200" b="1" i="1" dirty="0">
                <a:latin typeface="Times New Roman" pitchFamily="18" charset="0"/>
              </a:rPr>
              <a:t>t</a:t>
            </a:r>
            <a:endParaRPr lang="cs-CZ" sz="2200" i="1" baseline="-25000" dirty="0">
              <a:latin typeface="Times New Roman" pitchFamily="18" charset="0"/>
            </a:endParaRPr>
          </a:p>
        </p:txBody>
      </p:sp>
      <p:sp>
        <p:nvSpPr>
          <p:cNvPr id="61451" name="Rectangle 11"/>
          <p:cNvSpPr>
            <a:spLocks noChangeArrowheads="1"/>
          </p:cNvSpPr>
          <p:nvPr/>
        </p:nvSpPr>
        <p:spPr bwMode="auto">
          <a:xfrm>
            <a:off x="3935413" y="2494360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cs-CZ"/>
          </a:p>
        </p:txBody>
      </p:sp>
      <p:graphicFrame>
        <p:nvGraphicFramePr>
          <p:cNvPr id="61450" name="Object 10"/>
          <p:cNvGraphicFramePr>
            <a:graphicFrameLocks noChangeAspect="1"/>
          </p:cNvGraphicFramePr>
          <p:nvPr/>
        </p:nvGraphicFramePr>
        <p:xfrm>
          <a:off x="2646364" y="1857375"/>
          <a:ext cx="3621087" cy="5119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99" name="Rovnice" r:id="rId9" imgW="1231366" imgH="228501" progId="Equation.3">
                  <p:embed/>
                </p:oleObj>
              </mc:Choice>
              <mc:Fallback>
                <p:oleObj name="Rovnice" r:id="rId9" imgW="1231366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46364" y="1857375"/>
                        <a:ext cx="3621087" cy="511969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52" name="Text Box 12"/>
          <p:cNvSpPr txBox="1">
            <a:spLocks noChangeArrowheads="1"/>
          </p:cNvSpPr>
          <p:nvPr/>
        </p:nvSpPr>
        <p:spPr bwMode="auto">
          <a:xfrm>
            <a:off x="1676400" y="2228850"/>
            <a:ext cx="5798382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400" dirty="0">
                <a:latin typeface="+mn-lt"/>
              </a:rPr>
              <a:t>logaritmováním převedeme na lineární model</a:t>
            </a:r>
          </a:p>
        </p:txBody>
      </p:sp>
      <p:sp>
        <p:nvSpPr>
          <p:cNvPr id="61453" name="Text Box 13"/>
          <p:cNvSpPr txBox="1">
            <a:spLocks noChangeArrowheads="1"/>
          </p:cNvSpPr>
          <p:nvPr/>
        </p:nvSpPr>
        <p:spPr bwMode="auto">
          <a:xfrm>
            <a:off x="5064126" y="1371600"/>
            <a:ext cx="2905125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2400" b="1" dirty="0">
                <a:latin typeface="Times New Roman" pitchFamily="18" charset="0"/>
                <a:sym typeface="Symbol" pitchFamily="18" charset="2"/>
              </a:rPr>
              <a:t> </a:t>
            </a:r>
            <a:r>
              <a:rPr lang="cs-CZ" sz="2400" b="1" dirty="0">
                <a:sym typeface="Symbol" pitchFamily="18" charset="2"/>
              </a:rPr>
              <a:t>transformace:</a:t>
            </a:r>
            <a:endParaRPr lang="cs-CZ" sz="2400" b="1" dirty="0"/>
          </a:p>
        </p:txBody>
      </p:sp>
      <p:graphicFrame>
        <p:nvGraphicFramePr>
          <p:cNvPr id="61454" name="Object 14"/>
          <p:cNvGraphicFramePr>
            <a:graphicFrameLocks noChangeAspect="1"/>
          </p:cNvGraphicFramePr>
          <p:nvPr/>
        </p:nvGraphicFramePr>
        <p:xfrm>
          <a:off x="3213101" y="2613423"/>
          <a:ext cx="2225675" cy="4786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0" name="Rovnice" r:id="rId11" imgW="800100" imgH="228600" progId="Equation.3">
                  <p:embed/>
                </p:oleObj>
              </mc:Choice>
              <mc:Fallback>
                <p:oleObj name="Rovnice" r:id="rId11" imgW="8001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3101" y="2613423"/>
                        <a:ext cx="2225675" cy="4786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1455" name="Text Box 15"/>
          <p:cNvSpPr txBox="1">
            <a:spLocks noChangeArrowheads="1"/>
          </p:cNvSpPr>
          <p:nvPr/>
        </p:nvSpPr>
        <p:spPr bwMode="auto">
          <a:xfrm>
            <a:off x="1547664" y="4137924"/>
            <a:ext cx="357822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200" dirty="0"/>
              <a:t>- získáme odlogaritmováním</a:t>
            </a:r>
            <a:r>
              <a:rPr lang="cs-CZ" sz="2200" dirty="0">
                <a:latin typeface="Times New Roman" pitchFamily="18" charset="0"/>
              </a:rPr>
              <a:t>: </a:t>
            </a:r>
          </a:p>
        </p:txBody>
      </p:sp>
      <p:graphicFrame>
        <p:nvGraphicFramePr>
          <p:cNvPr id="61456" name="Object 16"/>
          <p:cNvGraphicFramePr>
            <a:graphicFrameLocks noChangeAspect="1"/>
          </p:cNvGraphicFramePr>
          <p:nvPr/>
        </p:nvGraphicFramePr>
        <p:xfrm>
          <a:off x="1192213" y="4130279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1" name="Rovnice" r:id="rId13" imgW="203024" imgH="253780" progId="Equation.3">
                  <p:embed/>
                </p:oleObj>
              </mc:Choice>
              <mc:Fallback>
                <p:oleObj name="Rovnice" r:id="rId13" imgW="203024" imgH="2537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2213" y="4130279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58" name="Object 18"/>
          <p:cNvGraphicFramePr>
            <a:graphicFrameLocks noChangeAspect="1"/>
          </p:cNvGraphicFramePr>
          <p:nvPr/>
        </p:nvGraphicFramePr>
        <p:xfrm>
          <a:off x="5868144" y="4083918"/>
          <a:ext cx="1363662" cy="485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02" name="Rovnice" r:id="rId15" imgW="508000" imgH="241300" progId="Equation.3">
                  <p:embed/>
                </p:oleObj>
              </mc:Choice>
              <mc:Fallback>
                <p:oleObj name="Rovnice" r:id="rId15" imgW="508000" imgH="2413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68144" y="4083918"/>
                        <a:ext cx="1363662" cy="485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8866777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/>
              <a:t>Obsah přednášky 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23528" y="846768"/>
            <a:ext cx="7772400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smtClean="0"/>
              <a:t>Typy ekonomických časových řad (</a:t>
            </a:r>
            <a:r>
              <a:rPr lang="cs-CZ" smtClean="0">
                <a:solidFill>
                  <a:schemeClr val="hlink"/>
                </a:solidFill>
              </a:rPr>
              <a:t>ČŘ</a:t>
            </a:r>
            <a:r>
              <a:rPr lang="cs-CZ" smtClean="0"/>
              <a:t>) </a:t>
            </a:r>
          </a:p>
          <a:p>
            <a:r>
              <a:rPr lang="cs-CZ" smtClean="0"/>
              <a:t>Elementární charakteristiky ČŘ</a:t>
            </a:r>
          </a:p>
          <a:p>
            <a:r>
              <a:rPr lang="cs-CZ" smtClean="0"/>
              <a:t>Modely ekonomických ČŘ</a:t>
            </a:r>
          </a:p>
          <a:p>
            <a:r>
              <a:rPr lang="cs-CZ" smtClean="0"/>
              <a:t>Analýza trendové složky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0691756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build="p" autoUpdateAnimBg="0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2400" b="1" dirty="0" smtClean="0"/>
              <a:t>Exponenciální </a:t>
            </a:r>
            <a:r>
              <a:rPr lang="cs-CZ" sz="2400" b="1" dirty="0"/>
              <a:t>trend</a:t>
            </a:r>
          </a:p>
        </p:txBody>
      </p:sp>
      <p:graphicFrame>
        <p:nvGraphicFramePr>
          <p:cNvPr id="64516" name="Object 4"/>
          <p:cNvGraphicFramePr>
            <a:graphicFrameLocks noGrp="1" noChangeAspect="1"/>
          </p:cNvGraphicFramePr>
          <p:nvPr>
            <p:ph type="body" idx="1"/>
          </p:nvPr>
        </p:nvGraphicFramePr>
        <p:xfrm>
          <a:off x="1858964" y="1390650"/>
          <a:ext cx="3900487" cy="4750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8" name="Rovnice" r:id="rId3" imgW="1485900" imgH="241300" progId="Equation.3">
                  <p:embed/>
                </p:oleObj>
              </mc:Choice>
              <mc:Fallback>
                <p:oleObj name="Rovnice" r:id="rId3" imgW="1485900" imgH="2413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8964" y="1390650"/>
                        <a:ext cx="3900487" cy="47506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812795740"/>
              </p:ext>
            </p:extLst>
          </p:nvPr>
        </p:nvGraphicFramePr>
        <p:xfrm>
          <a:off x="2884579" y="1912382"/>
          <a:ext cx="2017713" cy="48791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19" name="Rovnice" r:id="rId5" imgW="1066800" imgH="228600" progId="Equation.3">
                  <p:embed/>
                </p:oleObj>
              </mc:Choice>
              <mc:Fallback>
                <p:oleObj name="Rovnice" r:id="rId5" imgW="10668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4579" y="1912382"/>
                        <a:ext cx="2017713" cy="487918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20" name="Rectangle 8"/>
          <p:cNvSpPr>
            <a:spLocks noChangeArrowheads="1"/>
          </p:cNvSpPr>
          <p:nvPr/>
        </p:nvSpPr>
        <p:spPr bwMode="auto">
          <a:xfrm>
            <a:off x="1700213" y="2400300"/>
            <a:ext cx="5341527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200" dirty="0">
                <a:latin typeface="+mn-lt"/>
              </a:rPr>
              <a:t>logaritmováním převedeme na lineární model</a:t>
            </a:r>
          </a:p>
        </p:txBody>
      </p:sp>
      <p:graphicFrame>
        <p:nvGraphicFramePr>
          <p:cNvPr id="64521" name="Object 9"/>
          <p:cNvGraphicFramePr>
            <a:graphicFrameLocks noChangeAspect="1"/>
          </p:cNvGraphicFramePr>
          <p:nvPr/>
        </p:nvGraphicFramePr>
        <p:xfrm>
          <a:off x="3402013" y="2780110"/>
          <a:ext cx="1839912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0" name="Rovnice" r:id="rId7" imgW="761669" imgH="228501" progId="Equation.3">
                  <p:embed/>
                </p:oleObj>
              </mc:Choice>
              <mc:Fallback>
                <p:oleObj name="Rovnice" r:id="rId7" imgW="761669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02013" y="2780110"/>
                        <a:ext cx="1839912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22" name="Object 10"/>
          <p:cNvGraphicFramePr>
            <a:graphicFrameLocks noChangeAspect="1"/>
          </p:cNvGraphicFramePr>
          <p:nvPr/>
        </p:nvGraphicFramePr>
        <p:xfrm>
          <a:off x="976314" y="3143251"/>
          <a:ext cx="1857375" cy="39290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1" name="Rovnice" r:id="rId9" imgW="825500" imgH="228600" progId="Equation.3">
                  <p:embed/>
                </p:oleObj>
              </mc:Choice>
              <mc:Fallback>
                <p:oleObj name="Rovnice" r:id="rId9" imgW="8255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6314" y="3143251"/>
                        <a:ext cx="1857375" cy="39290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23" name="Rectangle 11"/>
          <p:cNvSpPr>
            <a:spLocks noChangeArrowheads="1"/>
          </p:cNvSpPr>
          <p:nvPr/>
        </p:nvSpPr>
        <p:spPr bwMode="auto">
          <a:xfrm>
            <a:off x="3059832" y="3111810"/>
            <a:ext cx="368492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200" dirty="0"/>
              <a:t>- neznámé parametry</a:t>
            </a:r>
            <a:r>
              <a:rPr lang="cs-CZ" sz="2200" dirty="0">
                <a:latin typeface="Times New Roman" pitchFamily="18" charset="0"/>
              </a:rPr>
              <a:t>, </a:t>
            </a:r>
            <a:r>
              <a:rPr lang="cs-CZ" sz="2200" b="1" i="1" dirty="0">
                <a:latin typeface="Times New Roman" pitchFamily="18" charset="0"/>
              </a:rPr>
              <a:t>T</a:t>
            </a:r>
            <a:r>
              <a:rPr lang="cs-CZ" sz="2200" dirty="0">
                <a:latin typeface="Times New Roman" pitchFamily="18" charset="0"/>
              </a:rPr>
              <a:t>´</a:t>
            </a:r>
            <a:r>
              <a:rPr lang="cs-CZ" sz="2200" i="1" baseline="-25000" dirty="0">
                <a:latin typeface="Times New Roman" pitchFamily="18" charset="0"/>
              </a:rPr>
              <a:t>t</a:t>
            </a:r>
            <a:r>
              <a:rPr lang="cs-CZ" sz="2200" dirty="0">
                <a:latin typeface="Times New Roman" pitchFamily="18" charset="0"/>
              </a:rPr>
              <a:t>= </a:t>
            </a:r>
            <a:r>
              <a:rPr lang="cs-CZ" sz="2200" dirty="0" err="1">
                <a:latin typeface="Times New Roman" pitchFamily="18" charset="0"/>
              </a:rPr>
              <a:t>ln</a:t>
            </a:r>
            <a:r>
              <a:rPr lang="cs-CZ" sz="2200" b="1" i="1" dirty="0" err="1">
                <a:latin typeface="Times New Roman" pitchFamily="18" charset="0"/>
              </a:rPr>
              <a:t>T</a:t>
            </a:r>
            <a:r>
              <a:rPr lang="cs-CZ" sz="2200" i="1" baseline="-25000" dirty="0" err="1">
                <a:latin typeface="Times New Roman" pitchFamily="18" charset="0"/>
              </a:rPr>
              <a:t>t</a:t>
            </a:r>
            <a:endParaRPr lang="cs-CZ" sz="2200" i="1" baseline="-25000" dirty="0">
              <a:latin typeface="Times New Roman" pitchFamily="18" charset="0"/>
            </a:endParaRPr>
          </a:p>
        </p:txBody>
      </p:sp>
      <p:graphicFrame>
        <p:nvGraphicFramePr>
          <p:cNvPr id="64524" name="Object 12"/>
          <p:cNvGraphicFramePr>
            <a:graphicFrameLocks noChangeAspect="1"/>
          </p:cNvGraphicFramePr>
          <p:nvPr/>
        </p:nvGraphicFramePr>
        <p:xfrm>
          <a:off x="741364" y="3633788"/>
          <a:ext cx="782637" cy="408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2" name="Rovnice" r:id="rId11" imgW="330200" imgH="228600" progId="Equation.3">
                  <p:embed/>
                </p:oleObj>
              </mc:Choice>
              <mc:Fallback>
                <p:oleObj name="Rovnice" r:id="rId11" imgW="3302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1364" y="3633788"/>
                        <a:ext cx="782637" cy="40838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25" name="Rectangle 13"/>
          <p:cNvSpPr>
            <a:spLocks noChangeArrowheads="1"/>
          </p:cNvSpPr>
          <p:nvPr/>
        </p:nvSpPr>
        <p:spPr bwMode="auto">
          <a:xfrm>
            <a:off x="1828801" y="3657600"/>
            <a:ext cx="446147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200" dirty="0">
                <a:latin typeface="Times New Roman" pitchFamily="18" charset="0"/>
              </a:rPr>
              <a:t>- </a:t>
            </a:r>
            <a:r>
              <a:rPr lang="cs-CZ" sz="2200" dirty="0"/>
              <a:t>odhady neznámých parametrů MNČ</a:t>
            </a:r>
          </a:p>
        </p:txBody>
      </p:sp>
      <p:graphicFrame>
        <p:nvGraphicFramePr>
          <p:cNvPr id="64526" name="Object 14"/>
          <p:cNvGraphicFramePr>
            <a:graphicFrameLocks noChangeAspect="1"/>
          </p:cNvGraphicFramePr>
          <p:nvPr/>
        </p:nvGraphicFramePr>
        <p:xfrm>
          <a:off x="1155701" y="4108848"/>
          <a:ext cx="430213" cy="4060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723" name="Rovnice" r:id="rId13" imgW="203024" imgH="253780" progId="Equation.3">
                  <p:embed/>
                </p:oleObj>
              </mc:Choice>
              <mc:Fallback>
                <p:oleObj name="Rovnice" r:id="rId13" imgW="203024" imgH="25378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55701" y="4108848"/>
                        <a:ext cx="430213" cy="40600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4527" name="Rectangle 15"/>
          <p:cNvSpPr>
            <a:spLocks noChangeArrowheads="1"/>
          </p:cNvSpPr>
          <p:nvPr/>
        </p:nvSpPr>
        <p:spPr bwMode="auto">
          <a:xfrm>
            <a:off x="1828801" y="4114800"/>
            <a:ext cx="3429144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200" dirty="0">
                <a:latin typeface="Times New Roman" pitchFamily="18" charset="0"/>
              </a:rPr>
              <a:t>- </a:t>
            </a:r>
            <a:r>
              <a:rPr lang="cs-CZ" sz="2200" dirty="0"/>
              <a:t>získáme odlogaritmováním</a:t>
            </a:r>
          </a:p>
        </p:txBody>
      </p:sp>
      <p:sp>
        <p:nvSpPr>
          <p:cNvPr id="64528" name="Text Box 16"/>
          <p:cNvSpPr txBox="1">
            <a:spLocks noChangeArrowheads="1"/>
          </p:cNvSpPr>
          <p:nvPr/>
        </p:nvSpPr>
        <p:spPr bwMode="auto">
          <a:xfrm>
            <a:off x="6858000" y="1543050"/>
            <a:ext cx="484188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>
                <a:latin typeface="Times New Roman" pitchFamily="18" charset="0"/>
                <a:sym typeface="Symbol" pitchFamily="18" charset="2"/>
              </a:rPr>
              <a:t></a:t>
            </a:r>
            <a:endParaRPr lang="cs-CZ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9589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cs-CZ" sz="2400" dirty="0" smtClean="0"/>
              <a:t> </a:t>
            </a:r>
            <a:r>
              <a:rPr lang="cs-CZ" sz="2400" b="1" dirty="0"/>
              <a:t>Logistický trend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203598"/>
            <a:ext cx="7772400" cy="3368402"/>
          </a:xfrm>
        </p:spPr>
        <p:txBody>
          <a:bodyPr/>
          <a:lstStyle/>
          <a:p>
            <a:endParaRPr lang="cs-CZ" dirty="0"/>
          </a:p>
          <a:p>
            <a:endParaRPr lang="cs-CZ" dirty="0"/>
          </a:p>
          <a:p>
            <a:endParaRPr lang="cs-CZ" dirty="0"/>
          </a:p>
          <a:p>
            <a:endParaRPr lang="cs-CZ" dirty="0"/>
          </a:p>
        </p:txBody>
      </p:sp>
      <p:sp>
        <p:nvSpPr>
          <p:cNvPr id="62469" name="Rectangle 5"/>
          <p:cNvSpPr>
            <a:spLocks noChangeArrowheads="1"/>
          </p:cNvSpPr>
          <p:nvPr/>
        </p:nvSpPr>
        <p:spPr bwMode="auto">
          <a:xfrm>
            <a:off x="4125913" y="2406254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cs-CZ"/>
          </a:p>
        </p:txBody>
      </p:sp>
      <p:graphicFrame>
        <p:nvGraphicFramePr>
          <p:cNvPr id="62468" name="Object 4"/>
          <p:cNvGraphicFramePr>
            <a:graphicFrameLocks noChangeAspect="1"/>
          </p:cNvGraphicFramePr>
          <p:nvPr/>
        </p:nvGraphicFramePr>
        <p:xfrm>
          <a:off x="3171825" y="1314450"/>
          <a:ext cx="2114550" cy="82034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6" name="Rovnice" r:id="rId3" imgW="850531" imgH="444307" progId="Equation.3">
                  <p:embed/>
                </p:oleObj>
              </mc:Choice>
              <mc:Fallback>
                <p:oleObj name="Rovnice" r:id="rId3" imgW="850531" imgH="444307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1825" y="1314450"/>
                        <a:ext cx="2114550" cy="82034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70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54903586"/>
              </p:ext>
            </p:extLst>
          </p:nvPr>
        </p:nvGraphicFramePr>
        <p:xfrm>
          <a:off x="547689" y="2167669"/>
          <a:ext cx="1281112" cy="3905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7" name="Rovnice" r:id="rId5" imgW="571252" imgH="228501" progId="Equation.3">
                  <p:embed/>
                </p:oleObj>
              </mc:Choice>
              <mc:Fallback>
                <p:oleObj name="Rovnice" r:id="rId5" imgW="571252" imgH="228501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9" y="2167669"/>
                        <a:ext cx="1281112" cy="3905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71" name="Text Box 7"/>
          <p:cNvSpPr txBox="1">
            <a:spLocks noChangeArrowheads="1"/>
          </p:cNvSpPr>
          <p:nvPr/>
        </p:nvSpPr>
        <p:spPr bwMode="auto">
          <a:xfrm>
            <a:off x="1828801" y="2114550"/>
            <a:ext cx="5752793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 sz="2200" dirty="0">
                <a:latin typeface="Times New Roman" pitchFamily="18" charset="0"/>
              </a:rPr>
              <a:t>- </a:t>
            </a:r>
            <a:r>
              <a:rPr lang="cs-CZ" sz="2200" dirty="0"/>
              <a:t>neznámé parametry</a:t>
            </a:r>
            <a:r>
              <a:rPr lang="cs-CZ" sz="2200" dirty="0">
                <a:latin typeface="Times New Roman" pitchFamily="18" charset="0"/>
              </a:rPr>
              <a:t>, </a:t>
            </a:r>
            <a:r>
              <a:rPr lang="cs-CZ" sz="2200" i="1" dirty="0">
                <a:latin typeface="Times New Roman" pitchFamily="18" charset="0"/>
                <a:sym typeface="Symbol" pitchFamily="18" charset="2"/>
              </a:rPr>
              <a:t>K</a:t>
            </a:r>
            <a:r>
              <a:rPr lang="cs-CZ" sz="2200" dirty="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200" dirty="0" smtClean="0">
                <a:latin typeface="Times New Roman" pitchFamily="18" charset="0"/>
                <a:sym typeface="Symbol" pitchFamily="18" charset="2"/>
              </a:rPr>
              <a:t>&gt;</a:t>
            </a:r>
            <a:r>
              <a:rPr lang="cs-CZ" sz="2200" dirty="0" smtClean="0"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200" dirty="0" smtClean="0">
                <a:latin typeface="Times New Roman" pitchFamily="18" charset="0"/>
                <a:sym typeface="Symbol" pitchFamily="18" charset="2"/>
              </a:rPr>
              <a:t>0 </a:t>
            </a:r>
            <a:r>
              <a:rPr lang="en-US" sz="2200" dirty="0">
                <a:latin typeface="Times New Roman" pitchFamily="18" charset="0"/>
                <a:sym typeface="Symbol" pitchFamily="18" charset="2"/>
              </a:rPr>
              <a:t>– </a:t>
            </a:r>
            <a:r>
              <a:rPr lang="en-US" sz="2200" dirty="0">
                <a:sym typeface="Symbol" pitchFamily="18" charset="2"/>
              </a:rPr>
              <a:t>v</a:t>
            </a:r>
            <a:r>
              <a:rPr lang="cs-CZ" sz="2200" dirty="0" err="1">
                <a:sym typeface="Symbol" pitchFamily="18" charset="2"/>
              </a:rPr>
              <a:t>ýška</a:t>
            </a:r>
            <a:r>
              <a:rPr lang="cs-CZ" sz="2200" dirty="0">
                <a:sym typeface="Symbol" pitchFamily="18" charset="2"/>
              </a:rPr>
              <a:t> „</a:t>
            </a:r>
            <a:r>
              <a:rPr lang="en-US" sz="2200" dirty="0" err="1">
                <a:sym typeface="Symbol" pitchFamily="18" charset="2"/>
              </a:rPr>
              <a:t>asymptoty</a:t>
            </a:r>
            <a:r>
              <a:rPr lang="cs-CZ" sz="2200" dirty="0">
                <a:latin typeface="Times New Roman" pitchFamily="18" charset="0"/>
                <a:sym typeface="Symbol" pitchFamily="18" charset="2"/>
              </a:rPr>
              <a:t>“</a:t>
            </a:r>
            <a:endParaRPr lang="cs-CZ" sz="2200" dirty="0">
              <a:latin typeface="Times New Roman" pitchFamily="18" charset="0"/>
            </a:endParaRPr>
          </a:p>
        </p:txBody>
      </p:sp>
      <p:graphicFrame>
        <p:nvGraphicFramePr>
          <p:cNvPr id="62472" name="Objec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57841435"/>
              </p:ext>
            </p:extLst>
          </p:nvPr>
        </p:nvGraphicFramePr>
        <p:xfrm>
          <a:off x="539552" y="2607469"/>
          <a:ext cx="1197173" cy="4683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3738" name="Rovnice" r:id="rId7" imgW="469900" imgH="228600" progId="Equation.3">
                  <p:embed/>
                </p:oleObj>
              </mc:Choice>
              <mc:Fallback>
                <p:oleObj name="Rovnice" r:id="rId7" imgW="469900" imgH="228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52" y="2607469"/>
                        <a:ext cx="1197173" cy="468337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2474" name="Text Box 10"/>
          <p:cNvSpPr txBox="1">
            <a:spLocks noChangeArrowheads="1"/>
          </p:cNvSpPr>
          <p:nvPr/>
        </p:nvSpPr>
        <p:spPr bwMode="auto">
          <a:xfrm>
            <a:off x="1736726" y="2662172"/>
            <a:ext cx="5150769" cy="11079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buFontTx/>
              <a:buChar char="-"/>
            </a:pPr>
            <a:r>
              <a:rPr lang="cs-CZ" sz="2200" dirty="0" smtClean="0">
                <a:latin typeface="+mn-lt"/>
              </a:rPr>
              <a:t> odhady </a:t>
            </a:r>
            <a:r>
              <a:rPr lang="cs-CZ" sz="2200" dirty="0">
                <a:latin typeface="+mn-lt"/>
              </a:rPr>
              <a:t>neznámých parametrů MNČ, nebo</a:t>
            </a:r>
          </a:p>
          <a:p>
            <a:endParaRPr lang="cs-CZ" sz="2200" dirty="0" smtClean="0">
              <a:latin typeface="+mn-lt"/>
            </a:endParaRPr>
          </a:p>
          <a:p>
            <a:r>
              <a:rPr lang="cs-CZ" sz="2200" dirty="0" smtClean="0">
                <a:latin typeface="+mn-lt"/>
              </a:rPr>
              <a:t>   metodou </a:t>
            </a:r>
            <a:r>
              <a:rPr lang="cs-CZ" sz="2200" dirty="0">
                <a:latin typeface="+mn-lt"/>
              </a:rPr>
              <a:t>vybraných bodů</a:t>
            </a:r>
          </a:p>
        </p:txBody>
      </p:sp>
    </p:spTree>
    <p:extLst>
      <p:ext uri="{BB962C8B-B14F-4D97-AF65-F5344CB8AC3E}">
        <p14:creationId xmlns:p14="http://schemas.microsoft.com/office/powerpoint/2010/main" val="38751294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b="1" dirty="0" smtClean="0">
                <a:latin typeface="Arial" charset="0"/>
              </a:rPr>
              <a:t>Závěr přednášky</a:t>
            </a:r>
            <a:endParaRPr lang="cs-CZ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32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sp>
        <p:nvSpPr>
          <p:cNvPr id="9" name="Rectangle 3"/>
          <p:cNvSpPr txBox="1">
            <a:spLocks noChangeArrowheads="1"/>
          </p:cNvSpPr>
          <p:nvPr/>
        </p:nvSpPr>
        <p:spPr>
          <a:xfrm>
            <a:off x="390525" y="1131590"/>
            <a:ext cx="8362950" cy="298132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endParaRPr lang="cs-CZ" b="1" dirty="0" smtClean="0">
              <a:latin typeface="Arial" charset="0"/>
            </a:endParaRPr>
          </a:p>
          <a:p>
            <a:pPr algn="ctr">
              <a:buFontTx/>
              <a:buNone/>
            </a:pPr>
            <a:endParaRPr lang="cs-CZ" b="1" dirty="0">
              <a:latin typeface="Arial" charset="0"/>
            </a:endParaRPr>
          </a:p>
          <a:p>
            <a:pPr algn="ctr">
              <a:buFontTx/>
              <a:buNone/>
            </a:pPr>
            <a:r>
              <a:rPr lang="cs-CZ" b="1" dirty="0" smtClean="0">
                <a:latin typeface="Arial" charset="0"/>
              </a:rPr>
              <a:t>Děkuji Vám za pozornost!!!</a:t>
            </a:r>
          </a:p>
          <a:p>
            <a:pPr algn="ctr"/>
            <a:endParaRPr lang="cs-CZ" sz="2400" dirty="0" smtClean="0"/>
          </a:p>
          <a:p>
            <a:pPr lvl="3" algn="ctr">
              <a:buFontTx/>
              <a:buNone/>
            </a:pPr>
            <a:endParaRPr lang="cs-CZ" sz="1400" dirty="0"/>
          </a:p>
        </p:txBody>
      </p:sp>
    </p:spTree>
    <p:extLst>
      <p:ext uri="{BB962C8B-B14F-4D97-AF65-F5344CB8AC3E}">
        <p14:creationId xmlns:p14="http://schemas.microsoft.com/office/powerpoint/2010/main" val="1925561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Typy ekonomických časových řad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11" name="Rectangle 3"/>
          <p:cNvSpPr txBox="1">
            <a:spLocks noChangeArrowheads="1"/>
          </p:cNvSpPr>
          <p:nvPr/>
        </p:nvSpPr>
        <p:spPr>
          <a:xfrm>
            <a:off x="395536" y="824110"/>
            <a:ext cx="7772400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90000"/>
              </a:lnSpc>
            </a:pPr>
            <a:r>
              <a:rPr lang="cs-CZ" sz="2800" dirty="0" smtClean="0">
                <a:solidFill>
                  <a:schemeClr val="folHlink"/>
                </a:solidFill>
              </a:rPr>
              <a:t>Cíl AČŘ:</a:t>
            </a:r>
            <a:r>
              <a:rPr lang="cs-CZ" sz="2800" dirty="0" smtClean="0"/>
              <a:t> zkoumání dynamiky ekonomických jevů </a:t>
            </a:r>
          </a:p>
          <a:p>
            <a:pPr>
              <a:lnSpc>
                <a:spcPct val="90000"/>
              </a:lnSpc>
            </a:pPr>
            <a:r>
              <a:rPr lang="cs-CZ" sz="2800" dirty="0" smtClean="0">
                <a:solidFill>
                  <a:schemeClr val="folHlink"/>
                </a:solidFill>
              </a:rPr>
              <a:t>AČŘ</a:t>
            </a:r>
            <a:r>
              <a:rPr lang="cs-CZ" sz="2800" dirty="0" smtClean="0"/>
              <a:t> </a:t>
            </a:r>
            <a:r>
              <a:rPr lang="cs-CZ" sz="2800" dirty="0" smtClean="0">
                <a:cs typeface="Times New Roman" pitchFamily="18" charset="0"/>
              </a:rPr>
              <a:t>je vedena snahou po</a:t>
            </a:r>
            <a:r>
              <a:rPr lang="cs-CZ" sz="2800" dirty="0" smtClean="0"/>
              <a:t>:</a:t>
            </a:r>
            <a:r>
              <a:rPr lang="cs-CZ" sz="2800" dirty="0" smtClean="0">
                <a:cs typeface="Times New Roman" pitchFamily="18" charset="0"/>
              </a:rPr>
              <a:t> </a:t>
            </a:r>
            <a:endParaRPr lang="cs-CZ" sz="28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800" b="1" dirty="0" smtClean="0"/>
              <a:t>	</a:t>
            </a:r>
            <a:r>
              <a:rPr lang="cs-CZ" sz="2800" b="1" dirty="0" smtClean="0">
                <a:cs typeface="Times New Roman" pitchFamily="18" charset="0"/>
              </a:rPr>
              <a:t>vysv</a:t>
            </a:r>
            <a:r>
              <a:rPr lang="cs-CZ" sz="2800" b="1" dirty="0" smtClean="0"/>
              <a:t>ě</a:t>
            </a:r>
            <a:r>
              <a:rPr lang="cs-CZ" sz="2800" b="1" dirty="0" smtClean="0">
                <a:cs typeface="Times New Roman" pitchFamily="18" charset="0"/>
              </a:rPr>
              <a:t>tlení minulosti</a:t>
            </a:r>
            <a:r>
              <a:rPr lang="cs-CZ" sz="2800" dirty="0" smtClean="0">
                <a:cs typeface="Times New Roman" pitchFamily="18" charset="0"/>
              </a:rPr>
              <a:t> a </a:t>
            </a:r>
            <a:endParaRPr lang="cs-CZ" sz="2800" dirty="0" smtClean="0"/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cs-CZ" sz="2800" b="1" dirty="0" smtClean="0"/>
              <a:t>	</a:t>
            </a:r>
            <a:r>
              <a:rPr lang="cs-CZ" sz="2800" b="1" dirty="0" smtClean="0">
                <a:cs typeface="Times New Roman" pitchFamily="18" charset="0"/>
              </a:rPr>
              <a:t>p</a:t>
            </a:r>
            <a:r>
              <a:rPr lang="cs-CZ" sz="2800" b="1" dirty="0" smtClean="0"/>
              <a:t>ř</a:t>
            </a:r>
            <a:r>
              <a:rPr lang="cs-CZ" sz="2800" b="1" dirty="0" smtClean="0">
                <a:cs typeface="Times New Roman" pitchFamily="18" charset="0"/>
              </a:rPr>
              <a:t>edvídání budoucnosti</a:t>
            </a:r>
            <a:r>
              <a:rPr lang="cs-CZ" sz="2800" dirty="0" smtClean="0"/>
              <a:t> </a:t>
            </a:r>
          </a:p>
          <a:p>
            <a:pPr>
              <a:lnSpc>
                <a:spcPct val="90000"/>
              </a:lnSpc>
            </a:pPr>
            <a:r>
              <a:rPr lang="cs-CZ" sz="2800" dirty="0" smtClean="0">
                <a:solidFill>
                  <a:schemeClr val="folHlink"/>
                </a:solidFill>
              </a:rPr>
              <a:t>Definice ČŘ:</a:t>
            </a:r>
            <a:r>
              <a:rPr lang="cs-CZ" sz="2800" dirty="0" smtClean="0"/>
              <a:t> posloupnost věcně a prostorově srovnatelných (</a:t>
            </a:r>
            <a:r>
              <a:rPr lang="cs-CZ" sz="2800" dirty="0" smtClean="0">
                <a:solidFill>
                  <a:srgbClr val="FF0000"/>
                </a:solidFill>
              </a:rPr>
              <a:t>číselných</a:t>
            </a:r>
            <a:r>
              <a:rPr lang="cs-CZ" sz="2800" dirty="0" smtClean="0"/>
              <a:t> nebo nečíselných) pozorování uspořádaná v čase směrem minulost </a:t>
            </a:r>
            <a:r>
              <a:rPr lang="cs-CZ" sz="2800" dirty="0" smtClean="0">
                <a:sym typeface="Symbol"/>
              </a:rPr>
              <a:t></a:t>
            </a:r>
            <a:r>
              <a:rPr lang="cs-CZ" sz="2800" dirty="0" smtClean="0"/>
              <a:t> přítomnost </a:t>
            </a:r>
            <a:r>
              <a:rPr lang="cs-CZ" sz="2800" dirty="0" smtClean="0">
                <a:sym typeface="Symbol"/>
              </a:rPr>
              <a:t></a:t>
            </a:r>
            <a:r>
              <a:rPr lang="cs-CZ" sz="2800" dirty="0" smtClean="0"/>
              <a:t> (budoucnost)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1047309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Členění časových řad 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Rectangle 3"/>
          <p:cNvSpPr txBox="1">
            <a:spLocks noChangeArrowheads="1"/>
          </p:cNvSpPr>
          <p:nvPr/>
        </p:nvSpPr>
        <p:spPr>
          <a:xfrm>
            <a:off x="323528" y="834893"/>
            <a:ext cx="7772400" cy="411480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cs-CZ" sz="2800" dirty="0" smtClean="0">
                <a:solidFill>
                  <a:schemeClr val="folHlink"/>
                </a:solidFill>
              </a:rPr>
              <a:t>1.	</a:t>
            </a:r>
            <a:r>
              <a:rPr lang="cs-CZ" sz="2400" dirty="0" smtClean="0">
                <a:solidFill>
                  <a:schemeClr val="folHlink"/>
                </a:solidFill>
              </a:rPr>
              <a:t>Charakteru:</a:t>
            </a:r>
            <a:r>
              <a:rPr lang="cs-CZ" sz="2400" dirty="0" smtClean="0"/>
              <a:t>  </a:t>
            </a:r>
          </a:p>
          <a:p>
            <a:pPr marL="609600" indent="-609600">
              <a:lnSpc>
                <a:spcPct val="90000"/>
              </a:lnSpc>
            </a:pPr>
            <a:r>
              <a:rPr lang="cs-CZ" sz="2400" dirty="0" smtClean="0"/>
              <a:t>intervalové (očišťování ČŘ)</a:t>
            </a:r>
          </a:p>
          <a:p>
            <a:pPr marL="609600" indent="-609600">
              <a:lnSpc>
                <a:spcPct val="90000"/>
              </a:lnSpc>
            </a:pPr>
            <a:r>
              <a:rPr lang="cs-CZ" sz="2400" dirty="0" smtClean="0"/>
              <a:t>okamžikové (chronologický průměr)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smtClean="0">
                <a:solidFill>
                  <a:schemeClr val="folHlink"/>
                </a:solidFill>
              </a:rPr>
              <a:t>2.	Periodicity:</a:t>
            </a:r>
            <a:r>
              <a:rPr lang="cs-CZ" sz="2400" dirty="0" smtClean="0"/>
              <a:t> </a:t>
            </a:r>
          </a:p>
          <a:p>
            <a:pPr marL="609600" indent="-609600">
              <a:lnSpc>
                <a:spcPct val="90000"/>
              </a:lnSpc>
            </a:pPr>
            <a:r>
              <a:rPr lang="cs-CZ" sz="2400" dirty="0" smtClean="0"/>
              <a:t>dlouhodobé (roční a delší,…)</a:t>
            </a:r>
          </a:p>
          <a:p>
            <a:pPr marL="609600" indent="-609600">
              <a:lnSpc>
                <a:spcPct val="90000"/>
              </a:lnSpc>
            </a:pPr>
            <a:r>
              <a:rPr lang="cs-CZ" sz="2400" dirty="0" smtClean="0"/>
              <a:t>krátkodobé (kvartální, měsíční,…)</a:t>
            </a:r>
          </a:p>
          <a:p>
            <a:pPr marL="609600" indent="-609600">
              <a:lnSpc>
                <a:spcPct val="90000"/>
              </a:lnSpc>
              <a:buFont typeface="Wingdings" pitchFamily="2" charset="2"/>
              <a:buNone/>
            </a:pPr>
            <a:r>
              <a:rPr lang="cs-CZ" sz="2400" dirty="0" smtClean="0">
                <a:solidFill>
                  <a:schemeClr val="folHlink"/>
                </a:solidFill>
              </a:rPr>
              <a:t>3.	Druhů číselných hodnot (ukazatelů):</a:t>
            </a:r>
          </a:p>
          <a:p>
            <a:pPr marL="609600" indent="-609600">
              <a:lnSpc>
                <a:spcPct val="90000"/>
              </a:lnSpc>
            </a:pPr>
            <a:r>
              <a:rPr lang="cs-CZ" sz="2400" dirty="0" smtClean="0"/>
              <a:t>absolutní (očištěné)</a:t>
            </a:r>
          </a:p>
          <a:p>
            <a:pPr marL="609600" indent="-609600">
              <a:lnSpc>
                <a:spcPct val="90000"/>
              </a:lnSpc>
            </a:pPr>
            <a:r>
              <a:rPr lang="cs-CZ" sz="2400" dirty="0" smtClean="0"/>
              <a:t>odvozené (součtové, poměrové)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279845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Očištění časové řady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15" name="Rectangle 2"/>
          <p:cNvSpPr txBox="1">
            <a:spLocks noChangeArrowheads="1"/>
          </p:cNvSpPr>
          <p:nvPr/>
        </p:nvSpPr>
        <p:spPr>
          <a:xfrm>
            <a:off x="391332" y="779933"/>
            <a:ext cx="7793037" cy="1143000"/>
          </a:xfrm>
          <a:prstGeom prst="rect">
            <a:avLst/>
          </a:prstGeom>
          <a:noFill/>
          <a:ln>
            <a:noFill/>
          </a:ln>
        </p:spPr>
        <p:txBody>
          <a:bodyPr anchor="t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1800" dirty="0" smtClean="0"/>
              <a:t>VZOREC:		</a:t>
            </a:r>
            <a:r>
              <a:rPr lang="en-US" sz="1800" dirty="0" smtClean="0"/>
              <a:t>O</a:t>
            </a:r>
            <a:r>
              <a:rPr lang="cs-CZ" sz="1800" dirty="0" err="1" smtClean="0"/>
              <a:t>čÚ</a:t>
            </a:r>
            <a:r>
              <a:rPr lang="cs-CZ" sz="1800" dirty="0" smtClean="0"/>
              <a:t>=</a:t>
            </a:r>
            <a:r>
              <a:rPr lang="cs-CZ" sz="1800" dirty="0" err="1" smtClean="0"/>
              <a:t>PůvÚ</a:t>
            </a:r>
            <a:r>
              <a:rPr lang="en-US" sz="1800" dirty="0" smtClean="0"/>
              <a:t>*</a:t>
            </a:r>
            <a:r>
              <a:rPr lang="cs-CZ" sz="1800" dirty="0" err="1" smtClean="0"/>
              <a:t>PrůmDélkaInt</a:t>
            </a:r>
            <a:r>
              <a:rPr lang="en-US" sz="1800" dirty="0" smtClean="0"/>
              <a:t>/</a:t>
            </a:r>
            <a:r>
              <a:rPr lang="cs-CZ" sz="1800" dirty="0" smtClean="0"/>
              <a:t>Délka</a:t>
            </a:r>
            <a:r>
              <a:rPr lang="en-US" sz="1800" dirty="0" err="1" smtClean="0"/>
              <a:t>Int</a:t>
            </a:r>
            <a:r>
              <a:rPr lang="cs-CZ" sz="1800" dirty="0" smtClean="0"/>
              <a:t/>
            </a:r>
            <a:br>
              <a:rPr lang="cs-CZ" sz="1800" dirty="0" smtClean="0"/>
            </a:br>
            <a:r>
              <a:rPr lang="cs-CZ" sz="1800" dirty="0" smtClean="0"/>
              <a:t>	     		</a:t>
            </a:r>
            <a:r>
              <a:rPr lang="cs-CZ" sz="1800" dirty="0" err="1" smtClean="0"/>
              <a:t>PrůmInt</a:t>
            </a:r>
            <a:r>
              <a:rPr lang="cs-CZ" sz="1800" dirty="0" smtClean="0"/>
              <a:t> = 30,42</a:t>
            </a:r>
            <a:endParaRPr lang="cs-CZ" sz="1800" dirty="0"/>
          </a:p>
        </p:txBody>
      </p:sp>
      <p:graphicFrame>
        <p:nvGraphicFramePr>
          <p:cNvPr id="16" name="Group 92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933838746"/>
              </p:ext>
            </p:extLst>
          </p:nvPr>
        </p:nvGraphicFramePr>
        <p:xfrm>
          <a:off x="413793" y="1379089"/>
          <a:ext cx="6030416" cy="3363415"/>
        </p:xfrm>
        <a:graphic>
          <a:graphicData uri="http://schemas.openxmlformats.org/drawingml/2006/table">
            <a:tbl>
              <a:tblPr/>
              <a:tblGrid>
                <a:gridCol w="1265643"/>
                <a:gridCol w="1414542"/>
                <a:gridCol w="1637890"/>
                <a:gridCol w="1712341"/>
              </a:tblGrid>
              <a:tr h="43733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Měsíc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Interval</a:t>
                      </a:r>
                      <a:endParaRPr kumimoji="0" lang="en-US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/</a:t>
                      </a: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po</a:t>
                      </a: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č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et </a:t>
                      </a:r>
                      <a:r>
                        <a:rPr kumimoji="0" lang="en-US" sz="1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dn</a:t>
                      </a: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ů</a:t>
                      </a: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/</a:t>
                      </a:r>
                      <a:endParaRPr kumimoji="0" lang="cs-CZ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Původní údaje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tržby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Očištěné údaje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tržby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9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31</a:t>
                      </a:r>
                      <a:endParaRPr kumimoji="0" lang="cs-CZ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2400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2355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9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</a:t>
                      </a:r>
                      <a:endParaRPr kumimoji="0" lang="cs-CZ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2134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9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31</a:t>
                      </a:r>
                      <a:endParaRPr kumimoji="0" lang="cs-CZ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2407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2362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9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4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</a:t>
                      </a:r>
                      <a:endParaRPr kumimoji="0" lang="cs-CZ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2445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2479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9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5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31</a:t>
                      </a:r>
                      <a:endParaRPr kumimoji="0" lang="cs-CZ" sz="10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2840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9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6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</a:t>
                      </a: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3354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3401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9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7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31</a:t>
                      </a: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3559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3492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9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8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31</a:t>
                      </a: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3515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3449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9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9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</a:t>
                      </a: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3225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3270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9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10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31</a:t>
                      </a: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3063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3006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9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11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30</a:t>
                      </a: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2694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2732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24296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12</a:t>
                      </a: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31</a:t>
                      </a:r>
                      <a:endParaRPr kumimoji="0" lang="cs-CZ" sz="1000" b="1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2600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folHlink"/>
                        </a:buClr>
                        <a:buSzPct val="60000"/>
                        <a:buFont typeface="Wingdings" pitchFamily="2" charset="2"/>
                        <a:buNone/>
                        <a:tabLst/>
                      </a:pPr>
                      <a:r>
                        <a:rPr kumimoji="0" lang="cs-CZ" sz="1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</a:rPr>
                        <a:t>2551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915411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Nadpis 5"/>
          <p:cNvSpPr>
            <a:spLocks noGrp="1"/>
          </p:cNvSpPr>
          <p:nvPr>
            <p:ph type="title"/>
          </p:nvPr>
        </p:nvSpPr>
        <p:spPr>
          <a:xfrm>
            <a:off x="179512" y="195486"/>
            <a:ext cx="7488832" cy="507703"/>
          </a:xfrm>
        </p:spPr>
        <p:txBody>
          <a:bodyPr/>
          <a:lstStyle/>
          <a:p>
            <a:r>
              <a:rPr lang="cs-CZ" b="1" dirty="0" smtClean="0"/>
              <a:t>Základní charakteristiky časových řad</a:t>
            </a:r>
            <a:endParaRPr lang="cs-CZ" b="1" dirty="0"/>
          </a:p>
        </p:txBody>
      </p:sp>
      <p:sp>
        <p:nvSpPr>
          <p:cNvPr id="12" name="Zástupný symbol pro obsah 2"/>
          <p:cNvSpPr txBox="1">
            <a:spLocks/>
          </p:cNvSpPr>
          <p:nvPr/>
        </p:nvSpPr>
        <p:spPr>
          <a:xfrm>
            <a:off x="2699792" y="4731990"/>
            <a:ext cx="3744416" cy="20692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fld id="{8154793D-D2AC-4CA2-A352-22A376C05D15}" type="slidenum">
              <a:rPr lang="cs-CZ" altLang="cs-CZ" sz="800" smtClean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fld>
            <a:endParaRPr lang="cs-CZ" sz="1400" dirty="0">
              <a:solidFill>
                <a:srgbClr val="307871"/>
              </a:solidFill>
              <a:latin typeface="Enriqueta" panose="02000000000000000000" pitchFamily="2" charset="0"/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7336" y="4465431"/>
            <a:ext cx="3026664" cy="669798"/>
          </a:xfrm>
          <a:prstGeom prst="rect">
            <a:avLst/>
          </a:prstGeom>
        </p:spPr>
      </p:pic>
      <p:pic>
        <p:nvPicPr>
          <p:cNvPr id="7" name="Picture 95"/>
          <p:cNvPicPr>
            <a:picLocks noGrp="1" noChangeAspect="1" noChangeArrowheads="1"/>
          </p:cNvPicPr>
          <p:nvPr>
            <p:ph idx="4294967295"/>
          </p:nvPr>
        </p:nvPicPr>
        <p:blipFill>
          <a:blip r:embed="rId4" cstate="print"/>
          <a:srcRect/>
          <a:stretch>
            <a:fillRect/>
          </a:stretch>
        </p:blipFill>
        <p:spPr>
          <a:xfrm>
            <a:off x="467544" y="1131590"/>
            <a:ext cx="7920879" cy="2880320"/>
          </a:xfrm>
        </p:spPr>
      </p:pic>
      <p:sp>
        <p:nvSpPr>
          <p:cNvPr id="8" name="Obdélník 7"/>
          <p:cNvSpPr/>
          <p:nvPr/>
        </p:nvSpPr>
        <p:spPr>
          <a:xfrm>
            <a:off x="413792" y="843558"/>
            <a:ext cx="7216876" cy="5355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80000"/>
              </a:lnSpc>
            </a:pPr>
            <a:endParaRPr lang="cs-CZ" dirty="0"/>
          </a:p>
          <a:p>
            <a:pPr>
              <a:lnSpc>
                <a:spcPct val="80000"/>
              </a:lnSpc>
            </a:pPr>
            <a:endParaRPr lang="cs-CZ" dirty="0"/>
          </a:p>
        </p:txBody>
      </p:sp>
      <p:sp>
        <p:nvSpPr>
          <p:cNvPr id="18" name="Rectangle 3"/>
          <p:cNvSpPr txBox="1">
            <a:spLocks noChangeArrowheads="1"/>
          </p:cNvSpPr>
          <p:nvPr/>
        </p:nvSpPr>
        <p:spPr>
          <a:xfrm>
            <a:off x="413792" y="843558"/>
            <a:ext cx="6318448" cy="3205928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cs-CZ" dirty="0" smtClean="0"/>
              <a:t>absolutní diference</a:t>
            </a:r>
          </a:p>
          <a:p>
            <a:pPr>
              <a:buFont typeface="Arial" panose="020B0604020202020204" pitchFamily="34" charset="0"/>
              <a:buNone/>
            </a:pPr>
            <a:r>
              <a:rPr lang="cs-CZ" dirty="0" smtClean="0"/>
              <a:t>	(1., 2. a vyšších řádů)</a:t>
            </a:r>
          </a:p>
          <a:p>
            <a:pPr>
              <a:buFont typeface="Wingdings" pitchFamily="2" charset="2"/>
              <a:buNone/>
            </a:pPr>
            <a:endParaRPr lang="cs-CZ" dirty="0" smtClean="0"/>
          </a:p>
          <a:p>
            <a:r>
              <a:rPr lang="cs-CZ" dirty="0" smtClean="0"/>
              <a:t>koeficienty růstu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0027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8130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66195525"/>
              </p:ext>
            </p:extLst>
          </p:nvPr>
        </p:nvGraphicFramePr>
        <p:xfrm>
          <a:off x="1" y="2286000"/>
          <a:ext cx="13930313" cy="414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6" name="Document" r:id="rId5" imgW="5753166" imgH="228965" progId="Word.Document.8">
                  <p:embed/>
                </p:oleObj>
              </mc:Choice>
              <mc:Fallback>
                <p:oleObj name="Document" r:id="rId5" imgW="5753166" imgH="228965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" y="2286000"/>
                        <a:ext cx="13930313" cy="4143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31" name="Text Box 3"/>
          <p:cNvSpPr txBox="1">
            <a:spLocks noChangeArrowheads="1"/>
          </p:cNvSpPr>
          <p:nvPr/>
        </p:nvSpPr>
        <p:spPr bwMode="auto">
          <a:xfrm>
            <a:off x="1600200" y="800100"/>
            <a:ext cx="5943600" cy="12618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cs-CZ" sz="4000" dirty="0">
                <a:solidFill>
                  <a:srgbClr val="307871"/>
                </a:solidFill>
              </a:rPr>
              <a:t>Absolutní diference</a:t>
            </a:r>
            <a:r>
              <a:rPr lang="cs-CZ" sz="4000" b="1" dirty="0">
                <a:solidFill>
                  <a:srgbClr val="307871"/>
                </a:solidFill>
                <a:latin typeface="Times New Roman" pitchFamily="18" charset="0"/>
              </a:rPr>
              <a:t> :</a:t>
            </a:r>
          </a:p>
          <a:p>
            <a:endParaRPr lang="cs-CZ" b="1" dirty="0">
              <a:latin typeface="Times New Roman" pitchFamily="18" charset="0"/>
            </a:endParaRPr>
          </a:p>
          <a:p>
            <a:endParaRPr lang="cs-CZ" dirty="0">
              <a:latin typeface="Times New Roman" pitchFamily="18" charset="0"/>
            </a:endParaRPr>
          </a:p>
        </p:txBody>
      </p:sp>
      <p:sp>
        <p:nvSpPr>
          <p:cNvPr id="48132" name="Text Box 4"/>
          <p:cNvSpPr txBox="1">
            <a:spLocks noChangeArrowheads="1"/>
          </p:cNvSpPr>
          <p:nvPr/>
        </p:nvSpPr>
        <p:spPr bwMode="auto">
          <a:xfrm>
            <a:off x="1" y="2743200"/>
            <a:ext cx="2690929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>
                <a:latin typeface="Times New Roman" pitchFamily="18" charset="0"/>
              </a:rPr>
              <a:t>  </a:t>
            </a:r>
            <a:r>
              <a:rPr lang="cs-CZ" sz="3200" b="1">
                <a:latin typeface="Times New Roman" pitchFamily="18" charset="0"/>
              </a:rPr>
              <a:t>Vyšších řádů:</a:t>
            </a:r>
          </a:p>
        </p:txBody>
      </p:sp>
      <p:sp>
        <p:nvSpPr>
          <p:cNvPr id="48139" name="Rectangle 11"/>
          <p:cNvSpPr>
            <a:spLocks noChangeArrowheads="1"/>
          </p:cNvSpPr>
          <p:nvPr/>
        </p:nvSpPr>
        <p:spPr bwMode="auto">
          <a:xfrm>
            <a:off x="3814763" y="2486025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cs-CZ"/>
          </a:p>
        </p:txBody>
      </p:sp>
      <p:graphicFrame>
        <p:nvGraphicFramePr>
          <p:cNvPr id="48140" name="Object 12"/>
          <p:cNvGraphicFramePr>
            <a:graphicFrameLocks noChangeAspect="1"/>
          </p:cNvGraphicFramePr>
          <p:nvPr/>
        </p:nvGraphicFramePr>
        <p:xfrm>
          <a:off x="0" y="3314701"/>
          <a:ext cx="14782800" cy="4405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7" name="Dokument" r:id="rId8" imgW="5760720" imgH="228600" progId="Word.Document.8">
                  <p:embed/>
                </p:oleObj>
              </mc:Choice>
              <mc:Fallback>
                <p:oleObj name="Dokument" r:id="rId8" imgW="5760720" imgH="2286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314701"/>
                        <a:ext cx="14782800" cy="44053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41" name="Object 13"/>
          <p:cNvGraphicFramePr>
            <a:graphicFrameLocks noChangeAspect="1"/>
          </p:cNvGraphicFramePr>
          <p:nvPr/>
        </p:nvGraphicFramePr>
        <p:xfrm>
          <a:off x="0" y="3886200"/>
          <a:ext cx="13716000" cy="408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3318" name="Dokument" r:id="rId11" imgW="5760720" imgH="228600" progId="Word.Document.8">
                  <p:embed/>
                </p:oleObj>
              </mc:Choice>
              <mc:Fallback>
                <p:oleObj name="Dokument" r:id="rId11" imgW="5760720" imgH="228600" progId="Word.Documen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3886200"/>
                        <a:ext cx="13716000" cy="40838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152400" y="1771650"/>
            <a:ext cx="182880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sz="3200" b="1" dirty="0">
                <a:latin typeface="Times New Roman" pitchFamily="18" charset="0"/>
              </a:rPr>
              <a:t>1. řádu:</a:t>
            </a:r>
          </a:p>
        </p:txBody>
      </p:sp>
    </p:spTree>
    <p:extLst>
      <p:ext uri="{BB962C8B-B14F-4D97-AF65-F5344CB8AC3E}">
        <p14:creationId xmlns:p14="http://schemas.microsoft.com/office/powerpoint/2010/main" val="9272163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Koeficient růstu</a:t>
            </a:r>
          </a:p>
        </p:txBody>
      </p:sp>
      <p:sp>
        <p:nvSpPr>
          <p:cNvPr id="49156" name="Text Box 4"/>
          <p:cNvSpPr txBox="1">
            <a:spLocks noChangeArrowheads="1"/>
          </p:cNvSpPr>
          <p:nvPr/>
        </p:nvSpPr>
        <p:spPr bwMode="auto">
          <a:xfrm>
            <a:off x="685800" y="2457450"/>
            <a:ext cx="605806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cs-CZ">
                <a:latin typeface="Arial" charset="0"/>
              </a:rPr>
              <a:t>Průměrný absolutní přírůstek a průměrný koeficient růstu</a:t>
            </a:r>
            <a:r>
              <a:rPr lang="cs-CZ">
                <a:latin typeface="Times New Roman" pitchFamily="18" charset="0"/>
              </a:rPr>
              <a:t>:</a:t>
            </a:r>
          </a:p>
        </p:txBody>
      </p:sp>
      <p:sp>
        <p:nvSpPr>
          <p:cNvPr id="49158" name="Rectangle 6"/>
          <p:cNvSpPr>
            <a:spLocks noChangeArrowheads="1"/>
          </p:cNvSpPr>
          <p:nvPr/>
        </p:nvSpPr>
        <p:spPr bwMode="auto">
          <a:xfrm>
            <a:off x="3662363" y="2411016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cs-CZ"/>
          </a:p>
        </p:txBody>
      </p:sp>
      <p:graphicFrame>
        <p:nvGraphicFramePr>
          <p:cNvPr id="49157" name="Object 5"/>
          <p:cNvGraphicFramePr>
            <a:graphicFrameLocks noChangeAspect="1"/>
          </p:cNvGraphicFramePr>
          <p:nvPr/>
        </p:nvGraphicFramePr>
        <p:xfrm>
          <a:off x="1208089" y="2971800"/>
          <a:ext cx="3603625" cy="6584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2" name="Rovnice" r:id="rId3" imgW="1752600" imgH="431800" progId="Equation.3">
                  <p:embed/>
                </p:oleObj>
              </mc:Choice>
              <mc:Fallback>
                <p:oleObj name="Rovnice" r:id="rId3" imgW="1752600" imgH="4318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08089" y="2971800"/>
                        <a:ext cx="3603625" cy="658416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0" name="Rectangle 8"/>
          <p:cNvSpPr>
            <a:spLocks noChangeArrowheads="1"/>
          </p:cNvSpPr>
          <p:nvPr/>
        </p:nvSpPr>
        <p:spPr bwMode="auto">
          <a:xfrm>
            <a:off x="3776663" y="2389585"/>
            <a:ext cx="91440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cs-CZ"/>
          </a:p>
        </p:txBody>
      </p:sp>
      <p:graphicFrame>
        <p:nvGraphicFramePr>
          <p:cNvPr id="49159" name="Object 7"/>
          <p:cNvGraphicFramePr>
            <a:graphicFrameLocks noChangeAspect="1"/>
          </p:cNvGraphicFramePr>
          <p:nvPr/>
        </p:nvGraphicFramePr>
        <p:xfrm>
          <a:off x="1219200" y="3657601"/>
          <a:ext cx="3505200" cy="8036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3" r:id="rId5" imgW="1587500" imgH="482600" progId="Equation.3">
                  <p:embed/>
                </p:oleObj>
              </mc:Choice>
              <mc:Fallback>
                <p:oleObj r:id="rId5" imgW="1587500" imgH="4826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9200" y="3657601"/>
                        <a:ext cx="3505200" cy="80367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2" name="Rectangle 10"/>
          <p:cNvSpPr>
            <a:spLocks noChangeArrowheads="1"/>
          </p:cNvSpPr>
          <p:nvPr/>
        </p:nvSpPr>
        <p:spPr bwMode="auto">
          <a:xfrm>
            <a:off x="0" y="2219206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9161" name="Object 9"/>
          <p:cNvGraphicFramePr>
            <a:graphicFrameLocks noChangeAspect="1"/>
          </p:cNvGraphicFramePr>
          <p:nvPr/>
        </p:nvGraphicFramePr>
        <p:xfrm>
          <a:off x="1116013" y="1600200"/>
          <a:ext cx="1223962" cy="684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4" name="Rovnice" r:id="rId7" imgW="596900" imgH="444500" progId="Equation.3">
                  <p:embed/>
                </p:oleObj>
              </mc:Choice>
              <mc:Fallback>
                <p:oleObj name="Rovnice" r:id="rId7" imgW="596900" imgH="444500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16013" y="1600200"/>
                        <a:ext cx="1223962" cy="68461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3" name="Rectangle 11"/>
          <p:cNvSpPr>
            <a:spLocks noChangeArrowheads="1"/>
          </p:cNvSpPr>
          <p:nvPr/>
        </p:nvSpPr>
        <p:spPr bwMode="auto">
          <a:xfrm>
            <a:off x="0" y="2554963"/>
            <a:ext cx="18473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cs-CZ"/>
          </a:p>
        </p:txBody>
      </p:sp>
      <p:graphicFrame>
        <p:nvGraphicFramePr>
          <p:cNvPr id="49164" name="Object 12"/>
          <p:cNvGraphicFramePr>
            <a:graphicFrameLocks noGrp="1" noChangeAspect="1"/>
          </p:cNvGraphicFramePr>
          <p:nvPr>
            <p:ph idx="1"/>
          </p:nvPr>
        </p:nvGraphicFramePr>
        <p:xfrm>
          <a:off x="3348038" y="1665685"/>
          <a:ext cx="1295400" cy="59293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4365" name="Rovnice" r:id="rId9" imgW="749300" imgH="457200" progId="Equation.3">
                  <p:embed/>
                </p:oleObj>
              </mc:Choice>
              <mc:Fallback>
                <p:oleObj name="Rovnice" r:id="rId9" imgW="749300" imgH="457200" progId="Equation.3">
                  <p:embed/>
                  <p:pic>
                    <p:nvPicPr>
                      <p:cNvPr id="0" name=""/>
                      <p:cNvPicPr>
                        <a:picLocks noGrp="1"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8038" y="1665685"/>
                        <a:ext cx="1295400" cy="592931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9166" name="Text Box 14"/>
          <p:cNvSpPr txBox="1">
            <a:spLocks noChangeArrowheads="1"/>
          </p:cNvSpPr>
          <p:nvPr/>
        </p:nvSpPr>
        <p:spPr bwMode="auto">
          <a:xfrm>
            <a:off x="5148263" y="1762125"/>
            <a:ext cx="2665412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cs-CZ" i="1">
                <a:latin typeface="Times New Roman" pitchFamily="18" charset="0"/>
              </a:rPr>
              <a:t>t</a:t>
            </a:r>
            <a:r>
              <a:rPr lang="cs-CZ"/>
              <a:t> – rok, </a:t>
            </a:r>
            <a:r>
              <a:rPr lang="cs-CZ" i="1">
                <a:latin typeface="Times New Roman" pitchFamily="18" charset="0"/>
              </a:rPr>
              <a:t>m</a:t>
            </a:r>
            <a:r>
              <a:rPr lang="cs-CZ"/>
              <a:t>- měsíc</a:t>
            </a:r>
          </a:p>
        </p:txBody>
      </p:sp>
    </p:spTree>
    <p:extLst>
      <p:ext uri="{BB962C8B-B14F-4D97-AF65-F5344CB8AC3E}">
        <p14:creationId xmlns:p14="http://schemas.microsoft.com/office/powerpoint/2010/main" val="487157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U">
  <a:themeElements>
    <a:clrScheme name="OPF">
      <a:dk1>
        <a:srgbClr val="307871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SLU-pismo_Times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15770</TotalTime>
  <Words>714</Words>
  <Application>Microsoft Office PowerPoint</Application>
  <PresentationFormat>Předvádění na obrazovce (16:9)</PresentationFormat>
  <Paragraphs>327</Paragraphs>
  <Slides>32</Slides>
  <Notes>26</Notes>
  <HiddenSlides>0</HiddenSlides>
  <MMClips>0</MMClips>
  <ScaleCrop>false</ScaleCrop>
  <HeadingPairs>
    <vt:vector size="6" baseType="variant">
      <vt:variant>
        <vt:lpstr>Motiv</vt:lpstr>
      </vt:variant>
      <vt:variant>
        <vt:i4>1</vt:i4>
      </vt:variant>
      <vt:variant>
        <vt:lpstr>Vložené servery OLE</vt:lpstr>
      </vt:variant>
      <vt:variant>
        <vt:i4>6</vt:i4>
      </vt:variant>
      <vt:variant>
        <vt:lpstr>Nadpisy snímků</vt:lpstr>
      </vt:variant>
      <vt:variant>
        <vt:i4>32</vt:i4>
      </vt:variant>
    </vt:vector>
  </HeadingPairs>
  <TitlesOfParts>
    <vt:vector size="39" baseType="lpstr">
      <vt:lpstr>SLU</vt:lpstr>
      <vt:lpstr>Document</vt:lpstr>
      <vt:lpstr>Dokument</vt:lpstr>
      <vt:lpstr>Rovnice</vt:lpstr>
      <vt:lpstr>Equation.3</vt:lpstr>
      <vt:lpstr>Graf</vt:lpstr>
      <vt:lpstr>List</vt:lpstr>
      <vt:lpstr>Statistické zpracování dat  9.přednáška </vt:lpstr>
      <vt:lpstr>Téma přednášky:</vt:lpstr>
      <vt:lpstr>Obsah přednášky </vt:lpstr>
      <vt:lpstr>Typy ekonomických časových řad</vt:lpstr>
      <vt:lpstr>Členění časových řad </vt:lpstr>
      <vt:lpstr>Očištění časové řady</vt:lpstr>
      <vt:lpstr>Základní charakteristiky časových řad</vt:lpstr>
      <vt:lpstr>Prezentace aplikace PowerPoint</vt:lpstr>
      <vt:lpstr>Koeficient růstu</vt:lpstr>
      <vt:lpstr>Výpočet základních charakteristik časové řady</vt:lpstr>
      <vt:lpstr>Chronologický průměr</vt:lpstr>
      <vt:lpstr>Příklad – chronologický průměr</vt:lpstr>
      <vt:lpstr>Model ekonomické časové řady</vt:lpstr>
      <vt:lpstr>Modely ekonomických časových řad</vt:lpstr>
      <vt:lpstr>Modely ekonomických časových řad</vt:lpstr>
      <vt:lpstr>Dekompoziční model - aditivní</vt:lpstr>
      <vt:lpstr>Příklad – grafické znázornění</vt:lpstr>
      <vt:lpstr>Příklad – trendová přímka</vt:lpstr>
      <vt:lpstr>Příklad – časová řada po odečtení trendu</vt:lpstr>
      <vt:lpstr>Příklad – predikce časové řady</vt:lpstr>
      <vt:lpstr>Metody dekompozice</vt:lpstr>
      <vt:lpstr>Analýza trendové složky</vt:lpstr>
      <vt:lpstr>Transformace časové osy</vt:lpstr>
      <vt:lpstr>Transformace</vt:lpstr>
      <vt:lpstr>Lineární trend</vt:lpstr>
      <vt:lpstr>Příklad lineárního trendu</vt:lpstr>
      <vt:lpstr>Kvadratický trend</vt:lpstr>
      <vt:lpstr>Příklad kvadratického trendu</vt:lpstr>
      <vt:lpstr>Mocninný trend</vt:lpstr>
      <vt:lpstr>Exponenciální trend</vt:lpstr>
      <vt:lpstr> Logistický trend</vt:lpstr>
      <vt:lpstr>Závěr přednášky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stoklasova</cp:lastModifiedBy>
  <cp:revision>254</cp:revision>
  <dcterms:created xsi:type="dcterms:W3CDTF">2016-07-06T15:42:34Z</dcterms:created>
  <dcterms:modified xsi:type="dcterms:W3CDTF">2018-02-21T05:48:00Z</dcterms:modified>
</cp:coreProperties>
</file>