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7" r:id="rId11"/>
    <p:sldId id="289" r:id="rId12"/>
    <p:sldId id="294" r:id="rId13"/>
    <p:sldId id="295" r:id="rId14"/>
    <p:sldId id="296" r:id="rId15"/>
    <p:sldId id="30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768694"/>
            <a:ext cx="1699500" cy="134935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Popisná statistika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608681"/>
              </p:ext>
            </p:extLst>
          </p:nvPr>
        </p:nvGraphicFramePr>
        <p:xfrm>
          <a:off x="1763688" y="1052736"/>
          <a:ext cx="329066" cy="45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Rovnice" r:id="rId4" imgW="3038454" imgH="4257662" progId="Equation.3">
                  <p:embed/>
                </p:oleObj>
              </mc:Choice>
              <mc:Fallback>
                <p:oleObj name="Rovnice" r:id="rId4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052736"/>
                        <a:ext cx="329066" cy="45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737352"/>
              </p:ext>
            </p:extLst>
          </p:nvPr>
        </p:nvGraphicFramePr>
        <p:xfrm>
          <a:off x="1979712" y="2060848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Rovnice" r:id="rId6" imgW="3343218" imgH="4257662" progId="Equation.3">
                  <p:embed/>
                </p:oleObj>
              </mc:Choice>
              <mc:Fallback>
                <p:oleObj name="Rovnice" r:id="rId6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060848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populační </a:t>
            </a:r>
            <a:r>
              <a:rPr lang="cs-CZ" sz="2400" dirty="0"/>
              <a:t>průměr </a:t>
            </a:r>
            <a:r>
              <a:rPr lang="cs-CZ" sz="2400" dirty="0" smtClean="0"/>
              <a:t>- </a:t>
            </a: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 smtClean="0"/>
              <a:t>výběrový </a:t>
            </a:r>
            <a:r>
              <a:rPr lang="cs-CZ" sz="2400" dirty="0"/>
              <a:t>průměr </a:t>
            </a:r>
            <a:r>
              <a:rPr lang="cs-CZ" sz="2400" dirty="0" smtClean="0"/>
              <a:t>- </a:t>
            </a:r>
            <a:endParaRPr lang="cs-CZ" sz="2400" dirty="0"/>
          </a:p>
          <a:p>
            <a:endParaRPr lang="cs-CZ" sz="2400" dirty="0"/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sz="2400" b="1" dirty="0">
              <a:solidFill>
                <a:schemeClr val="tx2"/>
              </a:solidFill>
            </a:endParaRPr>
          </a:p>
          <a:p>
            <a:r>
              <a:rPr lang="cs-CZ" sz="2400" b="1" dirty="0" smtClean="0">
                <a:solidFill>
                  <a:schemeClr val="tx2"/>
                </a:solidFill>
              </a:rPr>
              <a:t>Vážený </a:t>
            </a:r>
            <a:r>
              <a:rPr lang="cs-CZ" sz="2400" b="1" dirty="0">
                <a:solidFill>
                  <a:schemeClr val="tx2"/>
                </a:solidFill>
              </a:rPr>
              <a:t>průměr</a:t>
            </a:r>
            <a:r>
              <a:rPr lang="cs-CZ" sz="2400" dirty="0" smtClean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173983"/>
              </p:ext>
            </p:extLst>
          </p:nvPr>
        </p:nvGraphicFramePr>
        <p:xfrm>
          <a:off x="4139952" y="1772816"/>
          <a:ext cx="1584225" cy="768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Rovnice" r:id="rId4" imgW="18583269" imgH="10353572" progId="Equation.3">
                  <p:embed/>
                </p:oleObj>
              </mc:Choice>
              <mc:Fallback>
                <p:oleObj name="Rovnice" r:id="rId4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772816"/>
                        <a:ext cx="1584225" cy="7680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111571"/>
              </p:ext>
            </p:extLst>
          </p:nvPr>
        </p:nvGraphicFramePr>
        <p:xfrm>
          <a:off x="4211960" y="2756927"/>
          <a:ext cx="1440160" cy="816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Rovnice" r:id="rId6" imgW="17059183" imgH="10353572" progId="Equation.3">
                  <p:embed/>
                </p:oleObj>
              </mc:Choice>
              <mc:Fallback>
                <p:oleObj name="Rovnice" r:id="rId6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756927"/>
                        <a:ext cx="1440160" cy="816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642786"/>
              </p:ext>
            </p:extLst>
          </p:nvPr>
        </p:nvGraphicFramePr>
        <p:xfrm>
          <a:off x="4067944" y="4365104"/>
          <a:ext cx="2160239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Rovnice" r:id="rId8" imgW="27727247" imgH="15230462" progId="Equation.3">
                  <p:embed/>
                </p:oleObj>
              </mc:Choice>
              <mc:Fallback>
                <p:oleObj name="Rovnice" r:id="rId8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067944" y="4365104"/>
                        <a:ext cx="2160239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427038"/>
              </p:ext>
            </p:extLst>
          </p:nvPr>
        </p:nvGraphicFramePr>
        <p:xfrm>
          <a:off x="2267744" y="1844824"/>
          <a:ext cx="439248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Rovnice" r:id="rId4" imgW="52720802" imgH="10353572" progId="Equation.3">
                  <p:embed/>
                </p:oleObj>
              </mc:Choice>
              <mc:Fallback>
                <p:oleObj name="Rovnice" r:id="rId4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844824"/>
                        <a:ext cx="4392486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422548"/>
              </p:ext>
            </p:extLst>
          </p:nvPr>
        </p:nvGraphicFramePr>
        <p:xfrm>
          <a:off x="2267744" y="3573016"/>
          <a:ext cx="4032448" cy="81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Rovnice" r:id="rId6" imgW="56988027" imgH="11572862" progId="Equation.3">
                  <p:embed/>
                </p:oleObj>
              </mc:Choice>
              <mc:Fallback>
                <p:oleObj name="Rovnice" r:id="rId6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573016"/>
                        <a:ext cx="4032448" cy="816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 smtClean="0"/>
              <a:t>Výběrový rozptyl:</a:t>
            </a:r>
          </a:p>
          <a:p>
            <a:endParaRPr lang="cs-CZ" sz="2400" b="1" dirty="0"/>
          </a:p>
          <a:p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582784"/>
              </p:ext>
            </p:extLst>
          </p:nvPr>
        </p:nvGraphicFramePr>
        <p:xfrm>
          <a:off x="2080727" y="1628800"/>
          <a:ext cx="421946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Rovnice" r:id="rId4" imgW="52720802" imgH="15230462" progId="Equation.3">
                  <p:embed/>
                </p:oleObj>
              </mc:Choice>
              <mc:Fallback>
                <p:oleObj name="Rovnice" r:id="rId4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727" y="1628800"/>
                        <a:ext cx="421946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928444"/>
              </p:ext>
            </p:extLst>
          </p:nvPr>
        </p:nvGraphicFramePr>
        <p:xfrm>
          <a:off x="1763688" y="3501008"/>
          <a:ext cx="468052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Rovnice" r:id="rId6" imgW="56683264" imgH="16449752" progId="Equation.3">
                  <p:embed/>
                </p:oleObj>
              </mc:Choice>
              <mc:Fallback>
                <p:oleObj name="Rovnice" r:id="rId6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501008"/>
                        <a:ext cx="4680520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627784" y="2348880"/>
            <a:ext cx="651722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 smtClean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 smtClean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655261"/>
              </p:ext>
            </p:extLst>
          </p:nvPr>
        </p:nvGraphicFramePr>
        <p:xfrm>
          <a:off x="3625144" y="1604797"/>
          <a:ext cx="936105" cy="816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Rovnice" r:id="rId4" imgW="431613" imgH="418918" progId="Equation.3">
                  <p:embed/>
                </p:oleObj>
              </mc:Choice>
              <mc:Fallback>
                <p:oleObj name="Rovnice" r:id="rId4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604797"/>
                        <a:ext cx="936105" cy="816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85469"/>
              </p:ext>
            </p:extLst>
          </p:nvPr>
        </p:nvGraphicFramePr>
        <p:xfrm>
          <a:off x="5191670" y="3284985"/>
          <a:ext cx="964506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Rovnice" r:id="rId6" imgW="9134529" imgH="9439307" progId="Equation.3">
                  <p:embed/>
                </p:oleObj>
              </mc:Choice>
              <mc:Fallback>
                <p:oleObj name="Rovnice" r:id="rId6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670" y="3284985"/>
                        <a:ext cx="964506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83568" y="2372883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 smtClean="0">
                <a:latin typeface="Times New Roman" pitchFamily="18" charset="0"/>
              </a:rPr>
              <a:t>Děkuji Vám za pozornost !!!</a:t>
            </a:r>
            <a:endParaRPr lang="cs-CZ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</a:t>
            </a:r>
            <a:r>
              <a:rPr lang="cs-CZ" sz="2000" dirty="0" smtClean="0">
                <a:solidFill>
                  <a:schemeClr val="tx2"/>
                </a:solidFill>
                <a:cs typeface="Times New Roman" pitchFamily="18" charset="0"/>
              </a:rPr>
              <a:t>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</a:t>
            </a:r>
            <a:r>
              <a:rPr lang="cs-CZ" sz="2000" dirty="0" smtClean="0">
                <a:cs typeface="Times New Roman" pitchFamily="18" charset="0"/>
              </a:rPr>
              <a:t>.), počty nakažených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</a:t>
            </a:r>
            <a:r>
              <a:rPr lang="cs-CZ" sz="2000" b="1" dirty="0" smtClean="0">
                <a:solidFill>
                  <a:srgbClr val="333399"/>
                </a:solidFill>
              </a:rPr>
              <a:t>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 smtClean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 smtClean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2000" dirty="0" smtClean="0"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333399"/>
                </a:solidFill>
              </a:rPr>
              <a:t>p</a:t>
            </a:r>
            <a:r>
              <a:rPr lang="cs-CZ" sz="2000" b="1" dirty="0" smtClean="0">
                <a:solidFill>
                  <a:srgbClr val="333399"/>
                </a:solidFill>
                <a:cs typeface="Times New Roman" pitchFamily="18" charset="0"/>
              </a:rPr>
              <a:t>rostorové 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 smtClean="0">
                <a:cs typeface="Times New Roman" pitchFamily="18" charset="0"/>
              </a:rPr>
              <a:t>Statistický soubor</a:t>
            </a:r>
            <a:r>
              <a:rPr lang="cs-CZ" sz="2000" dirty="0">
                <a:cs typeface="Times New Roman" pitchFamily="18" charset="0"/>
              </a:rPr>
              <a:t>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</a:t>
            </a:r>
            <a:r>
              <a:rPr lang="cs-CZ" sz="2000" dirty="0" smtClean="0">
                <a:latin typeface="Times New Roman" pitchFamily="18" charset="0"/>
              </a:rPr>
              <a:t>textové </a:t>
            </a:r>
            <a:r>
              <a:rPr lang="cs-CZ" sz="2000" dirty="0">
                <a:latin typeface="Times New Roman" pitchFamily="18" charset="0"/>
              </a:rPr>
              <a:t>nebo alfanumerické)</a:t>
            </a: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Příklady</a:t>
            </a: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</a:t>
            </a:r>
            <a:r>
              <a:rPr lang="cs-CZ" sz="2000" dirty="0" smtClean="0"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</a:rPr>
              <a:t>Kvalitativní </a:t>
            </a:r>
            <a:r>
              <a:rPr lang="cs-CZ" sz="2400" dirty="0">
                <a:latin typeface="Times New Roman" pitchFamily="18" charset="0"/>
              </a:rPr>
              <a:t>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 smtClean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„pohlaví zákazníka“ jsou „Muž“ a „Žena“ </a:t>
            </a:r>
            <a:r>
              <a:rPr lang="cs-CZ" sz="2000" dirty="0" smtClean="0">
                <a:latin typeface="Times New Roman" pitchFamily="18" charset="0"/>
              </a:rPr>
              <a:t>– </a:t>
            </a:r>
            <a:r>
              <a:rPr lang="cs-CZ" sz="2000" b="1" dirty="0">
                <a:latin typeface="Times New Roman" pitchFamily="18" charset="0"/>
              </a:rPr>
              <a:t>kategorie jsou </a:t>
            </a:r>
            <a:r>
              <a:rPr lang="cs-CZ" sz="2000" b="1" dirty="0" smtClean="0">
                <a:latin typeface="Times New Roman" pitchFamily="18" charset="0"/>
              </a:rPr>
              <a:t>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 smtClean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</a:t>
            </a:r>
            <a:r>
              <a:rPr lang="cs-CZ" sz="2000" dirty="0" smtClean="0">
                <a:latin typeface="Times New Roman" pitchFamily="18" charset="0"/>
              </a:rPr>
              <a:t>neboli 3 </a:t>
            </a:r>
            <a:r>
              <a:rPr lang="cs-CZ" sz="2000" dirty="0">
                <a:latin typeface="Times New Roman" pitchFamily="18" charset="0"/>
              </a:rPr>
              <a:t>kódy „1“, „2“ a „</a:t>
            </a:r>
            <a:r>
              <a:rPr lang="cs-CZ" sz="2000" dirty="0" smtClean="0">
                <a:latin typeface="Times New Roman" pitchFamily="18" charset="0"/>
              </a:rPr>
              <a:t>3“ </a:t>
            </a:r>
            <a:r>
              <a:rPr lang="cs-CZ" sz="2000" b="1" dirty="0" smtClean="0">
                <a:solidFill>
                  <a:srgbClr val="333399"/>
                </a:solidFill>
                <a:latin typeface="Times New Roman" pitchFamily="18" charset="0"/>
              </a:rPr>
              <a:t>nejedná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se o kvantitativní (číselný) znak !!! </a:t>
            </a:r>
            <a:r>
              <a:rPr lang="cs-CZ" sz="2000" b="1" dirty="0" smtClean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b="1" dirty="0" smtClean="0">
                <a:latin typeface="Times New Roman" pitchFamily="18" charset="0"/>
              </a:rPr>
              <a:t>Kategorie </a:t>
            </a:r>
            <a:r>
              <a:rPr lang="cs-CZ" sz="2000" b="1" dirty="0">
                <a:latin typeface="Times New Roman" pitchFamily="18" charset="0"/>
              </a:rPr>
              <a:t>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</a:t>
            </a:r>
            <a:r>
              <a:rPr lang="cs-CZ" sz="2400" dirty="0" smtClean="0">
                <a:latin typeface="Times New Roman" pitchFamily="18" charset="0"/>
              </a:rPr>
              <a:t>hodnot, nabývají izolovaných číselných hodnot)</a:t>
            </a:r>
            <a:endParaRPr lang="cs-CZ" sz="2400" dirty="0">
              <a:latin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Příklady</a:t>
            </a: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  <a:latin typeface="Times New Roman" pitchFamily="18" charset="0"/>
              </a:rPr>
              <a:t>spojité </a:t>
            </a:r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</a:t>
            </a:r>
            <a:r>
              <a:rPr lang="cs-CZ" sz="2400" dirty="0" smtClean="0">
                <a:latin typeface="Times New Roman" pitchFamily="18" charset="0"/>
              </a:rPr>
              <a:t>hodnot, nabývají </a:t>
            </a:r>
            <a:r>
              <a:rPr lang="cs-CZ" sz="2400" dirty="0">
                <a:latin typeface="Times New Roman" pitchFamily="18" charset="0"/>
              </a:rPr>
              <a:t>všech možných číselných hodnot z určitého číselného </a:t>
            </a:r>
            <a:r>
              <a:rPr lang="cs-CZ" sz="2400" dirty="0" smtClean="0">
                <a:latin typeface="Times New Roman" pitchFamily="18" charset="0"/>
              </a:rPr>
              <a:t>intervalu</a:t>
            </a:r>
            <a:r>
              <a:rPr lang="cs-CZ" sz="2400" dirty="0">
                <a:latin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cs-CZ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Příklady</a:t>
            </a: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3863</TotalTime>
  <Words>393</Words>
  <Application>Microsoft Office PowerPoint</Application>
  <PresentationFormat>Předvádění na obrazovce (4:3)</PresentationFormat>
  <Paragraphs>121</Paragraphs>
  <Slides>15</Slides>
  <Notes>14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SLU</vt:lpstr>
      <vt:lpstr>Rovnice</vt:lpstr>
      <vt:lpstr>Statistické zpracování dat  1.prezentace  Popisná statistika 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Charakteristiky polohy kvalitativních znaků</vt:lpstr>
      <vt:lpstr>Charakteristiky polohy</vt:lpstr>
      <vt:lpstr>Populační charakteristiky variability</vt:lpstr>
      <vt:lpstr>Výběrové charakteristiky variability</vt:lpstr>
      <vt:lpstr>Variační koeficienty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80</cp:revision>
  <dcterms:created xsi:type="dcterms:W3CDTF">2016-07-06T15:42:34Z</dcterms:created>
  <dcterms:modified xsi:type="dcterms:W3CDTF">2020-09-13T06:41:45Z</dcterms:modified>
</cp:coreProperties>
</file>