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73" r:id="rId4"/>
    <p:sldId id="279" r:id="rId5"/>
    <p:sldId id="280" r:id="rId6"/>
    <p:sldId id="303" r:id="rId7"/>
    <p:sldId id="281" r:id="rId8"/>
    <p:sldId id="283" r:id="rId9"/>
    <p:sldId id="285" r:id="rId10"/>
    <p:sldId id="286" r:id="rId11"/>
    <p:sldId id="304" r:id="rId12"/>
    <p:sldId id="307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13.9.2020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notesSlide" Target="../notesSlides/notesSlide9.xml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5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4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6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740701"/>
            <a:ext cx="1699500" cy="1320147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356659"/>
            <a:ext cx="5616624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932723"/>
            <a:ext cx="5112568" cy="288032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Statistické zpracování dat 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2.prezentace</a:t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rozptylu</a:t>
            </a:r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4293096"/>
            <a:ext cx="3888432" cy="182420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Radmila Krkošková, Ph.D.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4965171"/>
            <a:ext cx="2016224" cy="15361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Těsnost závislosti v ANOVA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3" name="Obdélník 2"/>
          <p:cNvSpPr/>
          <p:nvPr/>
        </p:nvSpPr>
        <p:spPr>
          <a:xfrm>
            <a:off x="467544" y="1220755"/>
            <a:ext cx="7848872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200" dirty="0"/>
              <a:t>Faktor </a:t>
            </a:r>
            <a:r>
              <a:rPr lang="cs-CZ" sz="2200" i="1" dirty="0"/>
              <a:t>X</a:t>
            </a:r>
            <a:r>
              <a:rPr lang="cs-CZ" sz="2200" dirty="0"/>
              <a:t> má </a:t>
            </a:r>
            <a:r>
              <a:rPr lang="cs-CZ" sz="2200" i="1" dirty="0"/>
              <a:t>k</a:t>
            </a:r>
            <a:r>
              <a:rPr lang="cs-CZ" sz="2200" dirty="0"/>
              <a:t> kategorií, sledovaný znak </a:t>
            </a:r>
            <a:r>
              <a:rPr lang="cs-CZ" sz="2200" i="1" dirty="0"/>
              <a:t>Y</a:t>
            </a:r>
            <a:r>
              <a:rPr lang="cs-CZ" sz="2200" dirty="0"/>
              <a:t> je kvantitativní</a:t>
            </a:r>
          </a:p>
          <a:p>
            <a:endParaRPr lang="cs-CZ" sz="2200" dirty="0"/>
          </a:p>
          <a:p>
            <a:r>
              <a:rPr lang="cs-CZ" sz="2200" b="1" i="1" dirty="0">
                <a:solidFill>
                  <a:schemeClr val="accent1"/>
                </a:solidFill>
              </a:rPr>
              <a:t>Poměr korelace</a:t>
            </a:r>
            <a:r>
              <a:rPr lang="cs-CZ" sz="2200" dirty="0"/>
              <a:t> </a:t>
            </a:r>
            <a:r>
              <a:rPr lang="cs-CZ" sz="2200" i="1" dirty="0"/>
              <a:t>P</a:t>
            </a:r>
            <a:r>
              <a:rPr lang="cs-CZ" sz="2200" dirty="0" smtClean="0"/>
              <a:t>:  </a:t>
            </a:r>
            <a:endParaRPr lang="cs-CZ" sz="2200" dirty="0"/>
          </a:p>
          <a:p>
            <a:endParaRPr lang="cs-CZ" sz="2200" dirty="0"/>
          </a:p>
          <a:p>
            <a:endParaRPr lang="cs-CZ" sz="2200" dirty="0" smtClean="0"/>
          </a:p>
          <a:p>
            <a:r>
              <a:rPr lang="cs-CZ" sz="2200" dirty="0" smtClean="0"/>
              <a:t>kde   </a:t>
            </a:r>
            <a:r>
              <a:rPr lang="cs-CZ" sz="2200" i="1" dirty="0" err="1"/>
              <a:t>S</a:t>
            </a:r>
            <a:r>
              <a:rPr lang="cs-CZ" sz="2200" i="1" baseline="-25000" dirty="0" err="1"/>
              <a:t>y</a:t>
            </a:r>
            <a:r>
              <a:rPr lang="cs-CZ" sz="2200" baseline="-25000" dirty="0"/>
              <a:t> </a:t>
            </a:r>
            <a:r>
              <a:rPr lang="cs-CZ" sz="2200" dirty="0"/>
              <a:t> - celkový součet </a:t>
            </a:r>
            <a:r>
              <a:rPr lang="cs-CZ" sz="2200" dirty="0" smtClean="0"/>
              <a:t>čtverců  </a:t>
            </a:r>
          </a:p>
          <a:p>
            <a:r>
              <a:rPr lang="cs-CZ" sz="2200" dirty="0"/>
              <a:t>	 </a:t>
            </a:r>
          </a:p>
          <a:p>
            <a:r>
              <a:rPr lang="cs-CZ" sz="2200" i="1" dirty="0" smtClean="0"/>
              <a:t>     </a:t>
            </a:r>
            <a:endParaRPr lang="cs-CZ" sz="2200" i="1" dirty="0" smtClean="0"/>
          </a:p>
          <a:p>
            <a:r>
              <a:rPr lang="cs-CZ" sz="2200" i="1" dirty="0" smtClean="0"/>
              <a:t>  </a:t>
            </a:r>
            <a:r>
              <a:rPr lang="cs-CZ" sz="2200" i="1" dirty="0" err="1" smtClean="0"/>
              <a:t>S</a:t>
            </a:r>
            <a:r>
              <a:rPr lang="cs-CZ" sz="2200" i="1" baseline="-25000" dirty="0" err="1" smtClean="0"/>
              <a:t>y,m</a:t>
            </a:r>
            <a:r>
              <a:rPr lang="cs-CZ" sz="2200" dirty="0" smtClean="0"/>
              <a:t> </a:t>
            </a:r>
            <a:r>
              <a:rPr lang="cs-CZ" sz="2200" dirty="0"/>
              <a:t>- </a:t>
            </a:r>
            <a:r>
              <a:rPr lang="cs-CZ" sz="2200" dirty="0" err="1"/>
              <a:t>meziskupinový</a:t>
            </a:r>
            <a:r>
              <a:rPr lang="cs-CZ" sz="2200" dirty="0"/>
              <a:t> součet čtverců</a:t>
            </a:r>
          </a:p>
          <a:p>
            <a:endParaRPr lang="cs-CZ" sz="2200" dirty="0"/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647422"/>
              </p:ext>
            </p:extLst>
          </p:nvPr>
        </p:nvGraphicFramePr>
        <p:xfrm>
          <a:off x="3059832" y="1589023"/>
          <a:ext cx="1008112" cy="1032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6" name="Rovnice" r:id="rId5" imgW="622300" imgH="457200" progId="Equation.3">
                  <p:embed/>
                </p:oleObj>
              </mc:Choice>
              <mc:Fallback>
                <p:oleObj name="Rovnice" r:id="rId5" imgW="62230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1589023"/>
                        <a:ext cx="1008112" cy="103211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405110"/>
              </p:ext>
            </p:extLst>
          </p:nvPr>
        </p:nvGraphicFramePr>
        <p:xfrm>
          <a:off x="4716016" y="2636912"/>
          <a:ext cx="2304256" cy="9361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7" r:id="rId7" imgW="1295400" imgH="457200" progId="Equation.3">
                  <p:embed/>
                </p:oleObj>
              </mc:Choice>
              <mc:Fallback>
                <p:oleObj r:id="rId7" imgW="1295400" imgH="4572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016" y="2636912"/>
                        <a:ext cx="2304256" cy="93610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27764"/>
              </p:ext>
            </p:extLst>
          </p:nvPr>
        </p:nvGraphicFramePr>
        <p:xfrm>
          <a:off x="5076056" y="3717032"/>
          <a:ext cx="2133600" cy="8487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18" r:id="rId9" imgW="1320227" imgH="431613" progId="Equation.3">
                  <p:embed/>
                </p:oleObj>
              </mc:Choice>
              <mc:Fallback>
                <p:oleObj r:id="rId9" imgW="1320227" imgH="431613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3717032"/>
                        <a:ext cx="2133600" cy="8487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9118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r>
              <a:rPr lang="cs-CZ" b="1" dirty="0" smtClean="0"/>
              <a:t>Těsnost závislosti v ANOVA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3" name="Obdélník 2"/>
          <p:cNvSpPr/>
          <p:nvPr/>
        </p:nvSpPr>
        <p:spPr>
          <a:xfrm>
            <a:off x="467544" y="1220755"/>
            <a:ext cx="7848872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cs-CZ" sz="2200" dirty="0"/>
          </a:p>
          <a:p>
            <a:r>
              <a:rPr lang="cs-CZ" sz="2400" b="1" i="1" dirty="0">
                <a:solidFill>
                  <a:schemeClr val="accent1"/>
                </a:solidFill>
              </a:rPr>
              <a:t>Poměr determinace</a:t>
            </a:r>
            <a:r>
              <a:rPr lang="cs-CZ" sz="2400" dirty="0"/>
              <a:t> </a:t>
            </a:r>
            <a:r>
              <a:rPr lang="cs-CZ" sz="2400" b="1" dirty="0"/>
              <a:t> </a:t>
            </a:r>
            <a:r>
              <a:rPr lang="cs-CZ" sz="2400" b="1" i="1" dirty="0"/>
              <a:t>P </a:t>
            </a:r>
            <a:r>
              <a:rPr lang="cs-CZ" sz="2400" b="1" baseline="30000" dirty="0" smtClean="0"/>
              <a:t>2</a:t>
            </a:r>
          </a:p>
          <a:p>
            <a:endParaRPr lang="cs-CZ" sz="2400" b="1" baseline="30000" dirty="0"/>
          </a:p>
          <a:p>
            <a:endParaRPr lang="cs-CZ" sz="2400" b="1" baseline="30000" dirty="0"/>
          </a:p>
          <a:p>
            <a:r>
              <a:rPr lang="cs-CZ" sz="2400" b="1" dirty="0" smtClean="0"/>
              <a:t>Čím </a:t>
            </a:r>
            <a:r>
              <a:rPr lang="cs-CZ" sz="2400" b="1" dirty="0"/>
              <a:t>je </a:t>
            </a:r>
            <a:r>
              <a:rPr lang="cs-CZ" sz="2400" b="1" i="1" dirty="0"/>
              <a:t>P</a:t>
            </a:r>
            <a:r>
              <a:rPr lang="cs-CZ" sz="2400" b="1" dirty="0"/>
              <a:t> bližší k 1, </a:t>
            </a:r>
            <a:r>
              <a:rPr lang="cs-CZ" sz="2400" b="1" dirty="0" smtClean="0"/>
              <a:t>tím </a:t>
            </a:r>
            <a:r>
              <a:rPr lang="cs-CZ" sz="2400" b="1" dirty="0"/>
              <a:t>je závislost sledovaného znaku na daném faktoru silnější, </a:t>
            </a:r>
            <a:endParaRPr lang="cs-CZ" sz="2400" b="1" dirty="0" smtClean="0"/>
          </a:p>
          <a:p>
            <a:r>
              <a:rPr lang="cs-CZ" sz="2400" b="1" dirty="0" smtClean="0"/>
              <a:t>čím </a:t>
            </a:r>
            <a:r>
              <a:rPr lang="cs-CZ" sz="2400" b="1" dirty="0"/>
              <a:t>je blíže k 0, </a:t>
            </a:r>
            <a:r>
              <a:rPr lang="cs-CZ" sz="2400" b="1" dirty="0" smtClean="0"/>
              <a:t>tím </a:t>
            </a:r>
            <a:r>
              <a:rPr lang="cs-CZ" sz="2400" b="1" dirty="0"/>
              <a:t>je závislost </a:t>
            </a:r>
            <a:r>
              <a:rPr lang="cs-CZ" sz="2400" b="1" dirty="0" smtClean="0"/>
              <a:t>slabší.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11874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Závěr přednášky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971600" y="2452635"/>
            <a:ext cx="655272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sz="4000" dirty="0" smtClean="0"/>
              <a:t>Děkuji Vám za pozornost!!!</a:t>
            </a:r>
            <a:endParaRPr lang="cs-CZ" sz="4000" dirty="0"/>
          </a:p>
        </p:txBody>
      </p:sp>
    </p:spTree>
    <p:extLst>
      <p:ext uri="{BB962C8B-B14F-4D97-AF65-F5344CB8AC3E}">
        <p14:creationId xmlns:p14="http://schemas.microsoft.com/office/powerpoint/2010/main" val="9834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sz="2400" dirty="0"/>
              <a:t>Co je analýza rozptylu - ANOVA</a:t>
            </a:r>
          </a:p>
          <a:p>
            <a:r>
              <a:rPr lang="cs-CZ" sz="2400" dirty="0"/>
              <a:t>ANOVA v marketingu a </a:t>
            </a:r>
            <a:r>
              <a:rPr lang="cs-CZ" sz="2400" dirty="0" smtClean="0"/>
              <a:t>managementu</a:t>
            </a:r>
            <a:endParaRPr lang="cs-CZ" sz="2400" dirty="0"/>
          </a:p>
          <a:p>
            <a:r>
              <a:rPr lang="cs-CZ" sz="2400" dirty="0" err="1"/>
              <a:t>Jednofaktorová</a:t>
            </a:r>
            <a:r>
              <a:rPr lang="cs-CZ" sz="2400" dirty="0"/>
              <a:t> ANOVA</a:t>
            </a:r>
          </a:p>
          <a:p>
            <a:r>
              <a:rPr lang="cs-CZ" sz="2400" dirty="0"/>
              <a:t>Míry závislosti: </a:t>
            </a:r>
            <a:r>
              <a:rPr lang="cs-CZ" sz="2400" dirty="0" smtClean="0"/>
              <a:t>determinační </a:t>
            </a:r>
            <a:r>
              <a:rPr lang="cs-CZ" sz="2400" dirty="0"/>
              <a:t>a korelační poměr</a:t>
            </a:r>
          </a:p>
          <a:p>
            <a:r>
              <a:rPr lang="cs-CZ" sz="2400" dirty="0" smtClean="0"/>
              <a:t>Použití </a:t>
            </a:r>
            <a:r>
              <a:rPr lang="cs-CZ" sz="2400" dirty="0"/>
              <a:t>ANOVA v případových studiích</a:t>
            </a:r>
          </a:p>
          <a:p>
            <a:pPr>
              <a:lnSpc>
                <a:spcPct val="90000"/>
              </a:lnSpc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Téma:   Analýza rozptylu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cs-CZ" sz="2400" dirty="0"/>
              <a:t>Ovlivňuje kvalitativní faktor kvantitativní hodnoty znaku</a:t>
            </a:r>
            <a:r>
              <a:rPr lang="cs-CZ" sz="2400" dirty="0" smtClean="0"/>
              <a:t>?</a:t>
            </a:r>
          </a:p>
          <a:p>
            <a:pPr marL="0" indent="0">
              <a:lnSpc>
                <a:spcPct val="80000"/>
              </a:lnSpc>
              <a:buNone/>
            </a:pPr>
            <a:endParaRPr lang="cs-CZ" sz="2400" dirty="0"/>
          </a:p>
          <a:p>
            <a:pPr marL="0" indent="0">
              <a:lnSpc>
                <a:spcPct val="80000"/>
              </a:lnSpc>
              <a:buNone/>
            </a:pPr>
            <a:r>
              <a:rPr lang="cs-CZ" sz="2400" dirty="0" smtClean="0"/>
              <a:t>2.     Pochází  </a:t>
            </a:r>
            <a:r>
              <a:rPr lang="cs-CZ" sz="2400" i="1" dirty="0"/>
              <a:t>k </a:t>
            </a:r>
            <a:r>
              <a:rPr lang="cs-CZ" sz="2400" dirty="0"/>
              <a:t>(</a:t>
            </a:r>
            <a:r>
              <a:rPr lang="cs-CZ" sz="2400" i="1" dirty="0"/>
              <a:t> </a:t>
            </a:r>
            <a:r>
              <a:rPr lang="cs-CZ" sz="2400" dirty="0">
                <a:sym typeface="Symbol" pitchFamily="18" charset="2"/>
              </a:rPr>
              <a:t> 3 )</a:t>
            </a:r>
            <a:r>
              <a:rPr lang="cs-CZ" sz="2400" dirty="0"/>
              <a:t> vzorků  ze stejné populace?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  </a:t>
            </a:r>
            <a:endParaRPr lang="cs-CZ" sz="2400" dirty="0">
              <a:solidFill>
                <a:schemeClr val="accent1"/>
              </a:solidFill>
            </a:endParaRP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>
                <a:solidFill>
                  <a:schemeClr val="accent1"/>
                </a:solidFill>
              </a:rPr>
              <a:t>Příklady:</a:t>
            </a:r>
            <a:r>
              <a:rPr lang="cs-CZ" sz="2400" dirty="0"/>
              <a:t> </a:t>
            </a:r>
            <a:endParaRPr lang="cs-CZ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 smtClean="0"/>
              <a:t>(</a:t>
            </a:r>
            <a:r>
              <a:rPr lang="cs-CZ" sz="2400" dirty="0"/>
              <a:t>1) Má věk respondentů vliv na konzumaci </a:t>
            </a:r>
            <a:r>
              <a:rPr lang="cs-CZ" sz="2400" dirty="0" smtClean="0"/>
              <a:t>daného nápoje</a:t>
            </a:r>
            <a:r>
              <a:rPr lang="cs-CZ" sz="2400" dirty="0"/>
              <a:t>?</a:t>
            </a:r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/>
              <a:t>		   </a:t>
            </a:r>
            <a:endParaRPr lang="cs-CZ" sz="2400" dirty="0" smtClean="0"/>
          </a:p>
          <a:p>
            <a:pPr marL="457200" indent="-457200">
              <a:lnSpc>
                <a:spcPct val="80000"/>
              </a:lnSpc>
              <a:buNone/>
            </a:pPr>
            <a:r>
              <a:rPr lang="cs-CZ" sz="2400" dirty="0" smtClean="0"/>
              <a:t>(</a:t>
            </a:r>
            <a:r>
              <a:rPr lang="cs-CZ" sz="2400" dirty="0"/>
              <a:t>2) Ovlivňuje vzdělání respondentů jejich názor na </a:t>
            </a:r>
            <a:r>
              <a:rPr lang="cs-CZ" sz="2400" dirty="0" smtClean="0"/>
              <a:t>poslance </a:t>
            </a:r>
            <a:r>
              <a:rPr lang="cs-CZ" sz="2400" dirty="0"/>
              <a:t>v parlamentu?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/>
              <a:t>ANOVA řeší 2 problémy (dvojí interpretace):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931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chemeClr val="accent1"/>
                </a:solidFill>
              </a:rPr>
              <a:t>Krok 1.</a:t>
            </a:r>
            <a:r>
              <a:rPr lang="cs-CZ" sz="2400" dirty="0"/>
              <a:t>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Uspořádání </a:t>
            </a:r>
            <a:r>
              <a:rPr lang="cs-CZ" sz="2400" dirty="0"/>
              <a:t>dat </a:t>
            </a:r>
            <a:r>
              <a:rPr lang="cs-CZ" sz="2400" dirty="0" smtClean="0"/>
              <a:t>a výpočty</a:t>
            </a:r>
            <a:r>
              <a:rPr lang="cs-CZ" sz="2400" dirty="0"/>
              <a:t>	     </a:t>
            </a:r>
            <a:endParaRPr lang="cs-CZ" sz="2400" dirty="0" smtClean="0"/>
          </a:p>
          <a:p>
            <a:pPr marL="0" indent="0">
              <a:buNone/>
            </a:pPr>
            <a:r>
              <a:rPr lang="cs-CZ" sz="2400" i="1" dirty="0" smtClean="0"/>
              <a:t>X</a:t>
            </a:r>
            <a:r>
              <a:rPr lang="cs-CZ" sz="2400" dirty="0" smtClean="0"/>
              <a:t> – kvalitativní </a:t>
            </a:r>
            <a:r>
              <a:rPr lang="cs-CZ" sz="2400" dirty="0"/>
              <a:t>znak (faktor), </a:t>
            </a:r>
            <a:r>
              <a:rPr lang="cs-CZ" sz="2400" i="1" dirty="0"/>
              <a:t>Y</a:t>
            </a:r>
            <a:r>
              <a:rPr lang="cs-CZ" sz="2400" dirty="0"/>
              <a:t> - kvantitativní </a:t>
            </a:r>
            <a:r>
              <a:rPr lang="cs-CZ" sz="2400" dirty="0" smtClean="0"/>
              <a:t>znak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Stanovení </a:t>
            </a:r>
            <a:r>
              <a:rPr lang="cs-CZ" sz="2400" dirty="0"/>
              <a:t>nulové hypotézy </a:t>
            </a:r>
            <a:r>
              <a:rPr lang="cs-CZ" sz="2400" dirty="0" smtClean="0"/>
              <a:t> </a:t>
            </a:r>
          </a:p>
          <a:p>
            <a:pPr marL="0" indent="0">
              <a:buNone/>
            </a:pPr>
            <a:r>
              <a:rPr lang="cs-CZ" sz="2400" dirty="0" smtClean="0"/>
              <a:t>H</a:t>
            </a:r>
            <a:r>
              <a:rPr lang="cs-CZ" sz="2400" baseline="-25000" dirty="0" smtClean="0"/>
              <a:t>0</a:t>
            </a:r>
            <a:r>
              <a:rPr lang="cs-CZ" sz="2400" dirty="0"/>
              <a:t>: </a:t>
            </a:r>
            <a:r>
              <a:rPr lang="cs-CZ" sz="2400" i="1" dirty="0">
                <a:sym typeface="Symbol" pitchFamily="18" charset="2"/>
              </a:rPr>
              <a:t></a:t>
            </a:r>
            <a:r>
              <a:rPr lang="cs-CZ" sz="2400" i="1" baseline="-25000" dirty="0">
                <a:sym typeface="Symbol" pitchFamily="18" charset="2"/>
              </a:rPr>
              <a:t>i</a:t>
            </a:r>
            <a:r>
              <a:rPr lang="cs-CZ" sz="2400" dirty="0">
                <a:sym typeface="Symbol" pitchFamily="18" charset="2"/>
              </a:rPr>
              <a:t> </a:t>
            </a:r>
            <a:r>
              <a:rPr lang="cs-CZ" sz="2400" i="1" dirty="0">
                <a:sym typeface="Symbol" pitchFamily="18" charset="2"/>
              </a:rPr>
              <a:t></a:t>
            </a:r>
            <a:r>
              <a:rPr lang="cs-CZ" sz="2400" baseline="-25000" dirty="0">
                <a:sym typeface="Symbol" pitchFamily="18" charset="2"/>
              </a:rPr>
              <a:t>0 </a:t>
            </a:r>
            <a:r>
              <a:rPr lang="cs-CZ" sz="2400" dirty="0">
                <a:sym typeface="Symbol" pitchFamily="18" charset="2"/>
              </a:rPr>
              <a:t> pro všechna </a:t>
            </a:r>
            <a:r>
              <a:rPr lang="cs-CZ" sz="2400" i="1" dirty="0">
                <a:sym typeface="Symbol" pitchFamily="18" charset="2"/>
              </a:rPr>
              <a:t>i </a:t>
            </a:r>
            <a:r>
              <a:rPr lang="cs-CZ" sz="2400" dirty="0">
                <a:sym typeface="Symbol" pitchFamily="18" charset="2"/>
              </a:rPr>
              <a:t>=1,2,…,</a:t>
            </a:r>
            <a:r>
              <a:rPr lang="cs-CZ" sz="2400" i="1" dirty="0">
                <a:sym typeface="Symbol" pitchFamily="18" charset="2"/>
              </a:rPr>
              <a:t>k</a:t>
            </a:r>
            <a:endParaRPr lang="cs-CZ" sz="2400" i="1" baseline="-25000" dirty="0">
              <a:sym typeface="Symbol" pitchFamily="18" charset="2"/>
            </a:endParaRP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Jednofaktorová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ANOVA - postup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020164"/>
              </p:ext>
            </p:extLst>
          </p:nvPr>
        </p:nvGraphicFramePr>
        <p:xfrm>
          <a:off x="1187624" y="2564904"/>
          <a:ext cx="18288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50" r:id="rId4" imgW="952500" imgH="457200" progId="Equation.3">
                  <p:embed/>
                </p:oleObj>
              </mc:Choice>
              <mc:Fallback>
                <p:oleObj r:id="rId4" imgW="952500" imgH="457200" progId="Equation.3">
                  <p:embed/>
                  <p:pic>
                    <p:nvPicPr>
                      <p:cNvPr id="0" name="Object 38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2564904"/>
                        <a:ext cx="1828800" cy="9271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347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200" dirty="0"/>
              <a:t>Celkový součet čtverců</a:t>
            </a:r>
            <a:r>
              <a:rPr lang="cs-CZ" sz="22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 err="1"/>
              <a:t>Meziskupinový</a:t>
            </a:r>
            <a:r>
              <a:rPr lang="cs-CZ" sz="2200" dirty="0"/>
              <a:t> součet čtverců</a:t>
            </a:r>
            <a:r>
              <a:rPr lang="cs-CZ" sz="2200" dirty="0" smtClean="0"/>
              <a:t>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 smtClean="0"/>
              <a:t>Vnitroskupinový </a:t>
            </a:r>
            <a:r>
              <a:rPr lang="cs-CZ" sz="2200" dirty="0"/>
              <a:t>součet čtverců:</a:t>
            </a:r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Krok 2. Výpočet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4" name="Obj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2183402"/>
              </p:ext>
            </p:extLst>
          </p:nvPr>
        </p:nvGraphicFramePr>
        <p:xfrm>
          <a:off x="3543300" y="1028734"/>
          <a:ext cx="2057400" cy="7680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2" r:id="rId4" imgW="1295400" imgH="457200" progId="Equation.3">
                  <p:embed/>
                </p:oleObj>
              </mc:Choice>
              <mc:Fallback>
                <p:oleObj r:id="rId4" imgW="1295400" imgH="457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43300" y="1028734"/>
                        <a:ext cx="2057400" cy="76808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07580"/>
              </p:ext>
            </p:extLst>
          </p:nvPr>
        </p:nvGraphicFramePr>
        <p:xfrm>
          <a:off x="4139952" y="2468894"/>
          <a:ext cx="2133600" cy="8247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3" r:id="rId6" imgW="1320227" imgH="431613" progId="Equation.3">
                  <p:embed/>
                </p:oleObj>
              </mc:Choice>
              <mc:Fallback>
                <p:oleObj r:id="rId6" imgW="1320227" imgH="431613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2468894"/>
                        <a:ext cx="2133600" cy="82474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51187"/>
              </p:ext>
            </p:extLst>
          </p:nvPr>
        </p:nvGraphicFramePr>
        <p:xfrm>
          <a:off x="4234408" y="3909054"/>
          <a:ext cx="2209800" cy="9546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44" r:id="rId8" imgW="1409700" imgH="457200" progId="Equation.3">
                  <p:embed/>
                </p:oleObj>
              </mc:Choice>
              <mc:Fallback>
                <p:oleObj r:id="rId8" imgW="1409700" imgH="457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4408" y="3909054"/>
                        <a:ext cx="2209800" cy="9546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26216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90000"/>
              </a:lnSpc>
              <a:buNone/>
            </a:pPr>
            <a:r>
              <a:rPr lang="cs-CZ" sz="2200" dirty="0" smtClean="0"/>
              <a:t>Základní </a:t>
            </a:r>
            <a:r>
              <a:rPr lang="cs-CZ" sz="2200" dirty="0"/>
              <a:t>vztah ANOVA</a:t>
            </a:r>
            <a:r>
              <a:rPr lang="cs-CZ" sz="2200" dirty="0" smtClean="0"/>
              <a:t>: </a:t>
            </a:r>
            <a:endParaRPr lang="cs-CZ" sz="2200" dirty="0"/>
          </a:p>
          <a:p>
            <a:pPr>
              <a:lnSpc>
                <a:spcPct val="90000"/>
              </a:lnSpc>
              <a:buNone/>
            </a:pPr>
            <a:endParaRPr lang="cs-CZ" sz="2200" dirty="0" smtClean="0"/>
          </a:p>
          <a:p>
            <a:pPr>
              <a:lnSpc>
                <a:spcPct val="90000"/>
              </a:lnSpc>
              <a:buNone/>
            </a:pPr>
            <a:endParaRPr lang="cs-CZ" sz="2200" dirty="0"/>
          </a:p>
          <a:p>
            <a:pPr>
              <a:lnSpc>
                <a:spcPct val="90000"/>
              </a:lnSpc>
              <a:buNone/>
            </a:pPr>
            <a:r>
              <a:rPr lang="cs-CZ" sz="2200" dirty="0" smtClean="0"/>
              <a:t>Výpočet </a:t>
            </a:r>
            <a:r>
              <a:rPr lang="cs-CZ" sz="2200" dirty="0"/>
              <a:t>testového kritéria: </a:t>
            </a:r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Krok 2. Výpočet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580334"/>
              </p:ext>
            </p:extLst>
          </p:nvPr>
        </p:nvGraphicFramePr>
        <p:xfrm>
          <a:off x="3707904" y="1028733"/>
          <a:ext cx="187220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4" r:id="rId4" imgW="990600" imgH="241300" progId="Equation.3">
                  <p:embed/>
                </p:oleObj>
              </mc:Choice>
              <mc:Fallback>
                <p:oleObj r:id="rId4" imgW="990600" imgH="2413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7904" y="1028733"/>
                        <a:ext cx="1872208" cy="57606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k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6708104"/>
              </p:ext>
            </p:extLst>
          </p:nvPr>
        </p:nvGraphicFramePr>
        <p:xfrm>
          <a:off x="3786982" y="2276872"/>
          <a:ext cx="1570037" cy="1716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5" name="Rovnice" r:id="rId6" imgW="660400" imgH="787400" progId="Equation.3">
                  <p:embed/>
                </p:oleObj>
              </mc:Choice>
              <mc:Fallback>
                <p:oleObj name="Rovnice" r:id="rId6" imgW="660400" imgH="787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982" y="2276872"/>
                        <a:ext cx="1570037" cy="171605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154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251520" y="1124744"/>
            <a:ext cx="7416824" cy="499255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None/>
            </a:pPr>
            <a:r>
              <a:rPr lang="cs-CZ" sz="2400" dirty="0"/>
              <a:t>Jestliže platí:  </a:t>
            </a:r>
            <a:r>
              <a:rPr lang="cs-CZ" sz="2400" i="1" dirty="0"/>
              <a:t>F</a:t>
            </a:r>
            <a:r>
              <a:rPr lang="cs-CZ" sz="2400" dirty="0"/>
              <a:t> </a:t>
            </a:r>
            <a:r>
              <a:rPr lang="en-US" sz="2400" dirty="0"/>
              <a:t>&gt;</a:t>
            </a:r>
            <a:r>
              <a:rPr lang="cs-CZ" sz="2400" dirty="0"/>
              <a:t>  </a:t>
            </a:r>
            <a:r>
              <a:rPr lang="cs-CZ" sz="2400" i="1" dirty="0"/>
              <a:t>F</a:t>
            </a:r>
            <a:r>
              <a:rPr lang="cs-CZ" sz="2400" baseline="-25000" dirty="0"/>
              <a:t>1-</a:t>
            </a:r>
            <a:r>
              <a:rPr lang="cs-CZ" sz="2400" baseline="-25000" dirty="0">
                <a:sym typeface="Symbol" pitchFamily="18" charset="2"/>
              </a:rPr>
              <a:t>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cs-CZ" sz="2400" i="1" dirty="0">
                <a:sym typeface="Symbol" pitchFamily="18" charset="2"/>
              </a:rPr>
              <a:t>k</a:t>
            </a:r>
            <a:r>
              <a:rPr lang="cs-CZ" sz="2400" dirty="0">
                <a:sym typeface="Symbol" pitchFamily="18" charset="2"/>
              </a:rPr>
              <a:t>-1,</a:t>
            </a:r>
            <a:r>
              <a:rPr lang="cs-CZ" sz="2400" i="1" dirty="0">
                <a:sym typeface="Symbol" pitchFamily="18" charset="2"/>
              </a:rPr>
              <a:t>n</a:t>
            </a:r>
            <a:r>
              <a:rPr lang="cs-CZ" sz="2400" dirty="0">
                <a:sym typeface="Symbol" pitchFamily="18" charset="2"/>
              </a:rPr>
              <a:t>-</a:t>
            </a:r>
            <a:r>
              <a:rPr lang="cs-CZ" sz="2400" i="1" dirty="0">
                <a:sym typeface="Symbol" pitchFamily="18" charset="2"/>
              </a:rPr>
              <a:t>k</a:t>
            </a:r>
            <a:r>
              <a:rPr lang="cs-CZ" sz="2400" dirty="0">
                <a:sym typeface="Symbol" pitchFamily="18" charset="2"/>
              </a:rPr>
              <a:t>)   pak </a:t>
            </a:r>
            <a:endParaRPr lang="cs-CZ" sz="2400" dirty="0" smtClean="0">
              <a:sym typeface="Symbol" pitchFamily="18" charset="2"/>
            </a:endParaRPr>
          </a:p>
          <a:p>
            <a:pPr>
              <a:buNone/>
            </a:pPr>
            <a:r>
              <a:rPr lang="cs-CZ" sz="2400" dirty="0" smtClean="0">
                <a:sym typeface="Symbol" pitchFamily="18" charset="2"/>
              </a:rPr>
              <a:t>H</a:t>
            </a:r>
            <a:r>
              <a:rPr lang="cs-CZ" sz="2400" baseline="-25000" dirty="0" smtClean="0">
                <a:sym typeface="Symbol" pitchFamily="18" charset="2"/>
              </a:rPr>
              <a:t>0</a:t>
            </a:r>
            <a:r>
              <a:rPr lang="cs-CZ" sz="2400" dirty="0" smtClean="0">
                <a:sym typeface="Symbol" pitchFamily="18" charset="2"/>
              </a:rPr>
              <a:t> </a:t>
            </a:r>
            <a:r>
              <a:rPr lang="cs-CZ" sz="2400" dirty="0">
                <a:sym typeface="Symbol" pitchFamily="18" charset="2"/>
              </a:rPr>
              <a:t>zamítáme  </a:t>
            </a:r>
            <a:r>
              <a:rPr lang="cs-CZ" sz="2400" dirty="0" smtClean="0">
                <a:sym typeface="Symbol" pitchFamily="18" charset="2"/>
              </a:rPr>
              <a:t>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en-US" sz="2400" dirty="0">
                <a:sym typeface="Symbol" pitchFamily="18" charset="2"/>
              </a:rPr>
              <a:t>)</a:t>
            </a:r>
            <a:endParaRPr lang="cs-CZ" sz="2400" dirty="0"/>
          </a:p>
          <a:p>
            <a:pPr>
              <a:buNone/>
            </a:pPr>
            <a:r>
              <a:rPr lang="cs-CZ" sz="2400" dirty="0" smtClean="0"/>
              <a:t>jinak  </a:t>
            </a:r>
            <a:r>
              <a:rPr lang="cs-CZ" sz="2400" dirty="0">
                <a:sym typeface="Symbol" pitchFamily="18" charset="2"/>
              </a:rPr>
              <a:t>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nezamítáme 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ne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cs-CZ" sz="2400" dirty="0" smtClean="0">
                <a:sym typeface="Symbol" pitchFamily="18" charset="2"/>
              </a:rPr>
              <a:t>),</a:t>
            </a:r>
            <a:endParaRPr lang="cs-CZ" sz="2400" dirty="0"/>
          </a:p>
          <a:p>
            <a:pPr>
              <a:buNone/>
            </a:pPr>
            <a:r>
              <a:rPr lang="cs-CZ" sz="2400" dirty="0" smtClean="0"/>
              <a:t>přitom </a:t>
            </a:r>
            <a:r>
              <a:rPr lang="cs-CZ" sz="2400" i="1" dirty="0"/>
              <a:t>F</a:t>
            </a:r>
            <a:r>
              <a:rPr lang="cs-CZ" sz="2400" baseline="-25000" dirty="0"/>
              <a:t>1-</a:t>
            </a:r>
            <a:r>
              <a:rPr lang="cs-CZ" sz="2400" baseline="-25000" dirty="0">
                <a:sym typeface="Symbol" pitchFamily="18" charset="2"/>
              </a:rPr>
              <a:t>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1</a:t>
            </a:r>
            <a:r>
              <a:rPr lang="cs-CZ" sz="2400" dirty="0">
                <a:sym typeface="Symbol" pitchFamily="18" charset="2"/>
              </a:rPr>
              <a:t>,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2</a:t>
            </a:r>
            <a:r>
              <a:rPr lang="cs-CZ" sz="2400" dirty="0">
                <a:sym typeface="Symbol" pitchFamily="18" charset="2"/>
              </a:rPr>
              <a:t>) je kritická hodnota </a:t>
            </a:r>
            <a:r>
              <a:rPr lang="cs-CZ" sz="2400" dirty="0" err="1">
                <a:solidFill>
                  <a:schemeClr val="accent1"/>
                </a:solidFill>
                <a:sym typeface="Symbol" pitchFamily="18" charset="2"/>
              </a:rPr>
              <a:t>Fisherova</a:t>
            </a:r>
            <a:r>
              <a:rPr lang="cs-CZ" sz="2400" dirty="0">
                <a:solidFill>
                  <a:schemeClr val="accent1"/>
                </a:solidFill>
                <a:sym typeface="Symbol" pitchFamily="18" charset="2"/>
              </a:rPr>
              <a:t> rozdělení</a:t>
            </a:r>
          </a:p>
          <a:p>
            <a:pPr>
              <a:buNone/>
            </a:pPr>
            <a:r>
              <a:rPr lang="cs-CZ" sz="2400" dirty="0"/>
              <a:t>	(tabelováno pro různé hodnoty 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1</a:t>
            </a:r>
            <a:r>
              <a:rPr lang="cs-CZ" sz="2400" dirty="0">
                <a:sym typeface="Symbol" pitchFamily="18" charset="2"/>
              </a:rPr>
              <a:t>,</a:t>
            </a:r>
            <a:r>
              <a:rPr lang="cs-CZ" sz="2400" i="1" dirty="0">
                <a:sym typeface="Symbol" pitchFamily="18" charset="2"/>
              </a:rPr>
              <a:t>df</a:t>
            </a:r>
            <a:r>
              <a:rPr lang="cs-CZ" sz="2400" baseline="-25000" dirty="0">
                <a:sym typeface="Symbol" pitchFamily="18" charset="2"/>
              </a:rPr>
              <a:t>2 </a:t>
            </a:r>
            <a:r>
              <a:rPr lang="cs-CZ" sz="2400" dirty="0">
                <a:sym typeface="Symbol" pitchFamily="18" charset="2"/>
              </a:rPr>
              <a:t> a  </a:t>
            </a:r>
            <a:r>
              <a:rPr lang="cs-CZ" sz="2400" dirty="0" smtClean="0">
                <a:sym typeface="Symbol" pitchFamily="18" charset="2"/>
              </a:rPr>
              <a:t>). </a:t>
            </a:r>
            <a:endParaRPr lang="cs-CZ" sz="2400" dirty="0"/>
          </a:p>
          <a:p>
            <a:pPr marL="0" indent="0">
              <a:buNone/>
            </a:pPr>
            <a:endParaRPr lang="cs-CZ" sz="2400" b="1" dirty="0">
              <a:solidFill>
                <a:srgbClr val="333399"/>
              </a:solidFill>
              <a:latin typeface="Times New Roman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Krok 3. Testování</a:t>
            </a: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1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9"/>
            <a:ext cx="7488832" cy="67693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6309320"/>
            <a:ext cx="3744416" cy="2758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fld id="{8154793D-D2AC-4CA2-A352-22A376C05D15}" type="slidenum">
              <a:rPr lang="cs-CZ" altLang="cs-CZ" sz="80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fld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899592" y="1336120"/>
            <a:ext cx="648072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sz="2400" b="1" dirty="0">
                <a:solidFill>
                  <a:srgbClr val="FFC000"/>
                </a:solidFill>
              </a:rPr>
              <a:t>Alternativně:</a:t>
            </a:r>
          </a:p>
          <a:p>
            <a:pPr>
              <a:buNone/>
            </a:pPr>
            <a:r>
              <a:rPr lang="cs-CZ" sz="2400" dirty="0"/>
              <a:t>Pro hodnotu kritéria </a:t>
            </a:r>
            <a:r>
              <a:rPr lang="cs-CZ" sz="2400" i="1" dirty="0"/>
              <a:t>F</a:t>
            </a:r>
            <a:r>
              <a:rPr lang="cs-CZ" sz="2400" dirty="0"/>
              <a:t>  vypočítáme </a:t>
            </a:r>
            <a:r>
              <a:rPr lang="cs-CZ" sz="2400" i="1" dirty="0"/>
              <a:t>p</a:t>
            </a:r>
            <a:r>
              <a:rPr lang="cs-CZ" sz="2400" dirty="0"/>
              <a:t>-hodnotu (signifikanci) 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/>
              <a:t>Jestliže platí: </a:t>
            </a:r>
            <a:endParaRPr lang="cs-CZ" sz="2400" dirty="0" smtClean="0"/>
          </a:p>
          <a:p>
            <a:pPr>
              <a:buNone/>
            </a:pPr>
            <a:r>
              <a:rPr lang="cs-CZ" sz="2400" i="1" dirty="0" smtClean="0"/>
              <a:t>p</a:t>
            </a:r>
            <a:r>
              <a:rPr lang="cs-CZ" sz="2400" dirty="0" smtClean="0"/>
              <a:t>-hodnota </a:t>
            </a:r>
            <a:r>
              <a:rPr lang="en-US" sz="2400" dirty="0" smtClean="0"/>
              <a:t> </a:t>
            </a:r>
            <a:r>
              <a:rPr lang="en-US" sz="2400" dirty="0"/>
              <a:t>&lt; </a:t>
            </a:r>
            <a:r>
              <a:rPr lang="cs-CZ" sz="2400" dirty="0"/>
              <a:t> </a:t>
            </a:r>
            <a:r>
              <a:rPr lang="cs-CZ" sz="2400" dirty="0">
                <a:sym typeface="Symbol" pitchFamily="18" charset="2"/>
              </a:rPr>
              <a:t>  pak 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zamítáme</a:t>
            </a:r>
            <a:r>
              <a:rPr lang="en-US" sz="2400" dirty="0">
                <a:sym typeface="Symbol" pitchFamily="18" charset="2"/>
              </a:rPr>
              <a:t> </a:t>
            </a:r>
            <a:r>
              <a:rPr lang="cs-CZ" sz="2400" dirty="0">
                <a:sym typeface="Symbol" pitchFamily="18" charset="2"/>
              </a:rPr>
              <a:t>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en-US" sz="2400" dirty="0">
                <a:sym typeface="Symbol" pitchFamily="18" charset="2"/>
              </a:rPr>
              <a:t>)</a:t>
            </a:r>
            <a:endParaRPr lang="cs-CZ" sz="2400" dirty="0"/>
          </a:p>
          <a:p>
            <a:pPr>
              <a:buNone/>
            </a:pPr>
            <a:r>
              <a:rPr lang="cs-CZ" sz="2400" dirty="0" smtClean="0"/>
              <a:t>jinak  </a:t>
            </a:r>
            <a:r>
              <a:rPr lang="cs-CZ" sz="2400" dirty="0">
                <a:sym typeface="Symbol" pitchFamily="18" charset="2"/>
              </a:rPr>
              <a:t>H</a:t>
            </a:r>
            <a:r>
              <a:rPr lang="cs-CZ" sz="2400" baseline="-25000" dirty="0">
                <a:sym typeface="Symbol" pitchFamily="18" charset="2"/>
              </a:rPr>
              <a:t>0</a:t>
            </a:r>
            <a:r>
              <a:rPr lang="cs-CZ" sz="2400" dirty="0">
                <a:sym typeface="Symbol" pitchFamily="18" charset="2"/>
              </a:rPr>
              <a:t> nezamítáme (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faktor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ne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m</a:t>
            </a:r>
            <a:r>
              <a:rPr lang="cs-CZ" sz="2400" dirty="0">
                <a:solidFill>
                  <a:srgbClr val="FFC000"/>
                </a:solidFill>
                <a:sym typeface="Symbol" pitchFamily="18" charset="2"/>
              </a:rPr>
              <a:t>á</a:t>
            </a:r>
            <a:r>
              <a:rPr lang="en-US" sz="2400" dirty="0">
                <a:solidFill>
                  <a:srgbClr val="FFC000"/>
                </a:solidFill>
                <a:sym typeface="Symbol" pitchFamily="18" charset="2"/>
              </a:rPr>
              <a:t> </a:t>
            </a:r>
            <a:r>
              <a:rPr lang="en-US" sz="2400" dirty="0" err="1">
                <a:solidFill>
                  <a:srgbClr val="FFC000"/>
                </a:solidFill>
                <a:sym typeface="Symbol" pitchFamily="18" charset="2"/>
              </a:rPr>
              <a:t>vliv</a:t>
            </a:r>
            <a:r>
              <a:rPr lang="cs-CZ" sz="2400" dirty="0" smtClean="0">
                <a:sym typeface="Symbol" pitchFamily="18" charset="2"/>
              </a:rPr>
              <a:t>)</a:t>
            </a:r>
          </a:p>
          <a:p>
            <a:pPr>
              <a:buNone/>
            </a:pPr>
            <a:endParaRPr lang="cs-CZ" sz="2400" dirty="0"/>
          </a:p>
          <a:p>
            <a:pPr>
              <a:buNone/>
            </a:pPr>
            <a:r>
              <a:rPr lang="cs-CZ" sz="2400" dirty="0">
                <a:solidFill>
                  <a:schemeClr val="tx2"/>
                </a:solidFill>
              </a:rPr>
              <a:t>Předpoklad ANOVA:</a:t>
            </a:r>
            <a:r>
              <a:rPr lang="cs-CZ" sz="2400" dirty="0"/>
              <a:t> normálně rozdělený znak </a:t>
            </a:r>
            <a:r>
              <a:rPr lang="cs-CZ" sz="2400" i="1" dirty="0" smtClean="0"/>
              <a:t>Y</a:t>
            </a:r>
            <a:endParaRPr lang="cs-CZ" sz="2400" baseline="-25000" dirty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15924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260648"/>
            <a:ext cx="7488832" cy="768085"/>
          </a:xfrm>
        </p:spPr>
        <p:txBody>
          <a:bodyPr/>
          <a:lstStyle/>
          <a:p>
            <a:r>
              <a:rPr lang="cs-CZ" dirty="0" smtClean="0">
                <a:solidFill>
                  <a:srgbClr val="333399"/>
                </a:solidFill>
              </a:rPr>
              <a:t> </a:t>
            </a:r>
            <a:r>
              <a:rPr lang="cs-CZ" b="1" dirty="0" smtClean="0"/>
              <a:t>Řešení příkladu v Excelu</a:t>
            </a:r>
            <a:endParaRPr lang="cs-CZ" b="1" dirty="0">
              <a:solidFill>
                <a:srgbClr val="333399"/>
              </a:solidFill>
            </a:endParaRPr>
          </a:p>
        </p:txBody>
      </p:sp>
      <p:pic>
        <p:nvPicPr>
          <p:cNvPr id="7" name="Picture 95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67545" y="1508787"/>
            <a:ext cx="7920879" cy="3840427"/>
          </a:xfrm>
        </p:spPr>
      </p:pic>
      <p:sp>
        <p:nvSpPr>
          <p:cNvPr id="3" name="Obdélník 2"/>
          <p:cNvSpPr/>
          <p:nvPr/>
        </p:nvSpPr>
        <p:spPr>
          <a:xfrm>
            <a:off x="323528" y="1124744"/>
            <a:ext cx="4534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err="1"/>
              <a:t>Data</a:t>
            </a:r>
            <a:r>
              <a:rPr lang="cs-CZ" dirty="0" err="1">
                <a:sym typeface="Symbol" pitchFamily="18" charset="2"/>
              </a:rPr>
              <a:t>Analýza</a:t>
            </a:r>
            <a:r>
              <a:rPr lang="cs-CZ" dirty="0">
                <a:sym typeface="Symbol" pitchFamily="18" charset="2"/>
              </a:rPr>
              <a:t> dat ANOVA: Jeden faktor…</a:t>
            </a:r>
            <a:endParaRPr lang="cs-CZ" dirty="0"/>
          </a:p>
        </p:txBody>
      </p:sp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4" cstate="print">
            <a:grayscl/>
            <a:biLevel thresh="50000"/>
          </a:blip>
          <a:srcRect/>
          <a:stretch>
            <a:fillRect/>
          </a:stretch>
        </p:blipFill>
        <p:spPr bwMode="auto">
          <a:xfrm>
            <a:off x="755576" y="1617187"/>
            <a:ext cx="5800002" cy="375602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4964684" y="4221088"/>
            <a:ext cx="878773" cy="576063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" name="Obdélník 3"/>
          <p:cNvSpPr/>
          <p:nvPr/>
        </p:nvSpPr>
        <p:spPr>
          <a:xfrm>
            <a:off x="572198" y="5595435"/>
            <a:ext cx="83922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i="1" dirty="0"/>
              <a:t>p-</a:t>
            </a:r>
            <a:r>
              <a:rPr lang="cs-CZ" dirty="0"/>
              <a:t>hodnota = 0,847 </a:t>
            </a:r>
            <a:r>
              <a:rPr lang="en-US" dirty="0"/>
              <a:t>&gt; 0,05 </a:t>
            </a:r>
            <a:r>
              <a:rPr lang="en-US" dirty="0">
                <a:sym typeface="Symbol" pitchFamily="18" charset="2"/>
              </a:rPr>
              <a:t> </a:t>
            </a:r>
            <a:r>
              <a:rPr lang="cs-CZ" dirty="0">
                <a:sym typeface="Symbol" pitchFamily="18" charset="2"/>
              </a:rPr>
              <a:t>H</a:t>
            </a:r>
            <a:r>
              <a:rPr lang="cs-CZ" baseline="-25000" dirty="0">
                <a:sym typeface="Symbol" pitchFamily="18" charset="2"/>
              </a:rPr>
              <a:t>0</a:t>
            </a:r>
            <a:r>
              <a:rPr lang="cs-CZ" dirty="0">
                <a:sym typeface="Symbol" pitchFamily="18" charset="2"/>
              </a:rPr>
              <a:t> </a:t>
            </a:r>
            <a:r>
              <a:rPr lang="en-US" dirty="0">
                <a:sym typeface="Symbol" pitchFamily="18" charset="2"/>
              </a:rPr>
              <a:t>ne</a:t>
            </a:r>
            <a:r>
              <a:rPr lang="cs-CZ" dirty="0">
                <a:sym typeface="Symbol" pitchFamily="18" charset="2"/>
              </a:rPr>
              <a:t>zamítáme</a:t>
            </a:r>
            <a:r>
              <a:rPr lang="en-US" dirty="0" smtClean="0">
                <a:sym typeface="Symbol" pitchFamily="18" charset="2"/>
              </a:rPr>
              <a:t>,</a:t>
            </a:r>
            <a:r>
              <a:rPr lang="cs-CZ" dirty="0" smtClean="0">
                <a:sym typeface="Symbol" pitchFamily="18" charset="2"/>
              </a:rPr>
              <a:t>tzn.</a:t>
            </a:r>
            <a:r>
              <a:rPr lang="en-US" dirty="0" smtClean="0">
                <a:sym typeface="Symbol" pitchFamily="18" charset="2"/>
              </a:rPr>
              <a:t>v</a:t>
            </a:r>
            <a:r>
              <a:rPr lang="cs-CZ" dirty="0">
                <a:sym typeface="Symbol" pitchFamily="18" charset="2"/>
              </a:rPr>
              <a:t>ě</a:t>
            </a:r>
            <a:r>
              <a:rPr lang="en-US" dirty="0">
                <a:sym typeface="Symbol" pitchFamily="18" charset="2"/>
              </a:rPr>
              <a:t>k </a:t>
            </a:r>
            <a:r>
              <a:rPr lang="cs-CZ" dirty="0" smtClean="0">
                <a:sym typeface="Symbol" pitchFamily="18" charset="2"/>
              </a:rPr>
              <a:t>n</a:t>
            </a:r>
            <a:r>
              <a:rPr lang="en-US" dirty="0" err="1" smtClean="0">
                <a:sym typeface="Symbol" pitchFamily="18" charset="2"/>
              </a:rPr>
              <a:t>em</a:t>
            </a:r>
            <a:r>
              <a:rPr lang="cs-CZ" dirty="0">
                <a:sym typeface="Symbol" pitchFamily="18" charset="2"/>
              </a:rPr>
              <a:t>á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na</a:t>
            </a:r>
            <a:r>
              <a:rPr lang="en-US" dirty="0">
                <a:sym typeface="Symbol" pitchFamily="18" charset="2"/>
              </a:rPr>
              <a:t> </a:t>
            </a:r>
            <a:r>
              <a:rPr lang="en-US" dirty="0" err="1">
                <a:sym typeface="Symbol" pitchFamily="18" charset="2"/>
              </a:rPr>
              <a:t>konzumaci</a:t>
            </a:r>
            <a:r>
              <a:rPr lang="cs-CZ" dirty="0">
                <a:sym typeface="Symbol" pitchFamily="18" charset="2"/>
              </a:rPr>
              <a:t> limonád vliv!</a:t>
            </a:r>
          </a:p>
        </p:txBody>
      </p:sp>
    </p:spTree>
    <p:extLst>
      <p:ext uri="{BB962C8B-B14F-4D97-AF65-F5344CB8AC3E}">
        <p14:creationId xmlns:p14="http://schemas.microsoft.com/office/powerpoint/2010/main" val="112273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4178</TotalTime>
  <Words>334</Words>
  <Application>Microsoft Office PowerPoint</Application>
  <PresentationFormat>Předvádění na obrazovce (4:3)</PresentationFormat>
  <Paragraphs>97</Paragraphs>
  <Slides>12</Slides>
  <Notes>11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SLU</vt:lpstr>
      <vt:lpstr>Equation.3</vt:lpstr>
      <vt:lpstr>Rovnice</vt:lpstr>
      <vt:lpstr>Statistické zpracování dat  2.prezentace  Analýza rozptylu </vt:lpstr>
      <vt:lpstr>Téma:   Analýza rozptylu</vt:lpstr>
      <vt:lpstr>ANOVA řeší 2 problémy (dvojí interpretace):</vt:lpstr>
      <vt:lpstr>Jednofaktorová ANOVA - postup</vt:lpstr>
      <vt:lpstr>Krok 2. Výpočet</vt:lpstr>
      <vt:lpstr>Krok 2. Výpočet</vt:lpstr>
      <vt:lpstr>Krok 3. Testování</vt:lpstr>
      <vt:lpstr> </vt:lpstr>
      <vt:lpstr> Řešení příkladu v Excelu</vt:lpstr>
      <vt:lpstr>Těsnost závislosti v ANOVA</vt:lpstr>
      <vt:lpstr>Těsnost závislosti v ANOVA</vt:lpstr>
      <vt:lpstr>Závěr přednášky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stoklasova</cp:lastModifiedBy>
  <cp:revision>100</cp:revision>
  <dcterms:created xsi:type="dcterms:W3CDTF">2016-07-06T15:42:34Z</dcterms:created>
  <dcterms:modified xsi:type="dcterms:W3CDTF">2020-09-13T07:07:07Z</dcterms:modified>
</cp:coreProperties>
</file>