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30" r:id="rId3"/>
    <p:sldId id="340" r:id="rId4"/>
    <p:sldId id="353" r:id="rId5"/>
    <p:sldId id="343" r:id="rId6"/>
    <p:sldId id="366" r:id="rId7"/>
    <p:sldId id="367" r:id="rId8"/>
    <p:sldId id="369" r:id="rId9"/>
    <p:sldId id="356" r:id="rId10"/>
    <p:sldId id="370" r:id="rId11"/>
    <p:sldId id="3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3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360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EFB64A-F5F0-4EA3-89F5-AD15BF686848}" type="datetime1">
              <a:rPr lang="cs-CZ" smtClean="0"/>
              <a:pPr/>
              <a:t>13.9.2020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Statistické zpracování dat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BAE1E3-4F47-4FDD-9FE7-1BA76EF6B8A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17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80CD27-33F6-4DDD-B03F-4F3F61328C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2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2.doc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11" Type="http://schemas.openxmlformats.org/officeDocument/2006/relationships/oleObject" Target="../embeddings/Microsoft_Word_97_-_2003_Document3.doc"/><Relationship Id="rId5" Type="http://schemas.openxmlformats.org/officeDocument/2006/relationships/oleObject" Target="../embeddings/Microsoft_Word_97_-_2003_Document1.doc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740701"/>
            <a:ext cx="1699500" cy="132014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časových řad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trendová přímka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991201"/>
              </p:ext>
            </p:extLst>
          </p:nvPr>
        </p:nvGraphicFramePr>
        <p:xfrm>
          <a:off x="755650" y="1123951"/>
          <a:ext cx="5256510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3" name="List" r:id="rId5" imgW="6200812" imgH="4543522" progId="Excel.Sheet.8">
                  <p:embed/>
                </p:oleObj>
              </mc:Choice>
              <mc:Fallback>
                <p:oleObj name="List" r:id="rId5" imgW="6200812" imgH="4543522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123951"/>
                        <a:ext cx="5256510" cy="471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6148335" y="1692456"/>
            <a:ext cx="2603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i="1" dirty="0" err="1">
                <a:latin typeface="Times New Roman" pitchFamily="18" charset="0"/>
              </a:rPr>
              <a:t>T</a:t>
            </a:r>
            <a:r>
              <a:rPr lang="cs-CZ" sz="2400" i="1" baseline="-25000" dirty="0" err="1">
                <a:latin typeface="Times New Roman" pitchFamily="18" charset="0"/>
              </a:rPr>
              <a:t>t</a:t>
            </a:r>
            <a:r>
              <a:rPr lang="cs-CZ" sz="2400" dirty="0">
                <a:latin typeface="Times New Roman" pitchFamily="18" charset="0"/>
              </a:rPr>
              <a:t> = 2,77.</a:t>
            </a:r>
            <a:r>
              <a:rPr lang="cs-CZ" sz="2400" i="1" dirty="0">
                <a:latin typeface="Times New Roman" pitchFamily="18" charset="0"/>
              </a:rPr>
              <a:t>t</a:t>
            </a:r>
            <a:r>
              <a:rPr lang="cs-CZ" sz="2400" dirty="0">
                <a:latin typeface="Times New Roman" pitchFamily="18" charset="0"/>
              </a:rPr>
              <a:t> + 336,11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51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508787"/>
            <a:ext cx="8362950" cy="3975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1129024"/>
            <a:ext cx="7772400" cy="5486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Typy ekonomických časových řad (</a:t>
            </a:r>
            <a:r>
              <a:rPr lang="cs-CZ" smtClean="0">
                <a:solidFill>
                  <a:schemeClr val="hlink"/>
                </a:solidFill>
              </a:rPr>
              <a:t>ČŘ</a:t>
            </a:r>
            <a:r>
              <a:rPr lang="cs-CZ" smtClean="0"/>
              <a:t>) </a:t>
            </a:r>
          </a:p>
          <a:p>
            <a:r>
              <a:rPr lang="cs-CZ" smtClean="0"/>
              <a:t>Elementární charakteristiky ČŘ</a:t>
            </a:r>
          </a:p>
          <a:p>
            <a:r>
              <a:rPr lang="cs-CZ" smtClean="0"/>
              <a:t>Modely ekonomických ČŘ</a:t>
            </a:r>
          </a:p>
          <a:p>
            <a:r>
              <a:rPr lang="cs-CZ" smtClean="0"/>
              <a:t>Analýza trendové složky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Typy ekonomických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1098813"/>
            <a:ext cx="7772400" cy="5486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Cíl AČŘ:</a:t>
            </a:r>
            <a:r>
              <a:rPr lang="cs-CZ" sz="2800" dirty="0" smtClean="0"/>
              <a:t> zkoumání dynamiky ekonomických jevů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AČŘ</a:t>
            </a:r>
            <a:r>
              <a:rPr lang="cs-CZ" sz="2800" dirty="0" smtClean="0"/>
              <a:t> </a:t>
            </a:r>
            <a:r>
              <a:rPr lang="cs-CZ" sz="2800" dirty="0" smtClean="0">
                <a:cs typeface="Times New Roman" pitchFamily="18" charset="0"/>
              </a:rPr>
              <a:t>je vedena snahou po</a:t>
            </a:r>
            <a:r>
              <a:rPr lang="cs-CZ" sz="2800" dirty="0" smtClean="0"/>
              <a:t>:</a:t>
            </a:r>
            <a:r>
              <a:rPr lang="cs-CZ" sz="2800" dirty="0" smtClean="0">
                <a:cs typeface="Times New Roman" pitchFamily="18" charset="0"/>
              </a:rPr>
              <a:t> </a:t>
            </a:r>
            <a:endParaRPr lang="cs-CZ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	</a:t>
            </a:r>
            <a:r>
              <a:rPr lang="cs-CZ" sz="2800" b="1" dirty="0" smtClean="0">
                <a:cs typeface="Times New Roman" pitchFamily="18" charset="0"/>
              </a:rPr>
              <a:t>vysv</a:t>
            </a:r>
            <a:r>
              <a:rPr lang="cs-CZ" sz="2800" b="1" dirty="0" smtClean="0"/>
              <a:t>ě</a:t>
            </a:r>
            <a:r>
              <a:rPr lang="cs-CZ" sz="2800" b="1" dirty="0" smtClean="0">
                <a:cs typeface="Times New Roman" pitchFamily="18" charset="0"/>
              </a:rPr>
              <a:t>tlení minulosti</a:t>
            </a:r>
            <a:r>
              <a:rPr lang="cs-CZ" sz="2800" dirty="0" smtClean="0">
                <a:cs typeface="Times New Roman" pitchFamily="18" charset="0"/>
              </a:rPr>
              <a:t> a </a:t>
            </a:r>
            <a:endParaRPr lang="cs-CZ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	</a:t>
            </a:r>
            <a:r>
              <a:rPr lang="cs-CZ" sz="2800" b="1" dirty="0" smtClean="0">
                <a:cs typeface="Times New Roman" pitchFamily="18" charset="0"/>
              </a:rPr>
              <a:t>p</a:t>
            </a:r>
            <a:r>
              <a:rPr lang="cs-CZ" sz="2800" b="1" dirty="0" smtClean="0"/>
              <a:t>ř</a:t>
            </a:r>
            <a:r>
              <a:rPr lang="cs-CZ" sz="2800" b="1" dirty="0" smtClean="0">
                <a:cs typeface="Times New Roman" pitchFamily="18" charset="0"/>
              </a:rPr>
              <a:t>edvídání budoucnosti</a:t>
            </a:r>
            <a:r>
              <a:rPr lang="cs-CZ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Definice ČŘ:</a:t>
            </a:r>
            <a:r>
              <a:rPr lang="cs-CZ" sz="2800" dirty="0" smtClean="0"/>
              <a:t> posloupnost věcně a prostorově srovnatelných (</a:t>
            </a:r>
            <a:r>
              <a:rPr lang="cs-CZ" sz="2800" dirty="0" smtClean="0">
                <a:solidFill>
                  <a:srgbClr val="FF0000"/>
                </a:solidFill>
              </a:rPr>
              <a:t>číselných</a:t>
            </a:r>
            <a:r>
              <a:rPr lang="cs-CZ" sz="2800" dirty="0" smtClean="0"/>
              <a:t> nebo nečíselných) pozorování uspořádaná v čase směrem minulost </a:t>
            </a:r>
            <a:r>
              <a:rPr lang="cs-CZ" sz="2800" dirty="0" smtClean="0">
                <a:sym typeface="Symbol"/>
              </a:rPr>
              <a:t></a:t>
            </a:r>
            <a:r>
              <a:rPr lang="cs-CZ" sz="2800" dirty="0" smtClean="0"/>
              <a:t> přítomnost </a:t>
            </a:r>
            <a:r>
              <a:rPr lang="cs-CZ" sz="2800" dirty="0" smtClean="0">
                <a:sym typeface="Symbol"/>
              </a:rPr>
              <a:t></a:t>
            </a:r>
            <a:r>
              <a:rPr lang="cs-CZ" sz="2800" dirty="0" smtClean="0"/>
              <a:t> (budoucnost)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Členění časových řad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1113191"/>
            <a:ext cx="7772400" cy="5486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1.	</a:t>
            </a:r>
            <a:r>
              <a:rPr lang="cs-CZ" sz="2400" dirty="0" smtClean="0">
                <a:solidFill>
                  <a:schemeClr val="folHlink"/>
                </a:solidFill>
              </a:rPr>
              <a:t>Charakteru:</a:t>
            </a:r>
            <a:r>
              <a:rPr lang="cs-CZ" sz="2400" dirty="0" smtClean="0"/>
              <a:t> 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intervalové (očišťování ČŘ)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okamžikové (chronologický průměr)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folHlink"/>
                </a:solidFill>
              </a:rPr>
              <a:t>2.	Periodicity:</a:t>
            </a:r>
            <a:r>
              <a:rPr lang="cs-CZ" sz="2400" dirty="0" smtClean="0"/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dlouhodobé (roční a delší,…)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krátkodobé (kvartální, měsíční,…)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folHlink"/>
                </a:solidFill>
              </a:rPr>
              <a:t>3.	Druhů číselných hodnot (ukazatelů):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absolutní (očištěné)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odvozené (součtové, poměrové)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8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Základní charakteristiky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8" name="Obdélník 7"/>
          <p:cNvSpPr/>
          <p:nvPr/>
        </p:nvSpPr>
        <p:spPr>
          <a:xfrm>
            <a:off x="413792" y="1124745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13792" y="1124744"/>
            <a:ext cx="6318448" cy="427457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absolutní diference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dirty="0" smtClean="0"/>
              <a:t>	(1., 2. a vyšších řádů)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r>
              <a:rPr lang="cs-CZ" dirty="0" smtClean="0"/>
              <a:t>koeficienty růstu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195525"/>
              </p:ext>
            </p:extLst>
          </p:nvPr>
        </p:nvGraphicFramePr>
        <p:xfrm>
          <a:off x="2" y="3048000"/>
          <a:ext cx="13930313" cy="552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8" name="Document" r:id="rId5" imgW="5753166" imgH="228965" progId="Word.Document.8">
                  <p:embed/>
                </p:oleObj>
              </mc:Choice>
              <mc:Fallback>
                <p:oleObj name="Document" r:id="rId5" imgW="5753166" imgH="22896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" y="3048000"/>
                        <a:ext cx="13930313" cy="552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600200" y="1066800"/>
            <a:ext cx="5943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4000" dirty="0">
                <a:solidFill>
                  <a:srgbClr val="307871"/>
                </a:solidFill>
              </a:rPr>
              <a:t>Absolutní diference</a:t>
            </a:r>
            <a:r>
              <a:rPr lang="cs-CZ" sz="4000" b="1" dirty="0">
                <a:solidFill>
                  <a:srgbClr val="307871"/>
                </a:solidFill>
                <a:latin typeface="Times New Roman" pitchFamily="18" charset="0"/>
              </a:rPr>
              <a:t> :</a:t>
            </a:r>
          </a:p>
          <a:p>
            <a:endParaRPr lang="cs-CZ" b="1" dirty="0">
              <a:latin typeface="Times New Roman" pitchFamily="18" charset="0"/>
            </a:endParaRPr>
          </a:p>
          <a:p>
            <a:endParaRPr lang="cs-CZ" dirty="0">
              <a:latin typeface="Times New Roman" pitchFamily="18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" y="3657601"/>
            <a:ext cx="26909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  </a:t>
            </a:r>
            <a:r>
              <a:rPr lang="cs-CZ" sz="3200" b="1">
                <a:latin typeface="Times New Roman" pitchFamily="18" charset="0"/>
              </a:rPr>
              <a:t>Vyšších řádů: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3814763" y="33147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0" y="4419602"/>
          <a:ext cx="147828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9" name="Dokument" r:id="rId8" imgW="5760720" imgH="228600" progId="Word.Document.8">
                  <p:embed/>
                </p:oleObj>
              </mc:Choice>
              <mc:Fallback>
                <p:oleObj name="Dokument" r:id="rId8" imgW="5760720" imgH="228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19602"/>
                        <a:ext cx="147828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1" name="Object 13"/>
          <p:cNvGraphicFramePr>
            <a:graphicFrameLocks noChangeAspect="1"/>
          </p:cNvGraphicFramePr>
          <p:nvPr/>
        </p:nvGraphicFramePr>
        <p:xfrm>
          <a:off x="0" y="5181601"/>
          <a:ext cx="137160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0" name="Dokument" r:id="rId11" imgW="5760720" imgH="228600" progId="Word.Document.8">
                  <p:embed/>
                </p:oleObj>
              </mc:Choice>
              <mc:Fallback>
                <p:oleObj name="Dokument" r:id="rId11" imgW="5760720" imgH="228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181601"/>
                        <a:ext cx="137160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52400" y="2362201"/>
            <a:ext cx="182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latin typeface="Times New Roman" pitchFamily="18" charset="0"/>
              </a:rPr>
              <a:t>1. řádu:</a:t>
            </a:r>
          </a:p>
        </p:txBody>
      </p:sp>
    </p:spTree>
    <p:extLst>
      <p:ext uri="{BB962C8B-B14F-4D97-AF65-F5344CB8AC3E}">
        <p14:creationId xmlns:p14="http://schemas.microsoft.com/office/powerpoint/2010/main" val="92721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Koeficient růstu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85801" y="3276600"/>
            <a:ext cx="6058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Arial" charset="0"/>
              </a:rPr>
              <a:t>Průměrný absolutní přírůstek a průměrný koeficient růstu</a:t>
            </a:r>
            <a:r>
              <a:rPr lang="cs-CZ">
                <a:latin typeface="Times New Roman" pitchFamily="18" charset="0"/>
              </a:rPr>
              <a:t>: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662363" y="321468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208090" y="3962400"/>
          <a:ext cx="3603625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8" name="Rovnice" r:id="rId3" imgW="1752600" imgH="431800" progId="Equation.3">
                  <p:embed/>
                </p:oleObj>
              </mc:Choice>
              <mc:Fallback>
                <p:oleObj name="Rovnice" r:id="rId3" imgW="1752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90" y="3962400"/>
                        <a:ext cx="3603625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3776663" y="31861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1219200" y="4876801"/>
          <a:ext cx="35052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9" r:id="rId5" imgW="1587500" imgH="482600" progId="Equation.3">
                  <p:embed/>
                </p:oleObj>
              </mc:Choice>
              <mc:Fallback>
                <p:oleObj r:id="rId5" imgW="15875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876801"/>
                        <a:ext cx="3505200" cy="1071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1" y="302049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1116013" y="2133600"/>
          <a:ext cx="1223962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0" name="Rovnice" r:id="rId7" imgW="596900" imgH="444500" progId="Equation.3">
                  <p:embed/>
                </p:oleObj>
              </mc:Choice>
              <mc:Fallback>
                <p:oleObj name="Rovnice" r:id="rId7" imgW="596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133600"/>
                        <a:ext cx="1223962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" y="34681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4" name="Object 12"/>
          <p:cNvGraphicFramePr>
            <a:graphicFrameLocks noGrp="1" noChangeAspect="1"/>
          </p:cNvGraphicFramePr>
          <p:nvPr>
            <p:ph idx="1"/>
          </p:nvPr>
        </p:nvGraphicFramePr>
        <p:xfrm>
          <a:off x="3348038" y="2220914"/>
          <a:ext cx="12954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1" name="Rovnice" r:id="rId9" imgW="749300" imgH="457200" progId="Equation.3">
                  <p:embed/>
                </p:oleObj>
              </mc:Choice>
              <mc:Fallback>
                <p:oleObj name="Rovnice" r:id="rId9" imgW="749300" imgH="457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220914"/>
                        <a:ext cx="12954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5148263" y="2349500"/>
            <a:ext cx="2665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t</a:t>
            </a:r>
            <a:r>
              <a:rPr lang="cs-CZ"/>
              <a:t> – rok, </a:t>
            </a:r>
            <a:r>
              <a:rPr lang="cs-CZ" i="1">
                <a:latin typeface="Times New Roman" pitchFamily="18" charset="0"/>
              </a:rPr>
              <a:t>m</a:t>
            </a:r>
            <a:r>
              <a:rPr lang="cs-CZ"/>
              <a:t>- měsíc</a:t>
            </a:r>
          </a:p>
        </p:txBody>
      </p:sp>
    </p:spTree>
    <p:extLst>
      <p:ext uri="{BB962C8B-B14F-4D97-AF65-F5344CB8AC3E}">
        <p14:creationId xmlns:p14="http://schemas.microsoft.com/office/powerpoint/2010/main" val="4871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Modely ekonomických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9552" y="1988840"/>
            <a:ext cx="6192688" cy="32643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cs-CZ" sz="2400" b="1" dirty="0" smtClean="0"/>
              <a:t>1.	Dekompoziční</a:t>
            </a:r>
            <a:r>
              <a:rPr lang="cs-CZ" sz="2400" dirty="0" smtClean="0">
                <a:solidFill>
                  <a:schemeClr val="folHlink"/>
                </a:solidFill>
              </a:rPr>
              <a:t>:</a:t>
            </a:r>
          </a:p>
          <a:p>
            <a:pPr marL="609600" indent="-609600"/>
            <a:r>
              <a:rPr lang="cs-CZ" sz="2400" dirty="0" smtClean="0"/>
              <a:t>aditivní</a:t>
            </a:r>
          </a:p>
          <a:p>
            <a:pPr marL="609600" indent="-609600"/>
            <a:r>
              <a:rPr lang="cs-CZ" sz="2400" dirty="0" smtClean="0"/>
              <a:t>multiplikativní</a:t>
            </a:r>
          </a:p>
          <a:p>
            <a:pPr marL="609600" indent="-609600">
              <a:buFont typeface="Wingdings" pitchFamily="2" charset="2"/>
              <a:buNone/>
            </a:pPr>
            <a:endParaRPr lang="cs-CZ" sz="24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574056"/>
              </p:ext>
            </p:extLst>
          </p:nvPr>
        </p:nvGraphicFramePr>
        <p:xfrm>
          <a:off x="3640432" y="2348880"/>
          <a:ext cx="2544031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4" r:id="rId4" imgW="1346200" imgH="203200" progId="Equation.3">
                  <p:embed/>
                </p:oleObj>
              </mc:Choice>
              <mc:Fallback>
                <p:oleObj r:id="rId4" imgW="13462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432" y="2348880"/>
                        <a:ext cx="2544031" cy="480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540242"/>
              </p:ext>
            </p:extLst>
          </p:nvPr>
        </p:nvGraphicFramePr>
        <p:xfrm>
          <a:off x="3637408" y="2924944"/>
          <a:ext cx="234344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5" name="Rovnice" r:id="rId6" imgW="1040948" imgH="228501" progId="Equation.3">
                  <p:embed/>
                </p:oleObj>
              </mc:Choice>
              <mc:Fallback>
                <p:oleObj name="Rovnice" r:id="rId6" imgW="1040948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7408" y="2924944"/>
                        <a:ext cx="2343440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3567" y="3621021"/>
            <a:ext cx="7352983" cy="2999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cs-CZ" sz="2400" b="1" dirty="0" smtClean="0"/>
              <a:t>2.	ARIMA:</a:t>
            </a:r>
          </a:p>
          <a:p>
            <a:pPr marL="609600" indent="-609600"/>
            <a:r>
              <a:rPr lang="cs-CZ" sz="2400" dirty="0" smtClean="0"/>
              <a:t>AR, MA</a:t>
            </a:r>
          </a:p>
          <a:p>
            <a:pPr marL="609600" indent="-609600"/>
            <a:r>
              <a:rPr lang="cs-CZ" sz="2400" dirty="0" smtClean="0"/>
              <a:t>I (náhodná procházka)</a:t>
            </a:r>
          </a:p>
          <a:p>
            <a:pPr marL="609600" indent="-609600"/>
            <a:r>
              <a:rPr lang="cs-CZ" sz="2400" dirty="0" smtClean="0"/>
              <a:t>ARIMA, SARIMA, VAR, GARCH aj.</a:t>
            </a:r>
            <a:endParaRPr lang="cs-CZ" sz="2400" dirty="0"/>
          </a:p>
        </p:txBody>
      </p:sp>
      <p:pic>
        <p:nvPicPr>
          <p:cNvPr id="57418" name="Picture 7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51012"/>
            <a:ext cx="2676525" cy="52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84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Dekompoziční model - aditivní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73814" y="2468893"/>
            <a:ext cx="7772400" cy="240026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trendová složka</a:t>
            </a:r>
          </a:p>
          <a:p>
            <a:r>
              <a:rPr lang="cs-CZ" dirty="0" smtClean="0"/>
              <a:t>sezónní a cyklická složka</a:t>
            </a:r>
          </a:p>
          <a:p>
            <a:r>
              <a:rPr lang="cs-CZ" dirty="0" smtClean="0"/>
              <a:t>náhodná složka</a:t>
            </a: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62115"/>
              </p:ext>
            </p:extLst>
          </p:nvPr>
        </p:nvGraphicFramePr>
        <p:xfrm>
          <a:off x="1979712" y="1316766"/>
          <a:ext cx="3352800" cy="666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0" r:id="rId4" imgW="1346200" imgH="203200" progId="Equation.3">
                  <p:embed/>
                </p:oleObj>
              </mc:Choice>
              <mc:Fallback>
                <p:oleObj r:id="rId4" imgW="13462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316766"/>
                        <a:ext cx="3352800" cy="666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15787</TotalTime>
  <Words>137</Words>
  <Application>Microsoft Office PowerPoint</Application>
  <PresentationFormat>Předvádění na obrazovce (4:3)</PresentationFormat>
  <Paragraphs>71</Paragraphs>
  <Slides>11</Slides>
  <Notes>10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5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SLU</vt:lpstr>
      <vt:lpstr>Document</vt:lpstr>
      <vt:lpstr>Dokument</vt:lpstr>
      <vt:lpstr>Rovnice</vt:lpstr>
      <vt:lpstr>Equation.3</vt:lpstr>
      <vt:lpstr>List</vt:lpstr>
      <vt:lpstr>Statistické zpracování dat  6. prezentace  Analýza časových řad </vt:lpstr>
      <vt:lpstr>Obsah přednášky </vt:lpstr>
      <vt:lpstr>Typy ekonomických časových řad</vt:lpstr>
      <vt:lpstr>Členění časových řad </vt:lpstr>
      <vt:lpstr>Základní charakteristiky časových řad</vt:lpstr>
      <vt:lpstr>Prezentace aplikace PowerPoint</vt:lpstr>
      <vt:lpstr>Koeficient růstu</vt:lpstr>
      <vt:lpstr>Modely ekonomických časových řad</vt:lpstr>
      <vt:lpstr>Dekompoziční model - aditivní</vt:lpstr>
      <vt:lpstr>Příklad – trendová přímka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257</cp:revision>
  <dcterms:created xsi:type="dcterms:W3CDTF">2016-07-06T15:42:34Z</dcterms:created>
  <dcterms:modified xsi:type="dcterms:W3CDTF">2020-09-13T13:32:07Z</dcterms:modified>
</cp:coreProperties>
</file>