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2" r:id="rId3"/>
    <p:sldId id="344" r:id="rId4"/>
    <p:sldId id="278" r:id="rId5"/>
    <p:sldId id="279" r:id="rId6"/>
    <p:sldId id="365" r:id="rId7"/>
    <p:sldId id="366" r:id="rId8"/>
    <p:sldId id="3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37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740701"/>
            <a:ext cx="1699500" cy="1320147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6659"/>
            <a:ext cx="5616624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932723"/>
            <a:ext cx="5112568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Trendová složka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3096"/>
            <a:ext cx="3888432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965171"/>
            <a:ext cx="2016224" cy="1536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Transformace časové osy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299778" y="1196089"/>
            <a:ext cx="7440574" cy="37690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 smtClean="0"/>
              <a:t>Skutečné časové údaje (datum, roky aj.) </a:t>
            </a:r>
            <a:r>
              <a:rPr lang="cs-CZ" sz="2400" dirty="0" smtClean="0">
                <a:sym typeface="Symbol"/>
              </a:rPr>
              <a:t> celá čísla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lichý počet údajů: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sudý počet údajů: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platí vždy:  	</a:t>
            </a:r>
            <a:r>
              <a:rPr lang="cs-CZ" sz="2400" b="1" dirty="0" smtClean="0">
                <a:sym typeface="Symbol" pitchFamily="18" charset="2"/>
              </a:rPr>
              <a:t> </a:t>
            </a:r>
            <a:r>
              <a:rPr lang="cs-CZ" sz="2400" b="1" i="1" dirty="0" smtClean="0">
                <a:sym typeface="Symbol" pitchFamily="18" charset="2"/>
              </a:rPr>
              <a:t>t</a:t>
            </a:r>
            <a:r>
              <a:rPr lang="cs-CZ" sz="2400" b="1" dirty="0" smtClean="0">
                <a:sym typeface="Symbol" pitchFamily="18" charset="2"/>
              </a:rPr>
              <a:t>´= 0</a:t>
            </a:r>
            <a:endParaRPr lang="cs-CZ" sz="2400" b="1" dirty="0" smtClean="0"/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		</a:t>
            </a:r>
            <a:endParaRPr lang="cs-CZ" sz="2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133135"/>
              </p:ext>
            </p:extLst>
          </p:nvPr>
        </p:nvGraphicFramePr>
        <p:xfrm>
          <a:off x="3491881" y="2060848"/>
          <a:ext cx="1224136" cy="336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5" name="Rovnice" r:id="rId4" imgW="660113" imgH="241195" progId="Equation.3">
                  <p:embed/>
                </p:oleObj>
              </mc:Choice>
              <mc:Fallback>
                <p:oleObj name="Rovnice" r:id="rId4" imgW="660113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1" y="2060848"/>
                        <a:ext cx="1224136" cy="3360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515626"/>
              </p:ext>
            </p:extLst>
          </p:nvPr>
        </p:nvGraphicFramePr>
        <p:xfrm>
          <a:off x="3347864" y="2828602"/>
          <a:ext cx="1656184" cy="384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6" name="Rovnice" r:id="rId6" imgW="901309" imgH="279279" progId="Equation.3">
                  <p:embed/>
                </p:oleObj>
              </mc:Choice>
              <mc:Fallback>
                <p:oleObj name="Rovnice" r:id="rId6" imgW="901309" imgH="27927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828602"/>
                        <a:ext cx="1656184" cy="3843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Transformace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20438"/>
              </p:ext>
            </p:extLst>
          </p:nvPr>
        </p:nvGraphicFramePr>
        <p:xfrm>
          <a:off x="757088" y="4158793"/>
          <a:ext cx="7703342" cy="1419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5040"/>
                <a:gridCol w="1005040"/>
                <a:gridCol w="1005040"/>
                <a:gridCol w="1005040"/>
                <a:gridCol w="993180"/>
                <a:gridCol w="1002668"/>
                <a:gridCol w="809502"/>
                <a:gridCol w="877832"/>
              </a:tblGrid>
              <a:tr h="4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Rok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2011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2012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2013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2014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2015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2016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2017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t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1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3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4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5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6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7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t´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-3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-2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-1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0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1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3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024294"/>
              </p:ext>
            </p:extLst>
          </p:nvPr>
        </p:nvGraphicFramePr>
        <p:xfrm>
          <a:off x="981299" y="1844824"/>
          <a:ext cx="5670616" cy="1419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0088"/>
                <a:gridCol w="810088"/>
                <a:gridCol w="810088"/>
                <a:gridCol w="810088"/>
                <a:gridCol w="810088"/>
                <a:gridCol w="810088"/>
                <a:gridCol w="810088"/>
              </a:tblGrid>
              <a:tr h="4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Rok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2012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2013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2014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2015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2016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2017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t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1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2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3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4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5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6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t´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-5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-3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-1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1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>
                          <a:effectLst/>
                        </a:rPr>
                        <a:t>3</a:t>
                      </a:r>
                      <a:endParaRPr lang="cs-CZ" sz="27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700" dirty="0">
                          <a:effectLst/>
                        </a:rPr>
                        <a:t>5</a:t>
                      </a:r>
                      <a:endParaRPr lang="cs-CZ" sz="27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477933" y="3666964"/>
            <a:ext cx="61822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Transformovaná proměnná při lichém časová </a:t>
            </a:r>
            <a:r>
              <a:rPr kumimoji="0" lang="cs-CZ" alt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36"/>
          <p:cNvSpPr>
            <a:spLocks noChangeArrowheads="1"/>
          </p:cNvSpPr>
          <p:nvPr/>
        </p:nvSpPr>
        <p:spPr bwMode="auto">
          <a:xfrm>
            <a:off x="449555" y="1307279"/>
            <a:ext cx="633670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Transformovaná časová proměnná při sudém </a:t>
            </a:r>
            <a:r>
              <a:rPr kumimoji="0" lang="cs-CZ" alt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6" y="260351"/>
            <a:ext cx="6745447" cy="677333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ineární trend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259288"/>
              </p:ext>
            </p:extLst>
          </p:nvPr>
        </p:nvGraphicFramePr>
        <p:xfrm>
          <a:off x="5444526" y="4372075"/>
          <a:ext cx="999682" cy="801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9" r:id="rId4" imgW="660113" imgH="431613" progId="Equation.3">
                  <p:embed/>
                </p:oleObj>
              </mc:Choice>
              <mc:Fallback>
                <p:oleObj r:id="rId4" imgW="660113" imgH="431613" progId="Equation.3">
                  <p:embed/>
                  <p:pic>
                    <p:nvPicPr>
                      <p:cNvPr id="0" name="Object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4526" y="4372075"/>
                        <a:ext cx="999682" cy="8016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106399"/>
              </p:ext>
            </p:extLst>
          </p:nvPr>
        </p:nvGraphicFramePr>
        <p:xfrm>
          <a:off x="5364088" y="5148073"/>
          <a:ext cx="1287715" cy="897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0" r:id="rId6" imgW="749300" imgH="508000" progId="Equation.3">
                  <p:embed/>
                </p:oleObj>
              </mc:Choice>
              <mc:Fallback>
                <p:oleObj r:id="rId6" imgW="749300" imgH="508000" progId="Equation.3">
                  <p:embed/>
                  <p:pic>
                    <p:nvPicPr>
                      <p:cNvPr id="0" name="Object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5148073"/>
                        <a:ext cx="1287715" cy="8972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40"/>
          <p:cNvSpPr>
            <a:spLocks noChangeArrowheads="1"/>
          </p:cNvSpPr>
          <p:nvPr/>
        </p:nvSpPr>
        <p:spPr bwMode="auto">
          <a:xfrm>
            <a:off x="0" y="-138499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41"/>
          <p:cNvSpPr>
            <a:spLocks noChangeArrowheads="1"/>
          </p:cNvSpPr>
          <p:nvPr/>
        </p:nvSpPr>
        <p:spPr bwMode="auto">
          <a:xfrm>
            <a:off x="0" y="433001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42"/>
          <p:cNvSpPr>
            <a:spLocks noChangeArrowheads="1"/>
          </p:cNvSpPr>
          <p:nvPr/>
        </p:nvSpPr>
        <p:spPr bwMode="auto">
          <a:xfrm>
            <a:off x="0" y="1118801"/>
            <a:ext cx="11368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	</a:t>
            </a:r>
            <a:r>
              <a:rPr kumimoji="0" lang="cs-CZ" alt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Objekt 2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06459431"/>
              </p:ext>
            </p:extLst>
          </p:nvPr>
        </p:nvGraphicFramePr>
        <p:xfrm>
          <a:off x="2771800" y="1257301"/>
          <a:ext cx="2049716" cy="515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1" name="Rovnice" r:id="rId8" imgW="787400" imgH="228600" progId="Equation.3">
                  <p:embed/>
                </p:oleObj>
              </mc:Choice>
              <mc:Fallback>
                <p:oleObj name="Rovnice" r:id="rId8" imgW="787400" imgH="2286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257301"/>
                        <a:ext cx="2049716" cy="515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095102"/>
              </p:ext>
            </p:extLst>
          </p:nvPr>
        </p:nvGraphicFramePr>
        <p:xfrm>
          <a:off x="732267" y="2276873"/>
          <a:ext cx="809165" cy="484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2" name="Rovnice" r:id="rId10" imgW="381000" imgH="228600" progId="Equation.3">
                  <p:embed/>
                </p:oleObj>
              </mc:Choice>
              <mc:Fallback>
                <p:oleObj name="Rovnice" r:id="rId10" imgW="381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267" y="2276873"/>
                        <a:ext cx="809165" cy="4842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688303" y="2276873"/>
            <a:ext cx="6772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>
                <a:latin typeface="Times New Roman" pitchFamily="18" charset="0"/>
              </a:rPr>
              <a:t>- </a:t>
            </a:r>
            <a:r>
              <a:rPr lang="cs-CZ" sz="2400" dirty="0">
                <a:latin typeface="+mj-lt"/>
              </a:rPr>
              <a:t>jsou neznámé </a:t>
            </a:r>
            <a:r>
              <a:rPr lang="cs-CZ" sz="2400" dirty="0" smtClean="0">
                <a:latin typeface="+mj-lt"/>
              </a:rPr>
              <a:t>parametry,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dirty="0" smtClean="0">
                <a:latin typeface="+mj-lt"/>
              </a:rPr>
              <a:t>  je čas (transformovaný</a:t>
            </a:r>
            <a:r>
              <a:rPr lang="cs-CZ" sz="2400" dirty="0">
                <a:latin typeface="+mj-lt"/>
              </a:rPr>
              <a:t>) 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700645" y="3140969"/>
            <a:ext cx="61940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i="1" dirty="0" smtClean="0">
                <a:latin typeface="Times New Roman" pitchFamily="18" charset="0"/>
              </a:rPr>
              <a:t>b</a:t>
            </a:r>
            <a:r>
              <a:rPr lang="cs-CZ" sz="2400" baseline="-25000" dirty="0" smtClean="0">
                <a:latin typeface="Times New Roman" pitchFamily="18" charset="0"/>
              </a:rPr>
              <a:t>0</a:t>
            </a:r>
            <a:r>
              <a:rPr lang="cs-CZ" sz="2400" dirty="0" smtClean="0">
                <a:latin typeface="Times New Roman" pitchFamily="18" charset="0"/>
              </a:rPr>
              <a:t>,  </a:t>
            </a:r>
            <a:r>
              <a:rPr lang="cs-CZ" sz="2400" i="1" dirty="0" smtClean="0">
                <a:latin typeface="Times New Roman" pitchFamily="18" charset="0"/>
              </a:rPr>
              <a:t>b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    - </a:t>
            </a:r>
            <a:r>
              <a:rPr lang="cs-CZ" sz="2400" dirty="0" smtClean="0">
                <a:latin typeface="+mj-lt"/>
              </a:rPr>
              <a:t>odhady </a:t>
            </a:r>
            <a:r>
              <a:rPr lang="cs-CZ" sz="2400" dirty="0">
                <a:latin typeface="+mj-lt"/>
              </a:rPr>
              <a:t>neznámých parametrů MNČ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611561" y="3756522"/>
            <a:ext cx="6040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 dirty="0">
                <a:latin typeface="+mj-lt"/>
              </a:rPr>
              <a:t>Normální rovnice</a:t>
            </a:r>
            <a:r>
              <a:rPr lang="cs-CZ" sz="2400" dirty="0">
                <a:latin typeface="+mj-lt"/>
              </a:rPr>
              <a:t> k vypočtu odhadů parametrů:</a:t>
            </a:r>
          </a:p>
        </p:txBody>
      </p:sp>
      <p:graphicFrame>
        <p:nvGraphicFramePr>
          <p:cNvPr id="34" name="Objek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662598"/>
              </p:ext>
            </p:extLst>
          </p:nvPr>
        </p:nvGraphicFramePr>
        <p:xfrm>
          <a:off x="755577" y="4581128"/>
          <a:ext cx="2876105" cy="513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3" r:id="rId12" imgW="1447172" imgH="253890" progId="Equation.3">
                  <p:embed/>
                </p:oleObj>
              </mc:Choice>
              <mc:Fallback>
                <p:oleObj r:id="rId12" imgW="1447172" imgH="25389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7" y="4581128"/>
                        <a:ext cx="2876105" cy="5135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k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43299"/>
              </p:ext>
            </p:extLst>
          </p:nvPr>
        </p:nvGraphicFramePr>
        <p:xfrm>
          <a:off x="643939" y="5344308"/>
          <a:ext cx="3153747" cy="532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4" r:id="rId14" imgW="1548728" imgH="253890" progId="Equation.3">
                  <p:embed/>
                </p:oleObj>
              </mc:Choice>
              <mc:Fallback>
                <p:oleObj r:id="rId14" imgW="1548728" imgH="25389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939" y="5344308"/>
                        <a:ext cx="3153747" cy="5329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4403725" y="4485117"/>
            <a:ext cx="4122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latin typeface="Times New Roman" pitchFamily="18" charset="0"/>
                <a:sym typeface="Symbol" pitchFamily="18" charset="2"/>
              </a:rPr>
              <a:t></a:t>
            </a:r>
            <a:endParaRPr lang="cs-CZ" dirty="0">
              <a:latin typeface="Times New Roman" pitchFamily="18" charset="0"/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337327" y="5344308"/>
            <a:ext cx="4122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latin typeface="Times New Roman" pitchFamily="18" charset="0"/>
                <a:sym typeface="Symbol" pitchFamily="18" charset="2"/>
              </a:rPr>
              <a:t></a:t>
            </a:r>
            <a:endParaRPr lang="cs-CZ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Kvadratický trend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833131"/>
              </p:ext>
            </p:extLst>
          </p:nvPr>
        </p:nvGraphicFramePr>
        <p:xfrm>
          <a:off x="2339752" y="1220757"/>
          <a:ext cx="2880320" cy="480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1" name="Rovnice" r:id="rId4" imgW="1168400" imgH="241300" progId="Equation.3">
                  <p:embed/>
                </p:oleObj>
              </mc:Choice>
              <mc:Fallback>
                <p:oleObj name="Rovnice" r:id="rId4" imgW="1168400" imgH="2413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220757"/>
                        <a:ext cx="2880320" cy="4800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625732"/>
              </p:ext>
            </p:extLst>
          </p:nvPr>
        </p:nvGraphicFramePr>
        <p:xfrm>
          <a:off x="936068" y="2018253"/>
          <a:ext cx="1296143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2" name="Rovnice" r:id="rId6" imgW="596900" imgH="228600" progId="Equation.3">
                  <p:embed/>
                </p:oleObj>
              </mc:Choice>
              <mc:Fallback>
                <p:oleObj name="Rovnice" r:id="rId6" imgW="5969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068" y="2018253"/>
                        <a:ext cx="1296143" cy="461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67745" y="1988841"/>
            <a:ext cx="36463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dirty="0"/>
              <a:t>- neznámé parametry, </a:t>
            </a:r>
            <a:r>
              <a:rPr lang="cs-CZ" sz="2400" b="1" i="1" dirty="0">
                <a:latin typeface="Times New Roman" pitchFamily="18" charset="0"/>
              </a:rPr>
              <a:t>t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dirty="0"/>
              <a:t>- čas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76017" y="2852937"/>
            <a:ext cx="6385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dirty="0"/>
              <a:t>Odhadneme pomocí MNČ (vzorce komplikované</a:t>
            </a:r>
            <a:r>
              <a:rPr lang="cs-CZ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83568" y="3621022"/>
            <a:ext cx="69471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b="1" i="1" dirty="0">
                <a:latin typeface="+mn-lt"/>
              </a:rPr>
              <a:t>Excel:</a:t>
            </a:r>
            <a:r>
              <a:rPr lang="cs-CZ" sz="2000" dirty="0">
                <a:latin typeface="+mn-lt"/>
              </a:rPr>
              <a:t> Poklepání na graf </a:t>
            </a:r>
            <a:r>
              <a:rPr lang="cs-CZ" sz="2000" dirty="0" smtClean="0">
                <a:latin typeface="+mn-lt"/>
                <a:sym typeface="Symbol" pitchFamily="18" charset="2"/>
              </a:rPr>
              <a:t> Přidat </a:t>
            </a:r>
            <a:r>
              <a:rPr lang="cs-CZ" sz="2000" dirty="0">
                <a:latin typeface="+mn-lt"/>
                <a:sym typeface="Symbol" pitchFamily="18" charset="2"/>
              </a:rPr>
              <a:t>spojnici trendu</a:t>
            </a:r>
          </a:p>
          <a:p>
            <a:r>
              <a:rPr lang="cs-CZ" sz="2000" dirty="0" smtClean="0">
                <a:latin typeface="+mn-lt"/>
                <a:sym typeface="Symbol" pitchFamily="18" charset="2"/>
              </a:rPr>
              <a:t> Možnosti  Zobrazit </a:t>
            </a:r>
            <a:r>
              <a:rPr lang="cs-CZ" sz="2000" dirty="0">
                <a:latin typeface="+mn-lt"/>
                <a:sym typeface="Symbol" pitchFamily="18" charset="2"/>
              </a:rPr>
              <a:t>rovnici regrese, </a:t>
            </a:r>
          </a:p>
          <a:p>
            <a:r>
              <a:rPr lang="cs-CZ" sz="2000" dirty="0">
                <a:latin typeface="+mn-lt"/>
                <a:sym typeface="Symbol" pitchFamily="18" charset="2"/>
              </a:rPr>
              <a:t>    „Zobrazit hodnotu spolehlivosti R“ </a:t>
            </a:r>
            <a:r>
              <a:rPr lang="cs-CZ" sz="2000" dirty="0" smtClean="0">
                <a:latin typeface="+mn-lt"/>
                <a:sym typeface="Symbol" pitchFamily="18" charset="2"/>
              </a:rPr>
              <a:t>(??? </a:t>
            </a:r>
            <a:r>
              <a:rPr lang="cs-CZ" sz="2000" dirty="0">
                <a:latin typeface="+mn-lt"/>
                <a:sym typeface="Symbol" pitchFamily="18" charset="2"/>
              </a:rPr>
              <a:t>překlad do </a:t>
            </a:r>
            <a:r>
              <a:rPr lang="cs-CZ" sz="2000" dirty="0" smtClean="0">
                <a:latin typeface="+mn-lt"/>
                <a:sym typeface="Symbol" pitchFamily="18" charset="2"/>
              </a:rPr>
              <a:t>JČ</a:t>
            </a:r>
            <a:r>
              <a:rPr lang="cs-CZ" sz="2000" dirty="0">
                <a:latin typeface="+mn-lt"/>
                <a:sym typeface="Symbol" pitchFamily="18" charset="2"/>
              </a:rPr>
              <a:t>)</a:t>
            </a:r>
            <a:endParaRPr lang="cs-CZ" sz="2000" dirty="0">
              <a:latin typeface="+mn-lt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411921"/>
              </p:ext>
            </p:extLst>
          </p:nvPr>
        </p:nvGraphicFramePr>
        <p:xfrm>
          <a:off x="683568" y="5157192"/>
          <a:ext cx="2088232" cy="796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3" r:id="rId8" imgW="1130300" imgH="457200" progId="Equation.3">
                  <p:embed/>
                </p:oleObj>
              </mc:Choice>
              <mc:Fallback>
                <p:oleObj r:id="rId8" imgW="11303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157192"/>
                        <a:ext cx="2088232" cy="796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131841" y="5311966"/>
            <a:ext cx="308610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>
                <a:latin typeface="+mn-lt"/>
              </a:rPr>
              <a:t>- </a:t>
            </a:r>
            <a:r>
              <a:rPr lang="cs-CZ" sz="2200" b="1" dirty="0">
                <a:latin typeface="+mn-lt"/>
              </a:rPr>
              <a:t>koeficient determinace</a:t>
            </a:r>
          </a:p>
        </p:txBody>
      </p:sp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3177"/>
            <a:ext cx="8496944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32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příkladu</a:t>
            </a:r>
            <a:endParaRPr lang="cs-CZ" dirty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82148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76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508787"/>
            <a:ext cx="8362950" cy="39751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255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15793</TotalTime>
  <Words>202</Words>
  <Application>Microsoft Office PowerPoint</Application>
  <PresentationFormat>Předvádění na obrazovce (4:3)</PresentationFormat>
  <Paragraphs>94</Paragraphs>
  <Slides>8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SLU</vt:lpstr>
      <vt:lpstr>Rovnice</vt:lpstr>
      <vt:lpstr>Equation.3</vt:lpstr>
      <vt:lpstr>Statistické zpracování dat  7. prezentace  Trendová složka </vt:lpstr>
      <vt:lpstr>Transformace časové osy</vt:lpstr>
      <vt:lpstr>Transformace</vt:lpstr>
      <vt:lpstr>Lineární trend</vt:lpstr>
      <vt:lpstr>Kvadratický trend</vt:lpstr>
      <vt:lpstr>Příklad</vt:lpstr>
      <vt:lpstr>Řešení příkladu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257</cp:revision>
  <dcterms:created xsi:type="dcterms:W3CDTF">2016-07-06T15:42:34Z</dcterms:created>
  <dcterms:modified xsi:type="dcterms:W3CDTF">2020-09-13T13:30:45Z</dcterms:modified>
</cp:coreProperties>
</file>