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30" r:id="rId3"/>
    <p:sldId id="412" r:id="rId4"/>
    <p:sldId id="411" r:id="rId5"/>
    <p:sldId id="410" r:id="rId6"/>
    <p:sldId id="409" r:id="rId7"/>
    <p:sldId id="408" r:id="rId8"/>
    <p:sldId id="405" r:id="rId9"/>
    <p:sldId id="404" r:id="rId10"/>
    <p:sldId id="403" r:id="rId11"/>
    <p:sldId id="41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4660"/>
  </p:normalViewPr>
  <p:slideViewPr>
    <p:cSldViewPr>
      <p:cViewPr>
        <p:scale>
          <a:sx n="100" d="100"/>
          <a:sy n="100" d="100"/>
        </p:scale>
        <p:origin x="-516" y="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5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1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3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4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emf"/><Relationship Id="rId5" Type="http://schemas.openxmlformats.org/officeDocument/2006/relationships/oleObject" Target="../embeddings/Microsoft_Excel_97-2003_Worksheet1.xls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740701"/>
            <a:ext cx="1843515" cy="124813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356659"/>
            <a:ext cx="5616624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932723"/>
            <a:ext cx="5112568" cy="288032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zpracování dat 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prezentace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Sezónní složka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4293096"/>
            <a:ext cx="3888432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4965171"/>
            <a:ext cx="2016224" cy="1536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r>
              <a:rPr lang="cs-CZ" b="1" dirty="0" smtClean="0"/>
              <a:t>Testování vlastností náhodné složky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7545" y="1508787"/>
            <a:ext cx="7920879" cy="3840427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220756"/>
            <a:ext cx="8136905" cy="473315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smtClean="0"/>
              <a:t>Ad 1 a) Znaménkový test </a:t>
            </a:r>
            <a:r>
              <a:rPr lang="cs-CZ" sz="2800" i="1" dirty="0" smtClean="0"/>
              <a:t>nulovosti</a:t>
            </a:r>
            <a:r>
              <a:rPr lang="cs-CZ" sz="2800" dirty="0" smtClean="0"/>
              <a:t> </a:t>
            </a:r>
            <a:r>
              <a:rPr lang="cs-CZ" sz="2800" i="1" dirty="0" smtClean="0"/>
              <a:t>střední hodnoty, </a:t>
            </a:r>
            <a:r>
              <a:rPr lang="cs-CZ" sz="2800" dirty="0" smtClean="0"/>
              <a:t>parametrický</a:t>
            </a:r>
            <a:r>
              <a:rPr lang="cs-CZ" sz="2800" i="1" dirty="0" smtClean="0"/>
              <a:t> </a:t>
            </a:r>
            <a:r>
              <a:rPr lang="cs-CZ" sz="2800" i="1" dirty="0" smtClean="0"/>
              <a:t>z-test</a:t>
            </a:r>
            <a:endParaRPr lang="cs-CZ" sz="2800" i="1" dirty="0" smtClean="0"/>
          </a:p>
          <a:p>
            <a:r>
              <a:rPr lang="cs-CZ" sz="2800" dirty="0" smtClean="0"/>
              <a:t>Ad 1 b) Test </a:t>
            </a:r>
            <a:r>
              <a:rPr lang="cs-CZ" sz="2800" i="1" dirty="0" smtClean="0"/>
              <a:t>normality</a:t>
            </a:r>
            <a:r>
              <a:rPr lang="cs-CZ" sz="2800" dirty="0" smtClean="0"/>
              <a:t> (např. </a:t>
            </a:r>
            <a:r>
              <a:rPr lang="cs-CZ" sz="2800" dirty="0" err="1" smtClean="0"/>
              <a:t>Chi</a:t>
            </a:r>
            <a:r>
              <a:rPr lang="cs-CZ" sz="2800" dirty="0" smtClean="0"/>
              <a:t>-kvadrát</a:t>
            </a:r>
            <a:r>
              <a:rPr lang="cs-CZ" sz="2800" dirty="0" smtClean="0"/>
              <a:t>)</a:t>
            </a:r>
            <a:endParaRPr lang="cs-CZ" sz="2800" dirty="0" smtClean="0"/>
          </a:p>
          <a:p>
            <a:r>
              <a:rPr lang="cs-CZ" sz="2800" dirty="0" smtClean="0"/>
              <a:t>Ad 1 c) Test </a:t>
            </a:r>
            <a:r>
              <a:rPr lang="cs-CZ" sz="2800" i="1" dirty="0" err="1" smtClean="0"/>
              <a:t>heteroskedasticity</a:t>
            </a:r>
            <a:r>
              <a:rPr lang="cs-CZ" sz="2800" dirty="0" smtClean="0"/>
              <a:t> (HS: G-Q -test, </a:t>
            </a:r>
            <a:r>
              <a:rPr lang="cs-CZ" sz="2800" dirty="0" err="1" smtClean="0"/>
              <a:t>Bartletův</a:t>
            </a:r>
            <a:r>
              <a:rPr lang="cs-CZ" sz="2800" dirty="0" smtClean="0"/>
              <a:t> test</a:t>
            </a:r>
            <a:r>
              <a:rPr lang="cs-CZ" sz="2800" dirty="0" smtClean="0"/>
              <a:t>)</a:t>
            </a:r>
          </a:p>
          <a:p>
            <a:r>
              <a:rPr lang="cs-CZ" sz="2800" dirty="0"/>
              <a:t>Ad 2 a) Test </a:t>
            </a:r>
            <a:r>
              <a:rPr lang="cs-CZ" sz="2800" i="1" dirty="0"/>
              <a:t>nulovosti </a:t>
            </a:r>
            <a:r>
              <a:rPr lang="cs-CZ" sz="2800" i="1" dirty="0" smtClean="0"/>
              <a:t>autokorelace</a:t>
            </a:r>
            <a:endParaRPr lang="cs-CZ" sz="2800" i="1" dirty="0"/>
          </a:p>
          <a:p>
            <a:r>
              <a:rPr lang="cs-CZ" sz="2800" dirty="0"/>
              <a:t>Ad 2 b) </a:t>
            </a:r>
            <a:r>
              <a:rPr lang="cs-CZ" sz="2800" dirty="0" err="1"/>
              <a:t>Durbin</a:t>
            </a:r>
            <a:r>
              <a:rPr lang="cs-CZ" sz="2800" dirty="0"/>
              <a:t>-Watsonův test </a:t>
            </a:r>
            <a:r>
              <a:rPr lang="cs-CZ" sz="2800" i="1" dirty="0" smtClean="0"/>
              <a:t>autokorelace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196744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Závěr 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90525" y="1508787"/>
            <a:ext cx="8362950" cy="39751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endParaRPr lang="cs-CZ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cs-CZ" b="1" dirty="0">
              <a:latin typeface="Arial" charset="0"/>
            </a:endParaRPr>
          </a:p>
          <a:p>
            <a:pPr algn="ctr">
              <a:buFontTx/>
              <a:buNone/>
            </a:pPr>
            <a:r>
              <a:rPr lang="cs-CZ" b="1" dirty="0" smtClean="0">
                <a:latin typeface="Arial" charset="0"/>
              </a:rPr>
              <a:t>Děkuji Vám za pozornost!!!</a:t>
            </a:r>
          </a:p>
          <a:p>
            <a:pPr algn="ctr"/>
            <a:endParaRPr lang="cs-CZ" sz="2400" dirty="0" smtClean="0"/>
          </a:p>
          <a:p>
            <a:pPr lvl="3" algn="ctr">
              <a:buFontTx/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8605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Obsah přednášky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23528" y="1129023"/>
            <a:ext cx="7772400" cy="48248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200" dirty="0" smtClean="0"/>
          </a:p>
          <a:p>
            <a:r>
              <a:rPr lang="cs-CZ" sz="2400" b="1" dirty="0" smtClean="0"/>
              <a:t>Analýza sezónní složky</a:t>
            </a:r>
          </a:p>
          <a:p>
            <a:pPr>
              <a:buFontTx/>
              <a:buChar char="-"/>
            </a:pPr>
            <a:r>
              <a:rPr lang="cs-CZ" sz="2400" dirty="0" smtClean="0"/>
              <a:t>Modely konstantní sezónnosti</a:t>
            </a:r>
          </a:p>
          <a:p>
            <a:pPr marL="0" indent="0">
              <a:buNone/>
            </a:pPr>
            <a:endParaRPr lang="cs-CZ" sz="1200" dirty="0" smtClean="0"/>
          </a:p>
          <a:p>
            <a:r>
              <a:rPr lang="cs-CZ" sz="2400" b="1" dirty="0" smtClean="0"/>
              <a:t>Analýza náhodné </a:t>
            </a:r>
            <a:r>
              <a:rPr lang="cs-CZ" sz="2400" b="1" dirty="0" smtClean="0"/>
              <a:t>složky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06917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r>
              <a:rPr lang="cs-CZ" b="1" dirty="0" smtClean="0"/>
              <a:t>Model konstantní sezónnosti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7545" y="1508787"/>
            <a:ext cx="7920879" cy="3840427"/>
          </a:xfrm>
        </p:spPr>
      </p:pic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718694" y="1700808"/>
            <a:ext cx="586953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2">
              <a:spcBef>
                <a:spcPct val="50000"/>
              </a:spcBef>
              <a:buFontTx/>
              <a:buChar char="•"/>
            </a:pPr>
            <a:r>
              <a:rPr lang="cs-CZ" sz="2400" dirty="0">
                <a:solidFill>
                  <a:schemeClr val="tx2"/>
                </a:solidFill>
              </a:rPr>
              <a:t>   se schodovitým trendem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cs-CZ" sz="2400" dirty="0">
                <a:solidFill>
                  <a:schemeClr val="tx2"/>
                </a:solidFill>
              </a:rPr>
              <a:t>   s lineárním trendem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cs-CZ" sz="2400" dirty="0">
                <a:solidFill>
                  <a:schemeClr val="tx2"/>
                </a:solidFill>
              </a:rPr>
              <a:t>   s použitím vícenásobné regrese</a:t>
            </a:r>
          </a:p>
        </p:txBody>
      </p:sp>
    </p:spTree>
    <p:extLst>
      <p:ext uri="{BB962C8B-B14F-4D97-AF65-F5344CB8AC3E}">
        <p14:creationId xmlns:p14="http://schemas.microsoft.com/office/powerpoint/2010/main" val="18851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r>
              <a:rPr lang="cs-CZ" b="1" dirty="0" smtClean="0"/>
              <a:t>Model konstantní sezónnosti se schodovitým trendem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5" y="1508787"/>
            <a:ext cx="7920879" cy="3840427"/>
          </a:xfr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4092"/>
              </p:ext>
            </p:extLst>
          </p:nvPr>
        </p:nvGraphicFramePr>
        <p:xfrm>
          <a:off x="2051720" y="1340768"/>
          <a:ext cx="2376264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98" name="Rovnice" r:id="rId5" imgW="1040948" imgH="241195" progId="Equation.3">
                  <p:embed/>
                </p:oleObj>
              </mc:Choice>
              <mc:Fallback>
                <p:oleObj name="Rovnice" r:id="rId5" imgW="1040948" imgH="24119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340768"/>
                        <a:ext cx="2376264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30175170"/>
              </p:ext>
            </p:extLst>
          </p:nvPr>
        </p:nvGraphicFramePr>
        <p:xfrm>
          <a:off x="931069" y="2151924"/>
          <a:ext cx="864096" cy="44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99" name="Rovnice" r:id="rId7" imgW="457200" imgH="241300" progId="Equation.3">
                  <p:embed/>
                </p:oleObj>
              </mc:Choice>
              <mc:Fallback>
                <p:oleObj name="Rovnice" r:id="rId7" imgW="457200" imgH="241300" progId="Equation.3">
                  <p:embed/>
                  <p:pic>
                    <p:nvPicPr>
                      <p:cNvPr id="0" name="Object 1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1069" y="2151924"/>
                        <a:ext cx="864096" cy="44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382202"/>
              </p:ext>
            </p:extLst>
          </p:nvPr>
        </p:nvGraphicFramePr>
        <p:xfrm>
          <a:off x="914351" y="2739996"/>
          <a:ext cx="889987" cy="442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00" name="Rovnice" r:id="rId9" imgW="495085" imgH="241195" progId="Equation.3">
                  <p:embed/>
                </p:oleObj>
              </mc:Choice>
              <mc:Fallback>
                <p:oleObj name="Rovnice" r:id="rId9" imgW="495085" imgH="24119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351" y="2739996"/>
                        <a:ext cx="889987" cy="4420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2195737" y="2151924"/>
            <a:ext cx="56864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 dirty="0">
                <a:latin typeface="Times New Roman" pitchFamily="18" charset="0"/>
              </a:rPr>
              <a:t>t=</a:t>
            </a:r>
            <a:r>
              <a:rPr lang="cs-CZ" dirty="0">
                <a:latin typeface="Times New Roman" pitchFamily="18" charset="0"/>
              </a:rPr>
              <a:t>1,2</a:t>
            </a:r>
            <a:r>
              <a:rPr lang="cs-CZ" i="1" dirty="0">
                <a:latin typeface="Times New Roman" pitchFamily="18" charset="0"/>
              </a:rPr>
              <a:t>,…,r 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– </a:t>
            </a:r>
            <a:r>
              <a:rPr lang="cs-CZ" dirty="0">
                <a:latin typeface="Arial" pitchFamily="34" charset="0"/>
                <a:cs typeface="Arial" pitchFamily="34" charset="0"/>
              </a:rPr>
              <a:t>období (rok) – „roční schody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“</a:t>
            </a:r>
          </a:p>
          <a:p>
            <a:pPr>
              <a:spcBef>
                <a:spcPct val="50000"/>
              </a:spcBef>
            </a:pPr>
            <a:endParaRPr lang="cs-CZ" sz="10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cs-CZ" i="1" dirty="0">
                <a:latin typeface="Times New Roman" pitchFamily="18" charset="0"/>
              </a:rPr>
              <a:t>j=</a:t>
            </a:r>
            <a:r>
              <a:rPr lang="cs-CZ" dirty="0">
                <a:latin typeface="Times New Roman" pitchFamily="18" charset="0"/>
              </a:rPr>
              <a:t>1,2</a:t>
            </a:r>
            <a:r>
              <a:rPr lang="cs-CZ" i="1" dirty="0">
                <a:latin typeface="Times New Roman" pitchFamily="18" charset="0"/>
              </a:rPr>
              <a:t>,…,s 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– </a:t>
            </a:r>
            <a:r>
              <a:rPr lang="cs-CZ" dirty="0">
                <a:latin typeface="Arial" pitchFamily="34" charset="0"/>
                <a:cs typeface="Arial" pitchFamily="34" charset="0"/>
              </a:rPr>
              <a:t>sezóna (měsíc) – „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měsíční fluktuace</a:t>
            </a:r>
            <a:r>
              <a:rPr lang="cs-CZ" dirty="0">
                <a:latin typeface="Arial" pitchFamily="34" charset="0"/>
                <a:cs typeface="Arial" pitchFamily="34" charset="0"/>
              </a:rPr>
              <a:t>“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195736" y="3621021"/>
            <a:ext cx="426430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cs-CZ" b="1" dirty="0"/>
              <a:t>konstanta</a:t>
            </a:r>
            <a:r>
              <a:rPr lang="cs-CZ" dirty="0"/>
              <a:t> </a:t>
            </a:r>
            <a:r>
              <a:rPr lang="cs-CZ" dirty="0">
                <a:cs typeface="Times New Roman" pitchFamily="18" charset="0"/>
              </a:rPr>
              <a:t>pro sezónu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dirty="0">
                <a:cs typeface="Times New Roman" pitchFamily="18" charset="0"/>
              </a:rPr>
              <a:t> v letech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= 1,2,...,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endParaRPr lang="cs-CZ" i="1" dirty="0"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cs-CZ" dirty="0"/>
              <a:t>platí:  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644508"/>
              </p:ext>
            </p:extLst>
          </p:nvPr>
        </p:nvGraphicFramePr>
        <p:xfrm>
          <a:off x="3059832" y="4005064"/>
          <a:ext cx="1008112" cy="67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01" name="Rovnice" r:id="rId11" imgW="622030" imgH="444307" progId="Equation.3">
                  <p:embed/>
                </p:oleObj>
              </mc:Choice>
              <mc:Fallback>
                <p:oleObj name="Rovnice" r:id="rId11" imgW="622030" imgH="444307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005064"/>
                        <a:ext cx="1008112" cy="672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931069" y="5166189"/>
            <a:ext cx="8899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 b="1" dirty="0" smtClean="0"/>
          </a:p>
          <a:p>
            <a:r>
              <a:rPr lang="cs-CZ" b="1" dirty="0" smtClean="0"/>
              <a:t>Model</a:t>
            </a:r>
            <a:r>
              <a:rPr lang="cs-CZ" b="1" dirty="0"/>
              <a:t>:</a:t>
            </a:r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2940933"/>
              </p:ext>
            </p:extLst>
          </p:nvPr>
        </p:nvGraphicFramePr>
        <p:xfrm>
          <a:off x="2195737" y="5373216"/>
          <a:ext cx="1656183" cy="465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02" name="Rovnice" r:id="rId13" imgW="774364" imgH="241195" progId="Equation.3">
                  <p:embed/>
                </p:oleObj>
              </mc:Choice>
              <mc:Fallback>
                <p:oleObj name="Rovnice" r:id="rId13" imgW="774364" imgH="241195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7" y="5373216"/>
                        <a:ext cx="1656183" cy="4659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958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r>
              <a:rPr lang="cs-CZ" b="1" dirty="0" smtClean="0"/>
              <a:t>Odhad regresních koeficientů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5" y="1508787"/>
            <a:ext cx="7920879" cy="3840427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39552" y="1028734"/>
            <a:ext cx="7091116" cy="473315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Koeficient  </a:t>
            </a:r>
            <a:r>
              <a:rPr lang="cs-CZ" sz="2400" i="1" dirty="0" smtClean="0">
                <a:latin typeface="Times New Roman" pitchFamily="18" charset="0"/>
                <a:sym typeface="Symbol" pitchFamily="18" charset="2"/>
              </a:rPr>
              <a:t>A</a:t>
            </a:r>
            <a:r>
              <a:rPr lang="cs-CZ" sz="2400" i="1" baseline="-25000" dirty="0" smtClean="0">
                <a:latin typeface="Times New Roman" pitchFamily="18" charset="0"/>
                <a:sym typeface="Symbol" pitchFamily="18" charset="2"/>
              </a:rPr>
              <a:t>t</a:t>
            </a:r>
            <a:r>
              <a:rPr lang="cs-CZ" sz="2400" b="1" i="1" baseline="-25000" dirty="0" smtClean="0">
                <a:sym typeface="Symbol" pitchFamily="18" charset="2"/>
              </a:rPr>
              <a:t> </a:t>
            </a:r>
            <a:r>
              <a:rPr lang="cs-CZ" sz="2400" dirty="0" smtClean="0">
                <a:sym typeface="Symbol" pitchFamily="18" charset="2"/>
              </a:rPr>
              <a:t>: „schodovitý</a:t>
            </a:r>
            <a:r>
              <a:rPr lang="en-US" sz="2400" dirty="0" smtClean="0">
                <a:sym typeface="Symbol" pitchFamily="18" charset="2"/>
              </a:rPr>
              <a:t>”</a:t>
            </a:r>
            <a:r>
              <a:rPr lang="cs-CZ" sz="2400" dirty="0" smtClean="0">
                <a:sym typeface="Symbol" pitchFamily="18" charset="2"/>
              </a:rPr>
              <a:t> trend</a:t>
            </a:r>
          </a:p>
          <a:p>
            <a:endParaRPr lang="cs-CZ" sz="2400" b="1" i="1" dirty="0" smtClean="0">
              <a:sym typeface="Symbol" pitchFamily="18" charset="2"/>
            </a:endParaRPr>
          </a:p>
          <a:p>
            <a:endParaRPr lang="cs-CZ" sz="2400" b="1" i="1" dirty="0" smtClean="0">
              <a:sym typeface="Symbol" pitchFamily="18" charset="2"/>
            </a:endParaRPr>
          </a:p>
          <a:p>
            <a:r>
              <a:rPr lang="cs-CZ" sz="2400" dirty="0" smtClean="0">
                <a:sym typeface="Symbol" pitchFamily="18" charset="2"/>
              </a:rPr>
              <a:t>Koeficient </a:t>
            </a:r>
            <a:r>
              <a:rPr lang="cs-CZ" sz="2400" i="1" dirty="0" err="1" smtClean="0">
                <a:latin typeface="Times New Roman" pitchFamily="18" charset="0"/>
                <a:sym typeface="Symbol" pitchFamily="18" charset="2"/>
              </a:rPr>
              <a:t>C</a:t>
            </a:r>
            <a:r>
              <a:rPr lang="cs-CZ" sz="2400" i="1" baseline="-25000" dirty="0" err="1" smtClean="0">
                <a:latin typeface="Times New Roman" pitchFamily="18" charset="0"/>
                <a:sym typeface="Symbol" pitchFamily="18" charset="2"/>
              </a:rPr>
              <a:t>j</a:t>
            </a:r>
            <a:r>
              <a:rPr lang="cs-CZ" sz="2400" i="1" baseline="-25000" dirty="0" smtClean="0">
                <a:sym typeface="Symbol" pitchFamily="18" charset="2"/>
              </a:rPr>
              <a:t> </a:t>
            </a:r>
            <a:r>
              <a:rPr lang="cs-CZ" sz="2400" dirty="0" smtClean="0">
                <a:sym typeface="Symbol" pitchFamily="18" charset="2"/>
              </a:rPr>
              <a:t>: sezónní koeficienty</a:t>
            </a:r>
            <a:endParaRPr lang="en-US" sz="2400" dirty="0" smtClean="0">
              <a:sym typeface="Symbol" pitchFamily="18" charset="2"/>
            </a:endParaRPr>
          </a:p>
          <a:p>
            <a:endParaRPr lang="en-US" sz="2400" dirty="0" smtClean="0">
              <a:sym typeface="Symbol" pitchFamily="18" charset="2"/>
            </a:endParaRPr>
          </a:p>
          <a:p>
            <a:endParaRPr lang="en-US" sz="2400" dirty="0" smtClean="0">
              <a:sym typeface="Symbol" pitchFamily="18" charset="2"/>
            </a:endParaRPr>
          </a:p>
          <a:p>
            <a:r>
              <a:rPr lang="en-US" sz="2400" dirty="0" smtClean="0">
                <a:sym typeface="Symbol" pitchFamily="18" charset="2"/>
              </a:rPr>
              <a:t>Plat</a:t>
            </a:r>
            <a:r>
              <a:rPr lang="cs-CZ" sz="2400" dirty="0" smtClean="0">
                <a:sym typeface="Symbol" pitchFamily="18" charset="2"/>
              </a:rPr>
              <a:t>í: </a:t>
            </a:r>
          </a:p>
          <a:p>
            <a:pPr marL="0" indent="0">
              <a:buNone/>
            </a:pPr>
            <a:endParaRPr lang="cs-CZ" sz="2800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691061"/>
              </p:ext>
            </p:extLst>
          </p:nvPr>
        </p:nvGraphicFramePr>
        <p:xfrm>
          <a:off x="4932040" y="1484784"/>
          <a:ext cx="1930602" cy="672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89" name="Rovnice" r:id="rId5" imgW="1040948" imgH="444307" progId="Equation.3">
                  <p:embed/>
                </p:oleObj>
              </mc:Choice>
              <mc:Fallback>
                <p:oleObj name="Rovnice" r:id="rId5" imgW="1040948" imgH="44430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1484784"/>
                        <a:ext cx="1930602" cy="6720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0375680"/>
              </p:ext>
            </p:extLst>
          </p:nvPr>
        </p:nvGraphicFramePr>
        <p:xfrm>
          <a:off x="4716016" y="2852936"/>
          <a:ext cx="2736304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90" name="Rovnice" r:id="rId7" imgW="1600200" imgH="444500" progId="Equation.3">
                  <p:embed/>
                </p:oleObj>
              </mc:Choice>
              <mc:Fallback>
                <p:oleObj name="Rovnice" r:id="rId7" imgW="1600200" imgH="4445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852936"/>
                        <a:ext cx="2736304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9335913"/>
              </p:ext>
            </p:extLst>
          </p:nvPr>
        </p:nvGraphicFramePr>
        <p:xfrm>
          <a:off x="1979712" y="3645024"/>
          <a:ext cx="720080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91" name="Rovnice" r:id="rId9" imgW="583947" imgH="444307" progId="Equation.3">
                  <p:embed/>
                </p:oleObj>
              </mc:Choice>
              <mc:Fallback>
                <p:oleObj name="Rovnice" r:id="rId9" imgW="583947" imgH="444307" progId="Equation.3">
                  <p:embed/>
                  <p:pic>
                    <p:nvPicPr>
                      <p:cNvPr id="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3645024"/>
                        <a:ext cx="720080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541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r>
              <a:rPr lang="cs-CZ" b="1" dirty="0" smtClean="0"/>
              <a:t>Model konstantní sezónnosti s lineárním trendem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5" y="1508787"/>
            <a:ext cx="7920879" cy="3840427"/>
          </a:xfr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676326"/>
              </p:ext>
            </p:extLst>
          </p:nvPr>
        </p:nvGraphicFramePr>
        <p:xfrm>
          <a:off x="2339752" y="1268760"/>
          <a:ext cx="223224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6" name="Rovnice" r:id="rId5" imgW="1040948" imgH="241195" progId="Equation.3">
                  <p:embed/>
                </p:oleObj>
              </mc:Choice>
              <mc:Fallback>
                <p:oleObj name="Rovnice" r:id="rId5" imgW="1040948" imgH="24119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1268760"/>
                        <a:ext cx="2232248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8993072"/>
              </p:ext>
            </p:extLst>
          </p:nvPr>
        </p:nvGraphicFramePr>
        <p:xfrm>
          <a:off x="683568" y="2084852"/>
          <a:ext cx="2736304" cy="392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7" name="Rovnice" r:id="rId7" imgW="1473200" imgH="241300" progId="Equation.3">
                  <p:embed/>
                </p:oleObj>
              </mc:Choice>
              <mc:Fallback>
                <p:oleObj name="Rovnice" r:id="rId7" imgW="1473200" imgH="2413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084852"/>
                        <a:ext cx="2736304" cy="3924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4572000" y="2084852"/>
            <a:ext cx="38862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 dirty="0">
                <a:latin typeface="Times New Roman" pitchFamily="18" charset="0"/>
              </a:rPr>
              <a:t>t=</a:t>
            </a:r>
            <a:r>
              <a:rPr lang="cs-CZ" dirty="0">
                <a:latin typeface="Times New Roman" pitchFamily="18" charset="0"/>
              </a:rPr>
              <a:t>1,2</a:t>
            </a:r>
            <a:r>
              <a:rPr lang="cs-CZ" i="1" dirty="0">
                <a:latin typeface="Times New Roman" pitchFamily="18" charset="0"/>
              </a:rPr>
              <a:t>,…,r – </a:t>
            </a:r>
            <a:r>
              <a:rPr lang="cs-CZ" dirty="0">
                <a:latin typeface="Arial" charset="0"/>
              </a:rPr>
              <a:t>období (rok)</a:t>
            </a:r>
          </a:p>
          <a:p>
            <a:pPr>
              <a:spcBef>
                <a:spcPct val="50000"/>
              </a:spcBef>
            </a:pPr>
            <a:r>
              <a:rPr lang="cs-CZ" i="1" dirty="0">
                <a:latin typeface="Times New Roman" pitchFamily="18" charset="0"/>
              </a:rPr>
              <a:t>j=</a:t>
            </a:r>
            <a:r>
              <a:rPr lang="cs-CZ" dirty="0">
                <a:latin typeface="Times New Roman" pitchFamily="18" charset="0"/>
              </a:rPr>
              <a:t>1,2</a:t>
            </a:r>
            <a:r>
              <a:rPr lang="cs-CZ" i="1" dirty="0">
                <a:latin typeface="Times New Roman" pitchFamily="18" charset="0"/>
              </a:rPr>
              <a:t>,…,s – </a:t>
            </a:r>
            <a:r>
              <a:rPr lang="cs-CZ" dirty="0">
                <a:latin typeface="Arial" charset="0"/>
              </a:rPr>
              <a:t>sezóna (měsíc)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686695"/>
              </p:ext>
            </p:extLst>
          </p:nvPr>
        </p:nvGraphicFramePr>
        <p:xfrm>
          <a:off x="719571" y="2468897"/>
          <a:ext cx="894923" cy="42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8" name="Rovnice" r:id="rId9" imgW="495085" imgH="241195" progId="Equation.3">
                  <p:embed/>
                </p:oleObj>
              </mc:Choice>
              <mc:Fallback>
                <p:oleObj name="Rovnice" r:id="rId9" imgW="495085" imgH="24119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571" y="2468897"/>
                        <a:ext cx="894923" cy="42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29619" y="3452218"/>
            <a:ext cx="78708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b="1" dirty="0"/>
              <a:t>Odhad konstanty</a:t>
            </a:r>
            <a:r>
              <a:rPr lang="cs-CZ" dirty="0"/>
              <a:t> </a:t>
            </a:r>
            <a:r>
              <a:rPr lang="cs-CZ" sz="2000" i="1" dirty="0" err="1">
                <a:latin typeface="Times New Roman" pitchFamily="18" charset="0"/>
                <a:sym typeface="Symbol" pitchFamily="18" charset="2"/>
              </a:rPr>
              <a:t>C</a:t>
            </a:r>
            <a:r>
              <a:rPr lang="cs-CZ" sz="2800" i="1" baseline="-25000" dirty="0" err="1">
                <a:latin typeface="Times New Roman" pitchFamily="18" charset="0"/>
                <a:sym typeface="Symbol" pitchFamily="18" charset="2"/>
              </a:rPr>
              <a:t>j</a:t>
            </a:r>
            <a:r>
              <a:rPr lang="cs-CZ" dirty="0"/>
              <a:t> </a:t>
            </a:r>
            <a:r>
              <a:rPr lang="cs-CZ" dirty="0">
                <a:cs typeface="Times New Roman" pitchFamily="18" charset="0"/>
              </a:rPr>
              <a:t>pro sezónu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cs typeface="Times New Roman" pitchFamily="18" charset="0"/>
              </a:rPr>
              <a:t>v letech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= 1,2,...,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r</a:t>
            </a:r>
          </a:p>
          <a:p>
            <a:endParaRPr lang="cs-CZ" i="1" dirty="0">
              <a:cs typeface="Times New Roman" pitchFamily="18" charset="0"/>
            </a:endParaRPr>
          </a:p>
          <a:p>
            <a:endParaRPr lang="cs-CZ" i="1" dirty="0">
              <a:cs typeface="Times New Roman" pitchFamily="18" charset="0"/>
            </a:endParaRP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108676"/>
              </p:ext>
            </p:extLst>
          </p:nvPr>
        </p:nvGraphicFramePr>
        <p:xfrm>
          <a:off x="3671900" y="4087898"/>
          <a:ext cx="1800200" cy="636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9" name="Rovnice" r:id="rId11" imgW="1155700" imgH="431800" progId="Equation.3">
                  <p:embed/>
                </p:oleObj>
              </mc:Choice>
              <mc:Fallback>
                <p:oleObj name="Rovnice" r:id="rId11" imgW="1155700" imgH="4318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1900" y="4087898"/>
                        <a:ext cx="1800200" cy="6368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683568" y="5420428"/>
            <a:ext cx="9669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b="1" dirty="0"/>
              <a:t>Model:</a:t>
            </a:r>
          </a:p>
        </p:txBody>
      </p:sp>
      <p:graphicFrame>
        <p:nvGraphicFramePr>
          <p:cNvPr id="11" name="Objekt 10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469177685"/>
              </p:ext>
            </p:extLst>
          </p:nvPr>
        </p:nvGraphicFramePr>
        <p:xfrm>
          <a:off x="1907704" y="5420428"/>
          <a:ext cx="1728193" cy="400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0" name="Rovnice" r:id="rId13" imgW="774364" imgH="241195" progId="Equation.3">
                  <p:embed/>
                </p:oleObj>
              </mc:Choice>
              <mc:Fallback>
                <p:oleObj name="Rovnice" r:id="rId13" imgW="774364" imgH="241195" progId="Equation.3">
                  <p:embed/>
                  <p:pic>
                    <p:nvPicPr>
                      <p:cNvPr id="0" name="Object 2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5420428"/>
                        <a:ext cx="1728193" cy="4001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604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r>
              <a:rPr lang="cs-CZ" b="1" dirty="0" smtClean="0"/>
              <a:t>Model konstantní sezónnosti - predikce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5" y="1508787"/>
            <a:ext cx="7920879" cy="3840427"/>
          </a:xfr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7590001"/>
              </p:ext>
            </p:extLst>
          </p:nvPr>
        </p:nvGraphicFramePr>
        <p:xfrm>
          <a:off x="684212" y="1221317"/>
          <a:ext cx="6048027" cy="4239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54" name="List" r:id="rId5" imgW="4200550" imgH="2533597" progId="Excel.Sheet.8">
                  <p:embed/>
                </p:oleObj>
              </mc:Choice>
              <mc:Fallback>
                <p:oleObj name="List" r:id="rId5" imgW="4200550" imgH="2533597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2" y="1221317"/>
                        <a:ext cx="6048027" cy="42396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34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r>
              <a:rPr lang="cs-CZ" b="1" dirty="0" smtClean="0"/>
              <a:t>Analýza náhodné složky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7545" y="1508787"/>
            <a:ext cx="7920879" cy="3840427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06474" y="1360572"/>
            <a:ext cx="7821910" cy="43925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i="1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cs-CZ" sz="2400" i="1" dirty="0" err="1" smtClean="0">
                <a:latin typeface="Times New Roman" pitchFamily="18" charset="0"/>
              </a:rPr>
              <a:t>y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smtClean="0">
                <a:latin typeface="Times New Roman" pitchFamily="18" charset="0"/>
              </a:rPr>
              <a:t> +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dirty="0" smtClean="0">
                <a:latin typeface="Times New Roman" pitchFamily="18" charset="0"/>
              </a:rPr>
              <a:t> 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t =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1,2,…</a:t>
            </a:r>
            <a:r>
              <a:rPr lang="cs-CZ" sz="2400" b="1" i="1" dirty="0" smtClean="0">
                <a:latin typeface="Times New Roman" pitchFamily="18" charset="0"/>
              </a:rPr>
              <a:t>- teoretický aditivní model ČŘ</a:t>
            </a:r>
          </a:p>
          <a:p>
            <a:pPr>
              <a:buFont typeface="Wingdings" pitchFamily="2" charset="2"/>
              <a:buNone/>
            </a:pPr>
            <a:r>
              <a:rPr lang="cs-CZ" sz="2400" b="1" i="1" dirty="0" smtClean="0">
                <a:latin typeface="Times New Roman" pitchFamily="18" charset="0"/>
              </a:rPr>
              <a:t>	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b="1" i="1" dirty="0" smtClean="0">
                <a:latin typeface="Times New Roman" pitchFamily="18" charset="0"/>
              </a:rPr>
              <a:t>    - náhodná složka ČŘ</a:t>
            </a:r>
          </a:p>
          <a:p>
            <a:r>
              <a:rPr lang="cs-CZ" sz="2400" i="1" dirty="0" err="1" smtClean="0">
                <a:latin typeface="Times New Roman" pitchFamily="18" charset="0"/>
              </a:rPr>
              <a:t>Y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baseline="30000" dirty="0" smtClean="0">
                <a:latin typeface="Times New Roman" pitchFamily="18" charset="0"/>
              </a:rPr>
              <a:t>´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baseline="30000" dirty="0" smtClean="0">
                <a:latin typeface="Times New Roman" pitchFamily="18" charset="0"/>
              </a:rPr>
              <a:t>´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smtClean="0">
                <a:latin typeface="Times New Roman" pitchFamily="18" charset="0"/>
              </a:rPr>
              <a:t> + </a:t>
            </a:r>
            <a:r>
              <a:rPr lang="cs-CZ" sz="2400" i="1" dirty="0" smtClean="0">
                <a:latin typeface="Times New Roman" pitchFamily="18" charset="0"/>
                <a:sym typeface="Symbol" pitchFamily="18" charset="2"/>
              </a:rPr>
              <a:t>e</a:t>
            </a:r>
            <a:r>
              <a:rPr lang="cs-CZ" sz="2400" i="1" baseline="-300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cs-CZ" sz="2400" i="1" dirty="0" smtClean="0">
                <a:latin typeface="Times New Roman" pitchFamily="18" charset="0"/>
              </a:rPr>
              <a:t> 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t =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1,2,…,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i="1" dirty="0" smtClean="0">
                <a:latin typeface="Times New Roman" pitchFamily="18" charset="0"/>
              </a:rPr>
              <a:t> - konkrétní model ČŘ</a:t>
            </a:r>
          </a:p>
          <a:p>
            <a:pPr>
              <a:buFont typeface="Wingdings" pitchFamily="2" charset="2"/>
              <a:buNone/>
            </a:pPr>
            <a:r>
              <a:rPr lang="cs-CZ" sz="2400" b="1" i="1" dirty="0" smtClean="0">
                <a:latin typeface="Times New Roman" pitchFamily="18" charset="0"/>
              </a:rPr>
              <a:t>	 </a:t>
            </a:r>
            <a:r>
              <a:rPr lang="cs-CZ" sz="2400" i="1" dirty="0" smtClean="0">
                <a:latin typeface="Times New Roman" pitchFamily="18" charset="0"/>
                <a:sym typeface="Symbol" pitchFamily="18" charset="2"/>
              </a:rPr>
              <a:t>e</a:t>
            </a:r>
            <a:r>
              <a:rPr lang="cs-CZ" sz="2400" i="1" baseline="-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dirty="0" smtClean="0">
                <a:latin typeface="Times New Roman" pitchFamily="18" charset="0"/>
              </a:rPr>
              <a:t> =</a:t>
            </a:r>
            <a:r>
              <a:rPr lang="cs-CZ" sz="2400" i="1" dirty="0" err="1" smtClean="0">
                <a:latin typeface="Times New Roman" pitchFamily="18" charset="0"/>
              </a:rPr>
              <a:t>Y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smtClean="0">
                <a:latin typeface="Times New Roman" pitchFamily="18" charset="0"/>
              </a:rPr>
              <a:t>-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baseline="30000" dirty="0" smtClean="0">
                <a:latin typeface="Times New Roman" pitchFamily="18" charset="0"/>
              </a:rPr>
              <a:t>´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smtClean="0">
                <a:latin typeface="Times New Roman" pitchFamily="18" charset="0"/>
              </a:rPr>
              <a:t>-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baseline="30000" dirty="0" smtClean="0">
                <a:latin typeface="Times New Roman" pitchFamily="18" charset="0"/>
              </a:rPr>
              <a:t>´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smtClean="0">
                <a:latin typeface="Times New Roman" pitchFamily="18" charset="0"/>
              </a:rPr>
              <a:t>, 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t =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1,2,…,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i="1" dirty="0" smtClean="0">
                <a:latin typeface="Times New Roman" pitchFamily="18" charset="0"/>
              </a:rPr>
              <a:t>  - reziduum</a:t>
            </a:r>
          </a:p>
          <a:p>
            <a:pPr>
              <a:buFont typeface="Wingdings" pitchFamily="2" charset="2"/>
              <a:buNone/>
            </a:pPr>
            <a:r>
              <a:rPr lang="cs-CZ" sz="2400" b="1" i="1" dirty="0" smtClean="0">
                <a:latin typeface="Times New Roman" pitchFamily="18" charset="0"/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cs-CZ" sz="2400" b="1" i="1" dirty="0" smtClean="0">
                <a:latin typeface="Times New Roman" pitchFamily="18" charset="0"/>
              </a:rPr>
              <a:t>	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Zdrojem </a:t>
            </a:r>
            <a:r>
              <a:rPr lang="cs-CZ" sz="2400" b="1" i="1" dirty="0" smtClean="0">
                <a:latin typeface="Times New Roman" pitchFamily="18" charset="0"/>
              </a:rPr>
              <a:t>náhodné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složky jsou obvykle </a:t>
            </a:r>
            <a:r>
              <a:rPr lang="cs-CZ" sz="2400" b="1" i="1" dirty="0" smtClean="0">
                <a:latin typeface="Times New Roman" pitchFamily="18" charset="0"/>
              </a:rPr>
              <a:t>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epodchycené</a:t>
            </a:r>
            <a:r>
              <a:rPr lang="cs-CZ" sz="2400" b="1" i="1" dirty="0" smtClean="0">
                <a:latin typeface="Times New Roman" pitchFamily="18" charset="0"/>
              </a:rPr>
              <a:t>,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drobné</a:t>
            </a:r>
            <a:r>
              <a:rPr lang="cs-CZ" sz="2400" b="1" i="1" dirty="0" smtClean="0">
                <a:latin typeface="Times New Roman" pitchFamily="18" charset="0"/>
              </a:rPr>
              <a:t>,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vzájemně nezávislé náhodné vlivy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75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r>
              <a:rPr lang="cs-CZ" b="1" dirty="0" smtClean="0"/>
              <a:t>Vlastnosti náhodné složky (reziduí)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7545" y="1508787"/>
            <a:ext cx="7920879" cy="3840427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04800" y="1098813"/>
            <a:ext cx="6571456" cy="45384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cs-CZ" sz="2800" dirty="0" smtClean="0">
                <a:cs typeface="Times New Roman" pitchFamily="18" charset="0"/>
              </a:rPr>
              <a:t> </a:t>
            </a:r>
            <a:r>
              <a:rPr lang="cs-CZ" sz="2800" dirty="0" smtClean="0"/>
              <a:t> </a:t>
            </a:r>
            <a:r>
              <a:rPr lang="cs-CZ" sz="2400" b="1" dirty="0" smtClean="0">
                <a:cs typeface="Times New Roman" pitchFamily="18" charset="0"/>
              </a:rPr>
              <a:t>1</a:t>
            </a:r>
            <a:r>
              <a:rPr lang="cs-CZ" sz="2400" dirty="0" smtClean="0">
                <a:cs typeface="Times New Roman" pitchFamily="18" charset="0"/>
              </a:rPr>
              <a:t>.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sz="2400" dirty="0" smtClean="0">
                <a:cs typeface="Times New Roman" pitchFamily="18" charset="0"/>
              </a:rPr>
              <a:t>Náhodné slo</a:t>
            </a:r>
            <a:r>
              <a:rPr lang="cs-CZ" sz="2400" dirty="0" smtClean="0"/>
              <a:t>ž</a:t>
            </a:r>
            <a:r>
              <a:rPr lang="cs-CZ" sz="2400" dirty="0" smtClean="0">
                <a:cs typeface="Times New Roman" pitchFamily="18" charset="0"/>
              </a:rPr>
              <a:t>ky 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b="1" i="1" baseline="-30000" dirty="0" smtClean="0">
                <a:cs typeface="Times New Roman" pitchFamily="18" charset="0"/>
              </a:rPr>
              <a:t>  </a:t>
            </a:r>
            <a:r>
              <a:rPr lang="cs-CZ" sz="2400" dirty="0" smtClean="0">
                <a:cs typeface="Times New Roman" pitchFamily="18" charset="0"/>
              </a:rPr>
              <a:t>v modelu </a:t>
            </a:r>
            <a:r>
              <a:rPr lang="cs-CZ" sz="2400" dirty="0" smtClean="0"/>
              <a:t>ČŘ </a:t>
            </a:r>
            <a:r>
              <a:rPr lang="cs-CZ" sz="2400" dirty="0" smtClean="0">
                <a:cs typeface="Times New Roman" pitchFamily="18" charset="0"/>
              </a:rPr>
              <a:t>mají</a:t>
            </a:r>
            <a:r>
              <a:rPr lang="cs-CZ" sz="2400" dirty="0" smtClean="0"/>
              <a:t>:</a:t>
            </a:r>
            <a:r>
              <a:rPr lang="cs-CZ" sz="2400" dirty="0" smtClean="0">
                <a:cs typeface="Times New Roman" pitchFamily="18" charset="0"/>
              </a:rPr>
              <a:t> </a:t>
            </a:r>
            <a:endParaRPr lang="cs-CZ" sz="2400" dirty="0" smtClean="0"/>
          </a:p>
          <a:p>
            <a:pPr algn="just">
              <a:lnSpc>
                <a:spcPct val="80000"/>
              </a:lnSpc>
            </a:pPr>
            <a:r>
              <a:rPr lang="cs-CZ" sz="2400" b="1" dirty="0" smtClean="0"/>
              <a:t>a)</a:t>
            </a:r>
            <a:r>
              <a:rPr lang="cs-CZ" sz="2400" dirty="0" smtClean="0"/>
              <a:t> </a:t>
            </a:r>
            <a:r>
              <a:rPr lang="cs-CZ" sz="2400" dirty="0" smtClean="0">
                <a:cs typeface="Times New Roman" pitchFamily="18" charset="0"/>
              </a:rPr>
              <a:t>st</a:t>
            </a:r>
            <a:r>
              <a:rPr lang="cs-CZ" sz="2400" dirty="0" smtClean="0"/>
              <a:t>ř</a:t>
            </a:r>
            <a:r>
              <a:rPr lang="cs-CZ" sz="2400" dirty="0" smtClean="0">
                <a:cs typeface="Times New Roman" pitchFamily="18" charset="0"/>
              </a:rPr>
              <a:t>ední hodnot</a:t>
            </a:r>
            <a:r>
              <a:rPr lang="cs-CZ" sz="2400" dirty="0" smtClean="0"/>
              <a:t>u =</a:t>
            </a:r>
            <a:r>
              <a:rPr lang="cs-CZ" sz="2400" dirty="0" smtClean="0">
                <a:cs typeface="Times New Roman" pitchFamily="18" charset="0"/>
              </a:rPr>
              <a:t> 0 , tj.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b="1" i="1" baseline="-30000" dirty="0" smtClean="0"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 = 0</a:t>
            </a:r>
            <a:endParaRPr lang="cs-CZ" sz="2400" dirty="0" smtClean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cs-CZ" sz="2400" b="1" dirty="0" smtClean="0"/>
              <a:t>b)</a:t>
            </a:r>
            <a:r>
              <a:rPr lang="cs-CZ" sz="2400" dirty="0" smtClean="0"/>
              <a:t> </a:t>
            </a:r>
            <a:r>
              <a:rPr lang="cs-CZ" sz="2400" dirty="0" smtClean="0">
                <a:cs typeface="Times New Roman" pitchFamily="18" charset="0"/>
              </a:rPr>
              <a:t>normální rozd</a:t>
            </a:r>
            <a:r>
              <a:rPr lang="cs-CZ" sz="2400" dirty="0" smtClean="0"/>
              <a:t>ě</a:t>
            </a:r>
            <a:r>
              <a:rPr lang="cs-CZ" sz="2400" dirty="0" smtClean="0">
                <a:cs typeface="Times New Roman" pitchFamily="18" charset="0"/>
              </a:rPr>
              <a:t>lení</a:t>
            </a: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b="1" dirty="0" smtClean="0"/>
              <a:t>c)</a:t>
            </a:r>
            <a:r>
              <a:rPr lang="cs-CZ" sz="2400" dirty="0" smtClean="0">
                <a:cs typeface="Times New Roman" pitchFamily="18" charset="0"/>
              </a:rPr>
              <a:t> </a:t>
            </a:r>
            <a:r>
              <a:rPr lang="cs-CZ" sz="2400" dirty="0" err="1" smtClean="0"/>
              <a:t>konstatntní</a:t>
            </a:r>
            <a:r>
              <a:rPr lang="cs-CZ" sz="2400" dirty="0" smtClean="0"/>
              <a:t> </a:t>
            </a:r>
            <a:r>
              <a:rPr lang="cs-CZ" sz="2400" dirty="0" smtClean="0">
                <a:cs typeface="Times New Roman" pitchFamily="18" charset="0"/>
              </a:rPr>
              <a:t>rozptyl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</a:t>
            </a:r>
            <a:r>
              <a:rPr lang="cs-CZ" sz="2400" b="1" baseline="30000" dirty="0" smtClean="0">
                <a:cs typeface="Times New Roman" pitchFamily="18" charset="0"/>
              </a:rPr>
              <a:t>2</a:t>
            </a:r>
            <a:r>
              <a:rPr lang="cs-CZ" sz="2400" dirty="0" smtClean="0">
                <a:cs typeface="Times New Roman" pitchFamily="18" charset="0"/>
              </a:rPr>
              <a:t> (neznámý)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i="1" dirty="0" smtClean="0">
                <a:cs typeface="Times New Roman" pitchFamily="18" charset="0"/>
              </a:rPr>
              <a:t>	tzv. </a:t>
            </a:r>
            <a:r>
              <a:rPr lang="cs-CZ" sz="2400" b="1" i="1" dirty="0" err="1" smtClean="0">
                <a:cs typeface="Times New Roman" pitchFamily="18" charset="0"/>
              </a:rPr>
              <a:t>homoskedasticita</a:t>
            </a:r>
            <a:r>
              <a:rPr lang="cs-CZ" sz="2400" b="1" i="1" dirty="0" smtClean="0">
                <a:cs typeface="Times New Roman" pitchFamily="18" charset="0"/>
              </a:rPr>
              <a:t> </a:t>
            </a:r>
            <a:r>
              <a:rPr lang="cs-CZ" sz="2400" b="1" i="1" dirty="0" err="1" smtClean="0">
                <a:cs typeface="Times New Roman" pitchFamily="18" charset="0"/>
              </a:rPr>
              <a:t>vers</a:t>
            </a:r>
            <a:r>
              <a:rPr lang="cs-CZ" sz="2400" b="1" i="1" dirty="0" smtClean="0">
                <a:cs typeface="Times New Roman" pitchFamily="18" charset="0"/>
              </a:rPr>
              <a:t>. </a:t>
            </a:r>
            <a:r>
              <a:rPr lang="cs-CZ" sz="2400" b="1" i="1" dirty="0" err="1" smtClean="0">
                <a:cs typeface="Times New Roman" pitchFamily="18" charset="0"/>
              </a:rPr>
              <a:t>heteroskedasticita</a:t>
            </a:r>
            <a:r>
              <a:rPr lang="cs-CZ" sz="2400" b="1" i="1" dirty="0" smtClean="0">
                <a:cs typeface="Times New Roman" pitchFamily="18" charset="0"/>
              </a:rPr>
              <a:t>)</a:t>
            </a:r>
            <a:endParaRPr lang="cs-CZ" sz="2400" b="1" i="1" dirty="0" smtClean="0"/>
          </a:p>
          <a:p>
            <a:pPr algn="just">
              <a:lnSpc>
                <a:spcPct val="80000"/>
              </a:lnSpc>
            </a:pPr>
            <a:endParaRPr lang="cs-CZ" sz="2400" b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 smtClean="0"/>
              <a:t>	</a:t>
            </a:r>
            <a:r>
              <a:rPr lang="cs-CZ" sz="2400" b="1" dirty="0" smtClean="0">
                <a:cs typeface="Times New Roman" pitchFamily="18" charset="0"/>
              </a:rPr>
              <a:t>2.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cs-CZ" sz="2400" dirty="0" smtClean="0">
                <a:cs typeface="Times New Roman" pitchFamily="18" charset="0"/>
              </a:rPr>
              <a:t>Náhodné slo</a:t>
            </a:r>
            <a:r>
              <a:rPr lang="cs-CZ" sz="2400" dirty="0" smtClean="0"/>
              <a:t>ž</a:t>
            </a:r>
            <a:r>
              <a:rPr lang="cs-CZ" sz="2400" dirty="0" smtClean="0">
                <a:cs typeface="Times New Roman" pitchFamily="18" charset="0"/>
              </a:rPr>
              <a:t>ky jsou </a:t>
            </a:r>
            <a:r>
              <a:rPr lang="cs-CZ" sz="2400" b="1" i="1" dirty="0" smtClean="0">
                <a:cs typeface="Times New Roman" pitchFamily="18" charset="0"/>
              </a:rPr>
              <a:t>nekorelované</a:t>
            </a:r>
            <a:r>
              <a:rPr lang="cs-CZ" sz="2400" dirty="0" smtClean="0">
                <a:cs typeface="Times New Roman" pitchFamily="18" charset="0"/>
              </a:rPr>
              <a:t>, tj</a:t>
            </a:r>
            <a:r>
              <a:rPr lang="cs-CZ" sz="2400" dirty="0" smtClean="0"/>
              <a:t>.</a:t>
            </a:r>
            <a:r>
              <a:rPr lang="cs-CZ" sz="2400" dirty="0" smtClean="0">
                <a:cs typeface="Times New Roman" pitchFamily="18" charset="0"/>
              </a:rPr>
              <a:t> 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/>
              <a:t>	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Cov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baseline="-30000" dirty="0" smtClean="0">
                <a:latin typeface="Times New Roman" pitchFamily="18" charset="0"/>
                <a:cs typeface="Times New Roman" pitchFamily="18" charset="0"/>
              </a:rPr>
              <a:t>´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sz="2400" dirty="0" smtClean="0">
                <a:cs typeface="Times New Roman" pitchFamily="18" charset="0"/>
              </a:rPr>
              <a:t> pro každé</a:t>
            </a:r>
            <a:r>
              <a:rPr lang="cs-CZ" sz="2400" i="1" dirty="0" smtClean="0">
                <a:cs typeface="Times New Roman" pitchFamily="18" charset="0"/>
              </a:rPr>
              <a:t>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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t´,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t,t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´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= 1,2,...,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dirty="0" smtClean="0">
                <a:cs typeface="Times New Roman" pitchFamily="18" charset="0"/>
              </a:rPr>
              <a:t> </a:t>
            </a:r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324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17243</TotalTime>
  <Words>239</Words>
  <Application>Microsoft Office PowerPoint</Application>
  <PresentationFormat>Předvádění na obrazovce (4:3)</PresentationFormat>
  <Paragraphs>81</Paragraphs>
  <Slides>11</Slides>
  <Notes>10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SLU</vt:lpstr>
      <vt:lpstr>Rovnice</vt:lpstr>
      <vt:lpstr>List</vt:lpstr>
      <vt:lpstr>Statistické zpracování dat  8. prezentace  Sezónní složka </vt:lpstr>
      <vt:lpstr>Obsah přednášky </vt:lpstr>
      <vt:lpstr>Model konstantní sezónnosti</vt:lpstr>
      <vt:lpstr>Model konstantní sezónnosti se schodovitým trendem</vt:lpstr>
      <vt:lpstr>Odhad regresních koeficientů</vt:lpstr>
      <vt:lpstr>Model konstantní sezónnosti s lineárním trendem</vt:lpstr>
      <vt:lpstr>Model konstantní sezónnosti - predikce</vt:lpstr>
      <vt:lpstr>Analýza náhodné složky</vt:lpstr>
      <vt:lpstr>Vlastnosti náhodné složky (reziduí)</vt:lpstr>
      <vt:lpstr>Testování vlastností náhodné složky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stoklasova</cp:lastModifiedBy>
  <cp:revision>296</cp:revision>
  <dcterms:created xsi:type="dcterms:W3CDTF">2016-07-06T15:42:34Z</dcterms:created>
  <dcterms:modified xsi:type="dcterms:W3CDTF">2020-09-13T13:19:02Z</dcterms:modified>
</cp:coreProperties>
</file>