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0" r:id="rId3"/>
    <p:sldId id="412" r:id="rId4"/>
    <p:sldId id="411" r:id="rId5"/>
    <p:sldId id="410" r:id="rId6"/>
    <p:sldId id="409" r:id="rId7"/>
    <p:sldId id="408" r:id="rId8"/>
    <p:sldId id="405" r:id="rId9"/>
    <p:sldId id="404" r:id="rId10"/>
    <p:sldId id="403" r:id="rId11"/>
    <p:sldId id="41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100" d="100"/>
          <a:sy n="100" d="100"/>
        </p:scale>
        <p:origin x="-516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740701"/>
            <a:ext cx="1843515" cy="124813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Sezónní složka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Testování vlastností náhodné složky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220756"/>
            <a:ext cx="8136905" cy="47331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Ad 1 a) Znaménkový test </a:t>
            </a:r>
            <a:r>
              <a:rPr lang="cs-CZ" sz="2800" i="1" dirty="0" smtClean="0"/>
              <a:t>nulovosti</a:t>
            </a:r>
            <a:r>
              <a:rPr lang="cs-CZ" sz="2800" dirty="0" smtClean="0"/>
              <a:t> </a:t>
            </a:r>
            <a:r>
              <a:rPr lang="cs-CZ" sz="2800" i="1" dirty="0" smtClean="0"/>
              <a:t>střední hodnoty, </a:t>
            </a:r>
            <a:r>
              <a:rPr lang="cs-CZ" sz="2800" dirty="0" smtClean="0"/>
              <a:t>parametrický</a:t>
            </a:r>
            <a:r>
              <a:rPr lang="cs-CZ" sz="2800" i="1" dirty="0" smtClean="0"/>
              <a:t> </a:t>
            </a:r>
            <a:r>
              <a:rPr lang="cs-CZ" sz="2800" i="1" dirty="0" smtClean="0"/>
              <a:t>z-test</a:t>
            </a:r>
            <a:endParaRPr lang="cs-CZ" sz="2800" i="1" dirty="0" smtClean="0"/>
          </a:p>
          <a:p>
            <a:r>
              <a:rPr lang="cs-CZ" sz="2800" dirty="0" smtClean="0"/>
              <a:t>Ad 1 b) Test </a:t>
            </a:r>
            <a:r>
              <a:rPr lang="cs-CZ" sz="2800" i="1" dirty="0" smtClean="0"/>
              <a:t>normality</a:t>
            </a:r>
            <a:r>
              <a:rPr lang="cs-CZ" sz="2800" dirty="0" smtClean="0"/>
              <a:t> (např. </a:t>
            </a:r>
            <a:r>
              <a:rPr lang="cs-CZ" sz="2800" dirty="0" err="1" smtClean="0"/>
              <a:t>Chi</a:t>
            </a:r>
            <a:r>
              <a:rPr lang="cs-CZ" sz="2800" dirty="0" smtClean="0"/>
              <a:t>-kvadrát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r>
              <a:rPr lang="cs-CZ" sz="2800" dirty="0" smtClean="0"/>
              <a:t>Ad 1 c) Test </a:t>
            </a:r>
            <a:r>
              <a:rPr lang="cs-CZ" sz="2800" i="1" dirty="0" err="1" smtClean="0"/>
              <a:t>heteroskedasticity</a:t>
            </a:r>
            <a:r>
              <a:rPr lang="cs-CZ" sz="2800" dirty="0" smtClean="0"/>
              <a:t> (HS: G-Q -test, </a:t>
            </a:r>
            <a:r>
              <a:rPr lang="cs-CZ" sz="2800" dirty="0" err="1" smtClean="0"/>
              <a:t>Bartletův</a:t>
            </a:r>
            <a:r>
              <a:rPr lang="cs-CZ" sz="2800" dirty="0" smtClean="0"/>
              <a:t> test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Ad 2 a) Test </a:t>
            </a:r>
            <a:r>
              <a:rPr lang="cs-CZ" sz="2800" i="1" dirty="0"/>
              <a:t>nulovosti </a:t>
            </a:r>
            <a:r>
              <a:rPr lang="cs-CZ" sz="2800" i="1" dirty="0" smtClean="0"/>
              <a:t>autokorelace</a:t>
            </a:r>
            <a:endParaRPr lang="cs-CZ" sz="2800" i="1" dirty="0"/>
          </a:p>
          <a:p>
            <a:r>
              <a:rPr lang="cs-CZ" sz="2800" dirty="0"/>
              <a:t>Ad 2 b) </a:t>
            </a:r>
            <a:r>
              <a:rPr lang="cs-CZ" sz="2800" dirty="0" err="1"/>
              <a:t>Durbin</a:t>
            </a:r>
            <a:r>
              <a:rPr lang="cs-CZ" sz="2800" dirty="0"/>
              <a:t>-Watsonův test </a:t>
            </a:r>
            <a:r>
              <a:rPr lang="cs-CZ" sz="2800" i="1" dirty="0" smtClean="0"/>
              <a:t>autokorelace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96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508787"/>
            <a:ext cx="8362950" cy="3975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860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1129023"/>
            <a:ext cx="7772400" cy="48248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 smtClean="0"/>
          </a:p>
          <a:p>
            <a:r>
              <a:rPr lang="cs-CZ" sz="2400" b="1" dirty="0" smtClean="0"/>
              <a:t>Analýza sezónní složky</a:t>
            </a:r>
          </a:p>
          <a:p>
            <a:pPr>
              <a:buFontTx/>
              <a:buChar char="-"/>
            </a:pPr>
            <a:r>
              <a:rPr lang="cs-CZ" sz="2400" dirty="0" smtClean="0"/>
              <a:t>Modely konstantní sezónnosti</a:t>
            </a:r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2400" b="1" dirty="0" smtClean="0"/>
              <a:t>Analýza náhodné </a:t>
            </a:r>
            <a:r>
              <a:rPr lang="cs-CZ" sz="2400" b="1" dirty="0" smtClean="0"/>
              <a:t>složky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Model konstantní sezónnosti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718694" y="1700808"/>
            <a:ext cx="58695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2"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   se schodovitým trendem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   s lineárním trendem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   s použitím vícenásobné regrese</a:t>
            </a:r>
          </a:p>
        </p:txBody>
      </p:sp>
    </p:spTree>
    <p:extLst>
      <p:ext uri="{BB962C8B-B14F-4D97-AF65-F5344CB8AC3E}">
        <p14:creationId xmlns:p14="http://schemas.microsoft.com/office/powerpoint/2010/main" val="1885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Model konstantní sezónnosti se schodovitým trendem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4092"/>
              </p:ext>
            </p:extLst>
          </p:nvPr>
        </p:nvGraphicFramePr>
        <p:xfrm>
          <a:off x="2051720" y="1340768"/>
          <a:ext cx="237626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98" name="Rovnice" r:id="rId5" imgW="1040948" imgH="241195" progId="Equation.3">
                  <p:embed/>
                </p:oleObj>
              </mc:Choice>
              <mc:Fallback>
                <p:oleObj name="Rovnice" r:id="rId5" imgW="1040948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340768"/>
                        <a:ext cx="237626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30175170"/>
              </p:ext>
            </p:extLst>
          </p:nvPr>
        </p:nvGraphicFramePr>
        <p:xfrm>
          <a:off x="931069" y="2151924"/>
          <a:ext cx="864096" cy="44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99" name="Rovnice" r:id="rId7" imgW="457200" imgH="241300" progId="Equation.3">
                  <p:embed/>
                </p:oleObj>
              </mc:Choice>
              <mc:Fallback>
                <p:oleObj name="Rovnice" r:id="rId7" imgW="457200" imgH="2413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069" y="2151924"/>
                        <a:ext cx="864096" cy="44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82202"/>
              </p:ext>
            </p:extLst>
          </p:nvPr>
        </p:nvGraphicFramePr>
        <p:xfrm>
          <a:off x="914351" y="2739996"/>
          <a:ext cx="889987" cy="442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0" name="Rovnice" r:id="rId9" imgW="495085" imgH="241195" progId="Equation.3">
                  <p:embed/>
                </p:oleObj>
              </mc:Choice>
              <mc:Fallback>
                <p:oleObj name="Rovnice" r:id="rId9" imgW="49508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51" y="2739996"/>
                        <a:ext cx="889987" cy="442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195737" y="2151924"/>
            <a:ext cx="5686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t=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,…,r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>
                <a:latin typeface="Arial" pitchFamily="34" charset="0"/>
                <a:cs typeface="Arial" pitchFamily="34" charset="0"/>
              </a:rPr>
              <a:t>období (rok) – „roční schody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>
              <a:spcBef>
                <a:spcPct val="50000"/>
              </a:spcBef>
            </a:pPr>
            <a:endParaRPr lang="cs-CZ" sz="1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j=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,…,s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>
                <a:latin typeface="Arial" pitchFamily="34" charset="0"/>
                <a:cs typeface="Arial" pitchFamily="34" charset="0"/>
              </a:rPr>
              <a:t>sezóna (měsíc) – „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měsíční fluktuace</a:t>
            </a:r>
            <a:r>
              <a:rPr lang="cs-CZ" dirty="0">
                <a:latin typeface="Arial" pitchFamily="34" charset="0"/>
                <a:cs typeface="Arial" pitchFamily="34" charset="0"/>
              </a:rPr>
              <a:t>“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95736" y="3621021"/>
            <a:ext cx="42643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cs-CZ" b="1" dirty="0"/>
              <a:t>konstanta</a:t>
            </a:r>
            <a:r>
              <a:rPr lang="cs-CZ" dirty="0"/>
              <a:t> </a:t>
            </a:r>
            <a:r>
              <a:rPr lang="cs-CZ" dirty="0">
                <a:cs typeface="Times New Roman" pitchFamily="18" charset="0"/>
              </a:rPr>
              <a:t>pro sezónu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dirty="0">
                <a:cs typeface="Times New Roman" pitchFamily="18" charset="0"/>
              </a:rPr>
              <a:t> v letech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1,2,...,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endParaRPr lang="cs-CZ" i="1" dirty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dirty="0"/>
              <a:t>platí: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644508"/>
              </p:ext>
            </p:extLst>
          </p:nvPr>
        </p:nvGraphicFramePr>
        <p:xfrm>
          <a:off x="3059832" y="4005064"/>
          <a:ext cx="1008112" cy="6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1" name="Rovnice" r:id="rId11" imgW="622030" imgH="444307" progId="Equation.3">
                  <p:embed/>
                </p:oleObj>
              </mc:Choice>
              <mc:Fallback>
                <p:oleObj name="Rovnice" r:id="rId11" imgW="622030" imgH="44430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005064"/>
                        <a:ext cx="1008112" cy="67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931069" y="5166189"/>
            <a:ext cx="889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Model</a:t>
            </a:r>
            <a:r>
              <a:rPr lang="cs-CZ" b="1" dirty="0"/>
              <a:t>: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940933"/>
              </p:ext>
            </p:extLst>
          </p:nvPr>
        </p:nvGraphicFramePr>
        <p:xfrm>
          <a:off x="2195737" y="5373216"/>
          <a:ext cx="1656183" cy="465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02" name="Rovnice" r:id="rId13" imgW="774364" imgH="241195" progId="Equation.3">
                  <p:embed/>
                </p:oleObj>
              </mc:Choice>
              <mc:Fallback>
                <p:oleObj name="Rovnice" r:id="rId13" imgW="774364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7" y="5373216"/>
                        <a:ext cx="1656183" cy="465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5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Odhad regresních koeficientů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1028734"/>
            <a:ext cx="7091116" cy="47331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Koeficient  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cs-CZ" sz="2400" i="1" baseline="-25000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cs-CZ" sz="2400" b="1" i="1" baseline="-25000" dirty="0" smtClean="0"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: „schodovitý</a:t>
            </a:r>
            <a:r>
              <a:rPr lang="en-US" sz="2400" dirty="0" smtClean="0">
                <a:sym typeface="Symbol" pitchFamily="18" charset="2"/>
              </a:rPr>
              <a:t>”</a:t>
            </a:r>
            <a:r>
              <a:rPr lang="cs-CZ" sz="2400" dirty="0" smtClean="0">
                <a:sym typeface="Symbol" pitchFamily="18" charset="2"/>
              </a:rPr>
              <a:t> trend</a:t>
            </a:r>
          </a:p>
          <a:p>
            <a:endParaRPr lang="cs-CZ" sz="2400" b="1" i="1" dirty="0" smtClean="0">
              <a:sym typeface="Symbol" pitchFamily="18" charset="2"/>
            </a:endParaRPr>
          </a:p>
          <a:p>
            <a:endParaRPr lang="cs-CZ" sz="2400" b="1" i="1" dirty="0" smtClean="0">
              <a:sym typeface="Symbol" pitchFamily="18" charset="2"/>
            </a:endParaRPr>
          </a:p>
          <a:p>
            <a:r>
              <a:rPr lang="cs-CZ" sz="2400" dirty="0" smtClean="0">
                <a:sym typeface="Symbol" pitchFamily="18" charset="2"/>
              </a:rPr>
              <a:t>Koeficient </a:t>
            </a:r>
            <a:r>
              <a:rPr lang="cs-CZ" sz="2400" i="1" dirty="0" err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cs-CZ" sz="24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cs-CZ" sz="2400" i="1" baseline="-25000" dirty="0" smtClean="0"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: sezónní koeficienty</a:t>
            </a:r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Plat</a:t>
            </a:r>
            <a:r>
              <a:rPr lang="cs-CZ" sz="2400" dirty="0" smtClean="0">
                <a:sym typeface="Symbol" pitchFamily="18" charset="2"/>
              </a:rPr>
              <a:t>í: </a:t>
            </a:r>
          </a:p>
          <a:p>
            <a:pPr marL="0" indent="0">
              <a:buNone/>
            </a:pPr>
            <a:endParaRPr lang="cs-CZ" sz="28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91061"/>
              </p:ext>
            </p:extLst>
          </p:nvPr>
        </p:nvGraphicFramePr>
        <p:xfrm>
          <a:off x="4932040" y="1484784"/>
          <a:ext cx="1930602" cy="672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9" name="Rovnice" r:id="rId5" imgW="1040948" imgH="444307" progId="Equation.3">
                  <p:embed/>
                </p:oleObj>
              </mc:Choice>
              <mc:Fallback>
                <p:oleObj name="Rovnice" r:id="rId5" imgW="1040948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484784"/>
                        <a:ext cx="1930602" cy="672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375680"/>
              </p:ext>
            </p:extLst>
          </p:nvPr>
        </p:nvGraphicFramePr>
        <p:xfrm>
          <a:off x="4716016" y="2852936"/>
          <a:ext cx="273630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0" name="Rovnice" r:id="rId7" imgW="1600200" imgH="444500" progId="Equation.3">
                  <p:embed/>
                </p:oleObj>
              </mc:Choice>
              <mc:Fallback>
                <p:oleObj name="Rovnice" r:id="rId7" imgW="16002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852936"/>
                        <a:ext cx="2736304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335913"/>
              </p:ext>
            </p:extLst>
          </p:nvPr>
        </p:nvGraphicFramePr>
        <p:xfrm>
          <a:off x="1979712" y="3645024"/>
          <a:ext cx="72008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1" name="Rovnice" r:id="rId9" imgW="583947" imgH="444307" progId="Equation.3">
                  <p:embed/>
                </p:oleObj>
              </mc:Choice>
              <mc:Fallback>
                <p:oleObj name="Rovnice" r:id="rId9" imgW="583947" imgH="444307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45024"/>
                        <a:ext cx="720080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4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Model konstantní sezónnosti s lineárním trendem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76326"/>
              </p:ext>
            </p:extLst>
          </p:nvPr>
        </p:nvGraphicFramePr>
        <p:xfrm>
          <a:off x="2339752" y="1268760"/>
          <a:ext cx="22322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6" name="Rovnice" r:id="rId5" imgW="1040948" imgH="241195" progId="Equation.3">
                  <p:embed/>
                </p:oleObj>
              </mc:Choice>
              <mc:Fallback>
                <p:oleObj name="Rovnice" r:id="rId5" imgW="1040948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268760"/>
                        <a:ext cx="223224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993072"/>
              </p:ext>
            </p:extLst>
          </p:nvPr>
        </p:nvGraphicFramePr>
        <p:xfrm>
          <a:off x="683568" y="2084852"/>
          <a:ext cx="2736304" cy="392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7" name="Rovnice" r:id="rId7" imgW="1473200" imgH="241300" progId="Equation.3">
                  <p:embed/>
                </p:oleObj>
              </mc:Choice>
              <mc:Fallback>
                <p:oleObj name="Rovnice" r:id="rId7" imgW="14732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084852"/>
                        <a:ext cx="2736304" cy="392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000" y="2084852"/>
            <a:ext cx="3886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t=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,…,r – </a:t>
            </a:r>
            <a:r>
              <a:rPr lang="cs-CZ" dirty="0">
                <a:latin typeface="Arial" charset="0"/>
              </a:rPr>
              <a:t>období (rok)</a:t>
            </a:r>
          </a:p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j=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,…,s – </a:t>
            </a:r>
            <a:r>
              <a:rPr lang="cs-CZ" dirty="0">
                <a:latin typeface="Arial" charset="0"/>
              </a:rPr>
              <a:t>sezóna (měsíc)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86695"/>
              </p:ext>
            </p:extLst>
          </p:nvPr>
        </p:nvGraphicFramePr>
        <p:xfrm>
          <a:off x="719571" y="2468897"/>
          <a:ext cx="894923" cy="42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8" name="Rovnice" r:id="rId9" imgW="495085" imgH="241195" progId="Equation.3">
                  <p:embed/>
                </p:oleObj>
              </mc:Choice>
              <mc:Fallback>
                <p:oleObj name="Rovnice" r:id="rId9" imgW="49508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571" y="2468897"/>
                        <a:ext cx="894923" cy="42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9619" y="3452218"/>
            <a:ext cx="78708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/>
              <a:t>Odhad konstanty</a:t>
            </a:r>
            <a:r>
              <a:rPr lang="cs-CZ" dirty="0"/>
              <a:t> </a:t>
            </a:r>
            <a:r>
              <a:rPr lang="cs-CZ" sz="2000" i="1" dirty="0" err="1">
                <a:latin typeface="Times New Roman" pitchFamily="18" charset="0"/>
                <a:sym typeface="Symbol" pitchFamily="18" charset="2"/>
              </a:rPr>
              <a:t>C</a:t>
            </a:r>
            <a:r>
              <a:rPr lang="cs-CZ" sz="2800" i="1" baseline="-25000" dirty="0" err="1">
                <a:latin typeface="Times New Roman" pitchFamily="18" charset="0"/>
                <a:sym typeface="Symbol" pitchFamily="18" charset="2"/>
              </a:rPr>
              <a:t>j</a:t>
            </a:r>
            <a:r>
              <a:rPr lang="cs-CZ" dirty="0"/>
              <a:t> </a:t>
            </a:r>
            <a:r>
              <a:rPr lang="cs-CZ" dirty="0">
                <a:cs typeface="Times New Roman" pitchFamily="18" charset="0"/>
              </a:rPr>
              <a:t>pro sezónu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cs typeface="Times New Roman" pitchFamily="18" charset="0"/>
              </a:rPr>
              <a:t>v letech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1,2,...,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endParaRPr lang="cs-CZ" i="1" dirty="0">
              <a:cs typeface="Times New Roman" pitchFamily="18" charset="0"/>
            </a:endParaRPr>
          </a:p>
          <a:p>
            <a:endParaRPr lang="cs-CZ" i="1" dirty="0">
              <a:cs typeface="Times New Roman" pitchFamily="18" charset="0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108676"/>
              </p:ext>
            </p:extLst>
          </p:nvPr>
        </p:nvGraphicFramePr>
        <p:xfrm>
          <a:off x="3671900" y="4087898"/>
          <a:ext cx="1800200" cy="636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9" name="Rovnice" r:id="rId11" imgW="1155700" imgH="431800" progId="Equation.3">
                  <p:embed/>
                </p:oleObj>
              </mc:Choice>
              <mc:Fallback>
                <p:oleObj name="Rovnice" r:id="rId11" imgW="1155700" imgH="431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900" y="4087898"/>
                        <a:ext cx="1800200" cy="636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83568" y="5420428"/>
            <a:ext cx="9669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 dirty="0"/>
              <a:t>Model:</a:t>
            </a:r>
          </a:p>
        </p:txBody>
      </p:sp>
      <p:graphicFrame>
        <p:nvGraphicFramePr>
          <p:cNvPr id="11" name="Objek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69177685"/>
              </p:ext>
            </p:extLst>
          </p:nvPr>
        </p:nvGraphicFramePr>
        <p:xfrm>
          <a:off x="1907704" y="5420428"/>
          <a:ext cx="1728193" cy="40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0" name="Rovnice" r:id="rId13" imgW="774364" imgH="241195" progId="Equation.3">
                  <p:embed/>
                </p:oleObj>
              </mc:Choice>
              <mc:Fallback>
                <p:oleObj name="Rovnice" r:id="rId13" imgW="774364" imgH="241195" progId="Equation.3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420428"/>
                        <a:ext cx="1728193" cy="400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0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Model konstantní sezónnosti - predikce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0001"/>
              </p:ext>
            </p:extLst>
          </p:nvPr>
        </p:nvGraphicFramePr>
        <p:xfrm>
          <a:off x="684212" y="1221317"/>
          <a:ext cx="6048027" cy="423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4" name="List" r:id="rId5" imgW="4200550" imgH="2533597" progId="Excel.Sheet.8">
                  <p:embed/>
                </p:oleObj>
              </mc:Choice>
              <mc:Fallback>
                <p:oleObj name="List" r:id="rId5" imgW="4200550" imgH="253359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" y="1221317"/>
                        <a:ext cx="6048027" cy="4239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34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Analýza náhodné složky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06474" y="1360572"/>
            <a:ext cx="7821910" cy="439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i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2400" i="1" dirty="0" err="1" smtClean="0">
                <a:latin typeface="Times New Roman" pitchFamily="18" charset="0"/>
              </a:rPr>
              <a:t>y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 +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</a:rPr>
              <a:t>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1,2,…</a:t>
            </a:r>
            <a:r>
              <a:rPr lang="cs-CZ" sz="2400" b="1" i="1" dirty="0" smtClean="0">
                <a:latin typeface="Times New Roman" pitchFamily="18" charset="0"/>
              </a:rPr>
              <a:t>- teoretický aditivní model ČŘ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dirty="0" smtClean="0">
                <a:latin typeface="Times New Roman" pitchFamily="18" charset="0"/>
              </a:rPr>
              <a:t>    - náhodná složka ČŘ</a:t>
            </a:r>
          </a:p>
          <a:p>
            <a:r>
              <a:rPr lang="cs-CZ" sz="2400" i="1" dirty="0" err="1" smtClean="0">
                <a:latin typeface="Times New Roman" pitchFamily="18" charset="0"/>
              </a:rPr>
              <a:t>Y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 + 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cs-CZ" sz="2400" i="1" baseline="-30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sz="2400" i="1" dirty="0" smtClean="0">
                <a:latin typeface="Times New Roman" pitchFamily="18" charset="0"/>
              </a:rPr>
              <a:t>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1,2,…,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dirty="0" smtClean="0">
                <a:latin typeface="Times New Roman" pitchFamily="18" charset="0"/>
              </a:rPr>
              <a:t> - konkrétní model ČŘ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 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cs-CZ" sz="2400" i="1" baseline="-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</a:rPr>
              <a:t> =</a:t>
            </a:r>
            <a:r>
              <a:rPr lang="cs-CZ" sz="2400" i="1" dirty="0" err="1" smtClean="0">
                <a:latin typeface="Times New Roman" pitchFamily="18" charset="0"/>
              </a:rPr>
              <a:t>Y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-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-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,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1,2,…,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dirty="0" smtClean="0">
                <a:latin typeface="Times New Roman" pitchFamily="18" charset="0"/>
              </a:rPr>
              <a:t>  - reziduum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Zdrojem </a:t>
            </a:r>
            <a:r>
              <a:rPr lang="cs-CZ" sz="2400" b="1" i="1" dirty="0" smtClean="0">
                <a:latin typeface="Times New Roman" pitchFamily="18" charset="0"/>
              </a:rPr>
              <a:t>náhodné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složky jsou obvykle </a:t>
            </a:r>
            <a:r>
              <a:rPr lang="cs-CZ" sz="2400" b="1" i="1" dirty="0" smtClean="0">
                <a:latin typeface="Times New Roman" pitchFamily="18" charset="0"/>
              </a:rPr>
              <a:t>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epodchycené</a:t>
            </a:r>
            <a:r>
              <a:rPr lang="cs-CZ" sz="2400" b="1" i="1" dirty="0" smtClean="0">
                <a:latin typeface="Times New Roman" pitchFamily="18" charset="0"/>
              </a:rPr>
              <a:t>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drobné</a:t>
            </a:r>
            <a:r>
              <a:rPr lang="cs-CZ" sz="2400" b="1" i="1" dirty="0" smtClean="0">
                <a:latin typeface="Times New Roman" pitchFamily="18" charset="0"/>
              </a:rPr>
              <a:t>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vzájemně nezávislé náhodné vlivy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Vlastnosti náhodné složky (reziduí)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098813"/>
            <a:ext cx="6571456" cy="4538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sz="2800" dirty="0" smtClean="0">
                <a:cs typeface="Times New Roman" pitchFamily="18" charset="0"/>
              </a:rPr>
              <a:t> </a:t>
            </a:r>
            <a:r>
              <a:rPr lang="cs-CZ" sz="2800" dirty="0" smtClean="0"/>
              <a:t> </a:t>
            </a:r>
            <a:r>
              <a:rPr lang="cs-CZ" sz="2400" b="1" dirty="0" smtClean="0">
                <a:cs typeface="Times New Roman" pitchFamily="18" charset="0"/>
              </a:rPr>
              <a:t>1</a:t>
            </a:r>
            <a:r>
              <a:rPr lang="cs-CZ" sz="2400" dirty="0" smtClean="0">
                <a:cs typeface="Times New Roman" pitchFamily="18" charset="0"/>
              </a:rPr>
              <a:t>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400" dirty="0" smtClean="0">
                <a:cs typeface="Times New Roman" pitchFamily="18" charset="0"/>
              </a:rPr>
              <a:t>Náhodné slo</a:t>
            </a:r>
            <a:r>
              <a:rPr lang="cs-CZ" sz="2400" dirty="0" smtClean="0"/>
              <a:t>ž</a:t>
            </a:r>
            <a:r>
              <a:rPr lang="cs-CZ" sz="2400" dirty="0" smtClean="0">
                <a:cs typeface="Times New Roman" pitchFamily="18" charset="0"/>
              </a:rPr>
              <a:t>ky 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baseline="-30000" dirty="0" smtClean="0">
                <a:cs typeface="Times New Roman" pitchFamily="18" charset="0"/>
              </a:rPr>
              <a:t>  </a:t>
            </a:r>
            <a:r>
              <a:rPr lang="cs-CZ" sz="2400" dirty="0" smtClean="0">
                <a:cs typeface="Times New Roman" pitchFamily="18" charset="0"/>
              </a:rPr>
              <a:t>v modelu </a:t>
            </a:r>
            <a:r>
              <a:rPr lang="cs-CZ" sz="2400" dirty="0" smtClean="0"/>
              <a:t>ČŘ </a:t>
            </a:r>
            <a:r>
              <a:rPr lang="cs-CZ" sz="2400" dirty="0" smtClean="0">
                <a:cs typeface="Times New Roman" pitchFamily="18" charset="0"/>
              </a:rPr>
              <a:t>mají</a:t>
            </a:r>
            <a:r>
              <a:rPr lang="cs-CZ" sz="2400" dirty="0" smtClean="0"/>
              <a:t>:</a:t>
            </a:r>
            <a:r>
              <a:rPr lang="cs-CZ" sz="2400" dirty="0" smtClean="0">
                <a:cs typeface="Times New Roman" pitchFamily="18" charset="0"/>
              </a:rPr>
              <a:t> </a:t>
            </a:r>
            <a:endParaRPr lang="cs-CZ" sz="2400" dirty="0" smtClean="0"/>
          </a:p>
          <a:p>
            <a:pPr algn="just">
              <a:lnSpc>
                <a:spcPct val="80000"/>
              </a:lnSpc>
            </a:pPr>
            <a:r>
              <a:rPr lang="cs-CZ" sz="2400" b="1" dirty="0" smtClean="0"/>
              <a:t>a)</a:t>
            </a:r>
            <a:r>
              <a:rPr lang="cs-CZ" sz="2400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st</a:t>
            </a:r>
            <a:r>
              <a:rPr lang="cs-CZ" sz="2400" dirty="0" smtClean="0"/>
              <a:t>ř</a:t>
            </a:r>
            <a:r>
              <a:rPr lang="cs-CZ" sz="2400" dirty="0" smtClean="0">
                <a:cs typeface="Times New Roman" pitchFamily="18" charset="0"/>
              </a:rPr>
              <a:t>ední hodnot</a:t>
            </a:r>
            <a:r>
              <a:rPr lang="cs-CZ" sz="2400" dirty="0" smtClean="0"/>
              <a:t>u =</a:t>
            </a:r>
            <a:r>
              <a:rPr lang="cs-CZ" sz="2400" dirty="0" smtClean="0">
                <a:cs typeface="Times New Roman" pitchFamily="18" charset="0"/>
              </a:rPr>
              <a:t> 0 , tj.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baseline="-30000" dirty="0" smtClean="0"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= 0</a:t>
            </a:r>
            <a:endParaRPr lang="cs-CZ" sz="24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cs-CZ" sz="2400" b="1" dirty="0" smtClean="0"/>
              <a:t>b)</a:t>
            </a:r>
            <a:r>
              <a:rPr lang="cs-CZ" sz="2400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normální rozd</a:t>
            </a:r>
            <a:r>
              <a:rPr lang="cs-CZ" sz="2400" dirty="0" smtClean="0"/>
              <a:t>ě</a:t>
            </a:r>
            <a:r>
              <a:rPr lang="cs-CZ" sz="2400" dirty="0" smtClean="0">
                <a:cs typeface="Times New Roman" pitchFamily="18" charset="0"/>
              </a:rPr>
              <a:t>lení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b="1" dirty="0" smtClean="0"/>
              <a:t>c)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cs-CZ" sz="2400" dirty="0" err="1" smtClean="0"/>
              <a:t>konstatntní</a:t>
            </a:r>
            <a:r>
              <a:rPr lang="cs-CZ" sz="2400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rozptyl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cs-CZ" sz="2400" b="1" baseline="30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 (neznámý)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i="1" dirty="0" smtClean="0">
                <a:cs typeface="Times New Roman" pitchFamily="18" charset="0"/>
              </a:rPr>
              <a:t>	tzv. </a:t>
            </a:r>
            <a:r>
              <a:rPr lang="cs-CZ" sz="2400" b="1" i="1" dirty="0" err="1" smtClean="0">
                <a:cs typeface="Times New Roman" pitchFamily="18" charset="0"/>
              </a:rPr>
              <a:t>homoskedasticita</a:t>
            </a:r>
            <a:r>
              <a:rPr lang="cs-CZ" sz="2400" b="1" i="1" dirty="0" smtClean="0">
                <a:cs typeface="Times New Roman" pitchFamily="18" charset="0"/>
              </a:rPr>
              <a:t> </a:t>
            </a:r>
            <a:r>
              <a:rPr lang="cs-CZ" sz="2400" b="1" i="1" dirty="0" err="1" smtClean="0">
                <a:cs typeface="Times New Roman" pitchFamily="18" charset="0"/>
              </a:rPr>
              <a:t>vers</a:t>
            </a:r>
            <a:r>
              <a:rPr lang="cs-CZ" sz="2400" b="1" i="1" dirty="0" smtClean="0">
                <a:cs typeface="Times New Roman" pitchFamily="18" charset="0"/>
              </a:rPr>
              <a:t>. </a:t>
            </a:r>
            <a:r>
              <a:rPr lang="cs-CZ" sz="2400" b="1" i="1" dirty="0" err="1" smtClean="0">
                <a:cs typeface="Times New Roman" pitchFamily="18" charset="0"/>
              </a:rPr>
              <a:t>heteroskedasticita</a:t>
            </a:r>
            <a:r>
              <a:rPr lang="cs-CZ" sz="2400" b="1" i="1" dirty="0" smtClean="0">
                <a:cs typeface="Times New Roman" pitchFamily="18" charset="0"/>
              </a:rPr>
              <a:t>)</a:t>
            </a:r>
            <a:endParaRPr lang="cs-CZ" sz="2400" b="1" i="1" dirty="0" smtClean="0"/>
          </a:p>
          <a:p>
            <a:pPr algn="just">
              <a:lnSpc>
                <a:spcPct val="80000"/>
              </a:lnSpc>
            </a:pPr>
            <a:endParaRPr lang="cs-CZ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	</a:t>
            </a:r>
            <a:r>
              <a:rPr lang="cs-CZ" sz="2400" b="1" dirty="0" smtClean="0">
                <a:cs typeface="Times New Roman" pitchFamily="18" charset="0"/>
              </a:rPr>
              <a:t>2.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cs-CZ" sz="2400" dirty="0" smtClean="0">
                <a:cs typeface="Times New Roman" pitchFamily="18" charset="0"/>
              </a:rPr>
              <a:t>Náhodné slo</a:t>
            </a:r>
            <a:r>
              <a:rPr lang="cs-CZ" sz="2400" dirty="0" smtClean="0"/>
              <a:t>ž</a:t>
            </a:r>
            <a:r>
              <a:rPr lang="cs-CZ" sz="2400" dirty="0" smtClean="0">
                <a:cs typeface="Times New Roman" pitchFamily="18" charset="0"/>
              </a:rPr>
              <a:t>ky jsou </a:t>
            </a:r>
            <a:r>
              <a:rPr lang="cs-CZ" sz="2400" b="1" i="1" dirty="0" smtClean="0">
                <a:cs typeface="Times New Roman" pitchFamily="18" charset="0"/>
              </a:rPr>
              <a:t>nekorelované</a:t>
            </a:r>
            <a:r>
              <a:rPr lang="cs-CZ" sz="2400" dirty="0" smtClean="0">
                <a:cs typeface="Times New Roman" pitchFamily="18" charset="0"/>
              </a:rPr>
              <a:t>, tj</a:t>
            </a:r>
            <a:r>
              <a:rPr lang="cs-CZ" sz="2400" dirty="0" smtClean="0"/>
              <a:t>.</a:t>
            </a:r>
            <a:r>
              <a:rPr lang="cs-CZ" sz="2400" dirty="0" smtClean="0"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dirty="0" smtClean="0">
                <a:cs typeface="Times New Roman" pitchFamily="18" charset="0"/>
              </a:rPr>
              <a:t> pro každé</a:t>
            </a:r>
            <a:r>
              <a:rPr lang="cs-CZ" sz="2400" i="1" dirty="0" smtClean="0"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t´,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t,t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1,2,...,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dirty="0" smtClean="0"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32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17243</TotalTime>
  <Words>239</Words>
  <Application>Microsoft Office PowerPoint</Application>
  <PresentationFormat>Předvádění na obrazovce (4:3)</PresentationFormat>
  <Paragraphs>81</Paragraphs>
  <Slides>11</Slides>
  <Notes>10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SLU</vt:lpstr>
      <vt:lpstr>Rovnice</vt:lpstr>
      <vt:lpstr>List</vt:lpstr>
      <vt:lpstr>Statistické zpracování dat  8. prezentace  Sezónní složka </vt:lpstr>
      <vt:lpstr>Obsah přednášky </vt:lpstr>
      <vt:lpstr>Model konstantní sezónnosti</vt:lpstr>
      <vt:lpstr>Model konstantní sezónnosti se schodovitým trendem</vt:lpstr>
      <vt:lpstr>Odhad regresních koeficientů</vt:lpstr>
      <vt:lpstr>Model konstantní sezónnosti s lineárním trendem</vt:lpstr>
      <vt:lpstr>Model konstantní sezónnosti - predikce</vt:lpstr>
      <vt:lpstr>Analýza náhodné složky</vt:lpstr>
      <vt:lpstr>Vlastnosti náhodné složky (reziduí)</vt:lpstr>
      <vt:lpstr>Testování vlastností náhodné složky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296</cp:revision>
  <dcterms:created xsi:type="dcterms:W3CDTF">2016-07-06T15:42:34Z</dcterms:created>
  <dcterms:modified xsi:type="dcterms:W3CDTF">2020-09-13T13:19:02Z</dcterms:modified>
</cp:coreProperties>
</file>