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367" r:id="rId4"/>
    <p:sldId id="311" r:id="rId5"/>
    <p:sldId id="368" r:id="rId6"/>
    <p:sldId id="312" r:id="rId7"/>
    <p:sldId id="313" r:id="rId8"/>
    <p:sldId id="369" r:id="rId9"/>
    <p:sldId id="371" r:id="rId10"/>
    <p:sldId id="370" r:id="rId11"/>
    <p:sldId id="372" r:id="rId12"/>
    <p:sldId id="37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4" r:id="rId33"/>
    <p:sldId id="335" r:id="rId34"/>
    <p:sldId id="336" r:id="rId35"/>
    <p:sldId id="337" r:id="rId36"/>
    <p:sldId id="338" r:id="rId37"/>
    <p:sldId id="263" r:id="rId3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eta Palečková" initials="IP" lastIdx="1" clrIdx="0">
    <p:extLst>
      <p:ext uri="{19B8F6BF-5375-455C-9EA6-DF929625EA0E}">
        <p15:presenceInfo xmlns:p15="http://schemas.microsoft.com/office/powerpoint/2012/main" userId="S::rep0001@ad.slu.cz::c9622cc5-c7e2-468e-baba-5a5c40ca1c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76" autoAdjust="0"/>
  </p:normalViewPr>
  <p:slideViewPr>
    <p:cSldViewPr>
      <p:cViewPr varScale="1">
        <p:scale>
          <a:sx n="105" d="100"/>
          <a:sy n="105" d="100"/>
        </p:scale>
        <p:origin x="80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41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517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874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521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8701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1146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4423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0048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2027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780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9546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1816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9661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3589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2163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8546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3355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6947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3356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1603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477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1484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5508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1075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689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04948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9652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884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528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33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293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619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042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288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331236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k bakalářské práci II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4299942"/>
            <a:ext cx="2960111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Iveta Palečková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71296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 </a:t>
            </a:r>
          </a:p>
          <a:p>
            <a:pPr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Novák (2010, s. 26) uvádí, že „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hlavními faktory vzniku finanční krize byly cenová bublina na americkém realitním trhu, nedostatečná regulace dohledu finančního trhu a selhání ratingových agentur.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Pokorného a Poláka (2007, s. 29) je „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nejvýznamnějším rizikem čínské ekonomiky pro následující desetiletí možnost prudkého nárůstu inflace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Ekonomická  recese  je  zpravidla  doprovázena  propadem  ekonomické  výkonnosti  a  nárůstem  míry nezaměstnanosti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 (Novotný 2009, s. 297).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04056"/>
          </a:xfrm>
        </p:spPr>
        <p:txBody>
          <a:bodyPr/>
          <a:lstStyle/>
          <a:p>
            <a:r>
              <a:rPr lang="cs-CZ" sz="2800" b="1" dirty="0"/>
              <a:t> Bibliografické citace – přímá citace</a:t>
            </a:r>
          </a:p>
        </p:txBody>
      </p:sp>
    </p:spTree>
    <p:extLst>
      <p:ext uri="{BB962C8B-B14F-4D97-AF65-F5344CB8AC3E}">
        <p14:creationId xmlns:p14="http://schemas.microsoft.com/office/powerpoint/2010/main" val="1792972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71296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nepřímé citace neboli parafráze, kdy je text z původního díla interpretován vlastními slovy, aniž by se však změnil význam textu, obsahuje odkaz na dané dílo tyto náležitosti: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 autora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vydání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strana nebo rozpětí stran odkud byl text převzat</a:t>
            </a:r>
          </a:p>
          <a:p>
            <a:pPr algn="just">
              <a:spcBef>
                <a:spcPts val="1200"/>
              </a:spcBef>
            </a:pP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04056"/>
          </a:xfrm>
        </p:spPr>
        <p:txBody>
          <a:bodyPr/>
          <a:lstStyle/>
          <a:p>
            <a:r>
              <a:rPr lang="cs-CZ" sz="2800" b="1" dirty="0"/>
              <a:t> Bibliografické citace – nepřímá citace</a:t>
            </a:r>
          </a:p>
        </p:txBody>
      </p:sp>
    </p:spTree>
    <p:extLst>
      <p:ext uri="{BB962C8B-B14F-4D97-AF65-F5344CB8AC3E}">
        <p14:creationId xmlns:p14="http://schemas.microsoft.com/office/powerpoint/2010/main" val="2817487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71296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Příklady: </a:t>
            </a:r>
          </a:p>
          <a:p>
            <a:pPr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uvádí Vančurová (2010, s. 96), vstupní cenou je hodnota, z níž je majetek odpisován.</a:t>
            </a:r>
          </a:p>
          <a:p>
            <a:pPr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významné faktory ekonomické recese v České republice patřily nižší ekonomická aktivita firem daná propadem exportu a rovněž nedostatečná spotřeba domácností (Novák 2010, s. 25-70).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04056"/>
          </a:xfrm>
        </p:spPr>
        <p:txBody>
          <a:bodyPr/>
          <a:lstStyle/>
          <a:p>
            <a:r>
              <a:rPr lang="cs-CZ" sz="2800" b="1" dirty="0"/>
              <a:t> Bibliografické citace – nepřímá citace</a:t>
            </a:r>
          </a:p>
        </p:txBody>
      </p:sp>
    </p:spTree>
    <p:extLst>
      <p:ext uri="{BB962C8B-B14F-4D97-AF65-F5344CB8AC3E}">
        <p14:creationId xmlns:p14="http://schemas.microsoft.com/office/powerpoint/2010/main" val="3394009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87574"/>
            <a:ext cx="878497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Povinné údaje: Jméno tvůrce (jména tvůrců), rok, název, vydání (povinné, pokud se nejedná o první vydání), místo a nakladatel, datum publikování, standardní identifikátor (ISBN), pokud je k dispozici.</a:t>
            </a:r>
          </a:p>
          <a:p>
            <a:pPr algn="just">
              <a:spcBef>
                <a:spcPts val="12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Příklady: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TÝČ, V., 2006. 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Základy práva Evropské unie pro ekonomy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5. vyd. Praha: Linde. ISBN 80-7201-631-8.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JONES, R. J., 2001. </a:t>
            </a:r>
            <a:r>
              <a:rPr lang="cs-CZ" altLang="cs-CZ" sz="1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politics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EU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2nd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Cheltenham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Edward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Elgar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1-84064-110-X.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HOLMAN, R., 2004. 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Makroekonomie: středně pokročilý kurz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C.H. Beck. ISBN 80-7179-764-2.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04056"/>
          </a:xfrm>
        </p:spPr>
        <p:txBody>
          <a:bodyPr/>
          <a:lstStyle/>
          <a:p>
            <a:r>
              <a:rPr lang="cs-CZ" sz="2800" b="1" dirty="0"/>
              <a:t> Seznam literatury – kniha, učebnice atd. </a:t>
            </a:r>
          </a:p>
        </p:txBody>
      </p:sp>
    </p:spTree>
    <p:extLst>
      <p:ext uri="{BB962C8B-B14F-4D97-AF65-F5344CB8AC3E}">
        <p14:creationId xmlns:p14="http://schemas.microsoft.com/office/powerpoint/2010/main" val="187839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87574"/>
            <a:ext cx="878497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dvou a více autorů se první autor uvádí ve formě, která je vhodná pro abecední uspořádání seznamu bibliografických citací, tj. obvykle v obráceném pořadí (příjmení je uvedeno jako první). Jména druhého a dalších autorů se zaznamenávají v přímém pořadí, tj. příjmení je uvedeno až jako druhé.</a:t>
            </a:r>
          </a:p>
          <a:p>
            <a:pPr algn="just">
              <a:spcBef>
                <a:spcPts val="600"/>
              </a:spcBef>
            </a:pPr>
            <a:r>
              <a:rPr lang="cs-CZ" alt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RYDVALOVÁ, P. a M. ŽIŽKA, 2008. </a:t>
            </a:r>
            <a:r>
              <a:rPr lang="cs-CZ" altLang="cs-CZ" sz="15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Konkurenceschopnost a jedinečnost obce</a:t>
            </a:r>
            <a:r>
              <a:rPr lang="cs-CZ" alt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Liberec: Technická univerzita. ISBN 978-80-7372-4238.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textu uvedu odkaz formou Rydvalová a Žižka (2008, s. 125)</a:t>
            </a:r>
          </a:p>
          <a:p>
            <a:pPr algn="just">
              <a:spcBef>
                <a:spcPts val="600"/>
              </a:spcBef>
            </a:pPr>
            <a:r>
              <a:rPr lang="cs-CZ" alt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4 autoři a více: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HINDLS, R., S. HRONOVÁ, J. SEGER a J. FISCHER, 2007. </a:t>
            </a:r>
            <a:r>
              <a:rPr lang="cs-CZ" altLang="cs-CZ" sz="15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Statistika pro ekonomy</a:t>
            </a:r>
            <a:r>
              <a:rPr lang="cs-CZ" alt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8. vyd. Praha: Professional </a:t>
            </a:r>
            <a:r>
              <a:rPr lang="cs-CZ" altLang="cs-CZ" sz="1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alt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978-80-86946-43-6.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Poznámka: tento zdroj uvedeme přímo v textu práce zkráceně, tj. jako: </a:t>
            </a:r>
          </a:p>
          <a:p>
            <a:pPr marL="457200" lvl="1" indent="0" algn="just">
              <a:spcBef>
                <a:spcPts val="600"/>
              </a:spcBef>
              <a:buNone/>
            </a:pPr>
            <a:r>
              <a:rPr lang="cs-CZ" alt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Jak uvádí Hindls et al. (2007, s. 268) korelace označuje míru stupně asociace dvou proměnných.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04056"/>
          </a:xfrm>
        </p:spPr>
        <p:txBody>
          <a:bodyPr/>
          <a:lstStyle/>
          <a:p>
            <a:r>
              <a:rPr lang="cs-CZ" sz="2800" b="1" dirty="0"/>
              <a:t> Seznam literatury – kniha, učebnice atd. </a:t>
            </a:r>
          </a:p>
        </p:txBody>
      </p:sp>
    </p:spTree>
    <p:extLst>
      <p:ext uri="{BB962C8B-B14F-4D97-AF65-F5344CB8AC3E}">
        <p14:creationId xmlns:p14="http://schemas.microsoft.com/office/powerpoint/2010/main" val="3566264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78497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institucionálního autorství, tj. tvůrcem díla je organizace (např. Český statistický úřad nebo Ministerstvo práce a sociálních věcí) a dílo nemá konkrétního autora, se citovaná jednotka zaznamenává takto:</a:t>
            </a: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VZDĚLÁVACÍ FOND, 1998. 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veřejné správy České republiky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Národní vzdělávací fond.</a:t>
            </a:r>
          </a:p>
          <a:p>
            <a:pPr algn="just">
              <a:spcBef>
                <a:spcPts val="600"/>
              </a:spcBef>
            </a:pP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ČNB, 2016. 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Zpráva o finanční stabilitě 2015/2016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Česká národní banka. ISBN 978-80-87225-64-6.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textu uvedeme např.:  Dle zprávy ČNB (2016, s. 78) byl bankovní sektor v České republice v roce 2015 stabilní.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04056"/>
          </a:xfrm>
        </p:spPr>
        <p:txBody>
          <a:bodyPr/>
          <a:lstStyle/>
          <a:p>
            <a:r>
              <a:rPr lang="cs-CZ" sz="2800" b="1" dirty="0"/>
              <a:t> Seznam literatury – kniha, učebnice atd. </a:t>
            </a:r>
          </a:p>
        </p:txBody>
      </p:sp>
    </p:spTree>
    <p:extLst>
      <p:ext uri="{BB962C8B-B14F-4D97-AF65-F5344CB8AC3E}">
        <p14:creationId xmlns:p14="http://schemas.microsoft.com/office/powerpoint/2010/main" val="1158702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87574"/>
            <a:ext cx="878497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autor vydal v daném roce dvě a více prací, odlišují se tyto výstupy malými písmeny abecedy, které následují po roce vydání. V případě, že autor vydal své práce v jiných letech (např. v roce 2001 a v roce 2009), je dostačujícím rozlišujícím atributem rok vydání a malá písmena se již neuvádějí, přičemž se díla řadí chronologicky, tj. první je citace nejstaršího dokumentu:</a:t>
            </a:r>
          </a:p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MAHLER, K., 2003a. </a:t>
            </a:r>
            <a:r>
              <a:rPr lang="cs-CZ" altLang="cs-CZ" sz="17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Češi a občanská společnost</a:t>
            </a: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2. vyd. Praha: Triton. ISBN 80-206-0434-0.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MAHLER, K., 2003b. </a:t>
            </a:r>
            <a:r>
              <a:rPr lang="cs-CZ" altLang="cs-CZ" sz="17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Koncept občanské společnosti</a:t>
            </a: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Brno: Žirafa. ISBN 0-08-021680-3. </a:t>
            </a: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textu pak citujeme Mahler (2003a, s. 56)</a:t>
            </a: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04056"/>
          </a:xfrm>
        </p:spPr>
        <p:txBody>
          <a:bodyPr/>
          <a:lstStyle/>
          <a:p>
            <a:r>
              <a:rPr lang="cs-CZ" sz="2800" b="1" dirty="0"/>
              <a:t> Seznam literatury – kniha, učebnice atd. </a:t>
            </a:r>
          </a:p>
        </p:txBody>
      </p:sp>
    </p:spTree>
    <p:extLst>
      <p:ext uri="{BB962C8B-B14F-4D97-AF65-F5344CB8AC3E}">
        <p14:creationId xmlns:p14="http://schemas.microsoft.com/office/powerpoint/2010/main" val="2793320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87574"/>
            <a:ext cx="8784976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je kniha v elektronické podobě (nejčastěji ve formátu PDF) umístěna na specifickém webovém portálu, tj. nejedná se o tištěný dokument, potom musí být v bibliografické citaci uvedeny specifikace média ([online]), datum stažení ([vid. 3.září 2012]) a také musí být uvedena konkrétní webová stránka (Dostupné z:):</a:t>
            </a:r>
          </a:p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SLANÝ, A., 2011. 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Faktory konkurenceschopnosti 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[online]. Brno: Masarykova univerzita [vid. 3. srpna 2012]. Dostupné z: http://is.muni.cz/do/econ/soubory/oddeleni/centrum/faktory_konkurenceschopnosti.pdf</a:t>
            </a:r>
          </a:p>
          <a:p>
            <a:pPr algn="just">
              <a:spcBef>
                <a:spcPts val="600"/>
              </a:spcBef>
            </a:pP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textu pak citujeme Slaný (2011, s. 112)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04056"/>
          </a:xfrm>
        </p:spPr>
        <p:txBody>
          <a:bodyPr/>
          <a:lstStyle/>
          <a:p>
            <a:r>
              <a:rPr lang="cs-CZ" sz="2800" b="1" dirty="0"/>
              <a:t> Seznam literatury – kniha, učebnice atd. </a:t>
            </a:r>
          </a:p>
        </p:txBody>
      </p:sp>
    </p:spTree>
    <p:extLst>
      <p:ext uri="{BB962C8B-B14F-4D97-AF65-F5344CB8AC3E}">
        <p14:creationId xmlns:p14="http://schemas.microsoft.com/office/powerpoint/2010/main" val="1300259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784976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Velmi častým informačním zdrojem jsou tzv. </a:t>
            </a:r>
            <a:r>
              <a:rPr lang="cs-CZ" altLang="cs-CZ" sz="1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papery</a:t>
            </a: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čili výzkumné zprávy či studie, které vydávají renomované výzkumné organizace (ČNB, univerzity atd.). Ty jsou zpravidla dostupné v elektronické podobě (formát PDF). </a:t>
            </a:r>
            <a:r>
              <a:rPr lang="cs-CZ" altLang="cs-CZ" sz="1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výzkumníků </a:t>
            </a:r>
            <a:r>
              <a:rPr lang="cs-CZ" altLang="cs-CZ" sz="1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J.Basla</a:t>
            </a: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J. Poura  bychom potom citovali takto:</a:t>
            </a: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BASL, J. a J. POUR, 2006. 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podnikové informatiky v kontextu informační společnosti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[online].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CES VŠEM No. 10/2006. Praha: VŠEM [vid. 3. srpna 2012]. Dostupné z: http://www.vsem.cz/data/data/ces-soubory/working-paper/gf_WPNo1306.pdf</a:t>
            </a:r>
          </a:p>
          <a:p>
            <a:pPr algn="just">
              <a:spcBef>
                <a:spcPts val="600"/>
              </a:spcBef>
            </a:pP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textu pak citujeme Basl a Pour (2006, s. 112)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04056"/>
          </a:xfrm>
        </p:spPr>
        <p:txBody>
          <a:bodyPr/>
          <a:lstStyle/>
          <a:p>
            <a:r>
              <a:rPr lang="cs-CZ" sz="2800" b="1" dirty="0"/>
              <a:t> Seznam literatury – kniha, učebnice atd. </a:t>
            </a:r>
          </a:p>
        </p:txBody>
      </p:sp>
    </p:spTree>
    <p:extLst>
      <p:ext uri="{BB962C8B-B14F-4D97-AF65-F5344CB8AC3E}">
        <p14:creationId xmlns:p14="http://schemas.microsoft.com/office/powerpoint/2010/main" val="3674419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87574"/>
            <a:ext cx="8784976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je informačnímu zdroji přiděleno číslo DOI (Digital </a:t>
            </a:r>
            <a:r>
              <a:rPr lang="cs-CZ" altLang="cs-CZ" sz="1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Identifier</a:t>
            </a: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může se uvést na místo informace o elektronickém umístění (viz předchozí příklad). DOI má oproti URL adrese (http//www) výhodu v tom, že se v průběhu času nemění a daný odkaz je funkční i po změně webových stránek:</a:t>
            </a: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SWINNEN, J. M. a S. ROZELLE, 2006. </a:t>
            </a:r>
            <a:r>
              <a:rPr lang="cs-CZ" altLang="cs-CZ" sz="17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sz="17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Marx and </a:t>
            </a:r>
            <a:r>
              <a:rPr lang="cs-CZ" altLang="cs-CZ" sz="17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Mao</a:t>
            </a:r>
            <a:r>
              <a:rPr lang="cs-CZ" altLang="cs-CZ" sz="17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17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7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[online]. Oxford: University </a:t>
            </a:r>
            <a:r>
              <a:rPr lang="cs-CZ" altLang="cs-CZ" sz="17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[vid. 3. srpna 2012]. Dostupné z: </a:t>
            </a:r>
            <a:r>
              <a:rPr lang="cs-CZ" altLang="cs-CZ" sz="17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10.1093/01992888917.001.0001 </a:t>
            </a: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textu pak citujeme </a:t>
            </a:r>
            <a:r>
              <a:rPr lang="cs-CZ" altLang="cs-CZ" sz="17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Swinnen</a:t>
            </a: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7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Rozelle</a:t>
            </a: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(2006, s. 12)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04056"/>
          </a:xfrm>
        </p:spPr>
        <p:txBody>
          <a:bodyPr/>
          <a:lstStyle/>
          <a:p>
            <a:r>
              <a:rPr lang="cs-CZ" sz="2800" b="1" dirty="0"/>
              <a:t> Seznam literatury – kniha, učebnice atd. </a:t>
            </a:r>
          </a:p>
        </p:txBody>
      </p:sp>
    </p:spTree>
    <p:extLst>
      <p:ext uri="{BB962C8B-B14F-4D97-AF65-F5344CB8AC3E}">
        <p14:creationId xmlns:p14="http://schemas.microsoft.com/office/powerpoint/2010/main" val="402766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736850"/>
            <a:ext cx="871296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Zásady psaní odborného textu</a:t>
            </a:r>
          </a:p>
          <a:p>
            <a:pPr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Bakalářská práce patří mezi dokumenty, kterými student prokazuje  svoji  schopnost  odborné  a  vědecké  práce.  </a:t>
            </a:r>
          </a:p>
          <a:p>
            <a:pPr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 a  obhajoba  bakalářské  práce  je  pro  studenta  symbolem  zakončení  studia  a  prezentací  vlastních  schopností, zejména pokud jde o samostatnou práci studenta. </a:t>
            </a:r>
          </a:p>
          <a:p>
            <a:pPr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zpracování vědeckých textů (tedy i bakalářských prací) platí určitá pravidla, která   se   týkají   jak   obsahové,   tak   i   formální   stránky.  </a:t>
            </a:r>
          </a:p>
          <a:p>
            <a:pPr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  vědecké   práce   je   pochopitelně to nejdůležitější, přesto i bezchybný pravopis, přesné vyjadřování, správná odborná   terminologie,   vhodná   větná   stavba,   dodržení   typografických   pravidel   a   bibliografické citace včetně odkazů na ně by měly být naprostou samozřejmostí.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sz="2800" b="1" dirty="0"/>
              <a:t>Jak napsat bakalářskou práci?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87574"/>
            <a:ext cx="8784976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části dokumentu musí být typograficky odlišen od názvu mateřského dokumentu (kurzívou)</a:t>
            </a:r>
          </a:p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Používá se na to - </a:t>
            </a:r>
            <a:r>
              <a:rPr lang="cs-CZ" altLang="cs-CZ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In:</a:t>
            </a:r>
          </a:p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Nejčastěji se jedná o samostatné kapitoly v knize, které mají konkrétního autora, ne celý kolektiv nebo příspěvky ve sborníku</a:t>
            </a:r>
          </a:p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Kapitolu s názvem „Hodnocení ekonomické výkonnosti České republiky“ jejímž autorem je O. Krpálek a která je od stránky 27 až po stránku 56 součástí velké knihy „Česká ekonomika a její konkurenceschopnost“, jejímž editorem je P. Novosad, bychom zapsali takto: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KRPÁLEK, O., 2010. Hodnocení ekonomické výkonnosti České republiky. In: P. NOVOSAD, </a:t>
            </a:r>
            <a:r>
              <a:rPr lang="cs-CZ" alt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Česká ekonomika a její konkurenceschopnost</a:t>
            </a: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Ekonomické vydavatelství, s. 27-56.  ISBN 978-80216-1234-0.</a:t>
            </a: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51470"/>
            <a:ext cx="7632848" cy="504056"/>
          </a:xfrm>
        </p:spPr>
        <p:txBody>
          <a:bodyPr/>
          <a:lstStyle/>
          <a:p>
            <a:r>
              <a:rPr lang="cs-CZ" sz="2000" b="1" dirty="0"/>
              <a:t> Seznam literatury –  cituji pouze část dokumentu (např. Kapitolu, příspěvek ve sborníku atd.). </a:t>
            </a:r>
          </a:p>
        </p:txBody>
      </p:sp>
    </p:spTree>
    <p:extLst>
      <p:ext uri="{BB962C8B-B14F-4D97-AF65-F5344CB8AC3E}">
        <p14:creationId xmlns:p14="http://schemas.microsoft.com/office/powerpoint/2010/main" val="1952843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78497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Příspěvek ve sborníku s názvem „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Examining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and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jehož autory jsou M. Tvrdoň a T. Verner a který je ve sborníku s názvem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Proceedings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29th International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Mathematical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2011 od stránky 733 až po stránku 738, bychom zapsali takto:</a:t>
            </a:r>
          </a:p>
          <a:p>
            <a:pPr algn="just">
              <a:spcBef>
                <a:spcPts val="600"/>
              </a:spcBef>
            </a:pP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TVRDOŇ, M. a T. VERNER, 2011.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Examining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and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In: J. HANČLOVÁ,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Proceedings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29th International </a:t>
            </a:r>
            <a:r>
              <a:rPr lang="cs-CZ" altLang="cs-CZ" sz="1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1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Mathematical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1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2011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Prague: University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 733-738. ISBN 978-80-7431-059-1.</a:t>
            </a: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51470"/>
            <a:ext cx="7632848" cy="504056"/>
          </a:xfrm>
        </p:spPr>
        <p:txBody>
          <a:bodyPr/>
          <a:lstStyle/>
          <a:p>
            <a:r>
              <a:rPr lang="cs-CZ" sz="2000" b="1" dirty="0"/>
              <a:t> Seznam literatury –  cituji pouze část dokumentu (např. Kapitolu, příspěvek ve sborníku atd.). </a:t>
            </a:r>
          </a:p>
        </p:txBody>
      </p:sp>
    </p:spTree>
    <p:extLst>
      <p:ext uri="{BB962C8B-B14F-4D97-AF65-F5344CB8AC3E}">
        <p14:creationId xmlns:p14="http://schemas.microsoft.com/office/powerpoint/2010/main" val="847962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15566"/>
            <a:ext cx="8784976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příklady ukazují zápis knihy, pokud existuje více editorů knihy nebo více autorů dané kapitoly v knize:</a:t>
            </a:r>
          </a:p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JANÁČEK, K., 2011. Legislativní aspekty fungování trhu práce. In: P. NOVOSAD a K. MACHÁČEK, </a:t>
            </a:r>
            <a:r>
              <a:rPr lang="cs-CZ" altLang="cs-CZ" sz="17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7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Právní prostředí v zemích střední a východní Evropy</a:t>
            </a: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Ekonomické vydavatelství, s. 135-156.  ISBN 978-80216-1234-0.</a:t>
            </a: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SKOKANOVÁ, B. a M. DOHNAL, 2011. Vývoj Evropy ve 20.století. In: P. SADÍLEK a K. MACH, </a:t>
            </a:r>
            <a:r>
              <a:rPr lang="cs-CZ" altLang="cs-CZ" sz="17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7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Světové dějiny</a:t>
            </a: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Ekonomické vydavatelství, s. 520-546.  ISBN 978-8058-6-5676-0.</a:t>
            </a: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51470"/>
            <a:ext cx="7632848" cy="504056"/>
          </a:xfrm>
        </p:spPr>
        <p:txBody>
          <a:bodyPr/>
          <a:lstStyle/>
          <a:p>
            <a:r>
              <a:rPr lang="cs-CZ" sz="2000" b="1" dirty="0"/>
              <a:t> Seznam literatury –  cituji pouze část dokumentu (např. Kapitolu, příspěvek ve sborníku atd.). </a:t>
            </a:r>
          </a:p>
        </p:txBody>
      </p:sp>
    </p:spTree>
    <p:extLst>
      <p:ext uri="{BB962C8B-B14F-4D97-AF65-F5344CB8AC3E}">
        <p14:creationId xmlns:p14="http://schemas.microsoft.com/office/powerpoint/2010/main" val="1813368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78497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Nejčastěji se jedná o články v odborných časopisech</a:t>
            </a:r>
          </a:p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 ISBN se používá ISSN</a:t>
            </a:r>
          </a:p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Důležité je uvést ročník, konkrétní číslo a rozpětí stran</a:t>
            </a: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Článek s názvem „Vlastnická dimenze společenské odpovědnosti“, který vyšel v roce 1999 v tištěném časopise Politická ekonomie, ročník 47 (do bibliografické citace vkládáme tučným písmem), číslo 6 a má rozpětí stránek od 797 po 810, můžeme zaznamenat takto:</a:t>
            </a:r>
          </a:p>
          <a:p>
            <a:pPr algn="just">
              <a:spcBef>
                <a:spcPts val="600"/>
              </a:spcBef>
            </a:pPr>
            <a:endParaRPr lang="cs-CZ" alt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KLUSOŇ, V., 1999. Vlastnická dimenze společenské odpovědnosti. </a:t>
            </a:r>
            <a:r>
              <a:rPr lang="cs-CZ" altLang="cs-CZ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Politická ekonomie</a:t>
            </a: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(6), 797-810. ISSN 0032-3233.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textu pak uvedeme např. Klusoň (1999, s. 801-802)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4056"/>
          </a:xfrm>
        </p:spPr>
        <p:txBody>
          <a:bodyPr/>
          <a:lstStyle/>
          <a:p>
            <a:r>
              <a:rPr lang="cs-CZ" b="1" dirty="0"/>
              <a:t> Seznam literatury –  seriálové publikace</a:t>
            </a:r>
          </a:p>
        </p:txBody>
      </p:sp>
    </p:spTree>
    <p:extLst>
      <p:ext uri="{BB962C8B-B14F-4D97-AF65-F5344CB8AC3E}">
        <p14:creationId xmlns:p14="http://schemas.microsoft.com/office/powerpoint/2010/main" val="37053382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78497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článek s názvem „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Risk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Aversion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vyšel v roce 2012 v časopise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ročník 28, číslo 1 a má rozpětí stránek od 92 až po 100 a který existuje pouze v online verzi na určité webové stránce, potom zaznamenáme tento zdroj následovně:</a:t>
            </a:r>
          </a:p>
          <a:p>
            <a:pPr algn="just">
              <a:spcBef>
                <a:spcPts val="600"/>
              </a:spcBef>
            </a:pP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DAVIDSSON, M., 2012.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Risk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Aversion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[online]. </a:t>
            </a: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(1), 92-100 [vid. 3. srpna 2020]. ISSN 1450-2267. Dostupné z: http://www.europeanjournalofsocialsciences.com/ISSUES/EJSS_28_1_10.pdf</a:t>
            </a:r>
          </a:p>
          <a:p>
            <a:pPr algn="just">
              <a:spcBef>
                <a:spcPts val="600"/>
              </a:spcBef>
            </a:pP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textu pak uvedeme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Davidsson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(2012)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4056"/>
          </a:xfrm>
        </p:spPr>
        <p:txBody>
          <a:bodyPr/>
          <a:lstStyle/>
          <a:p>
            <a:r>
              <a:rPr lang="cs-CZ" b="1" dirty="0"/>
              <a:t> Seznam literatury –  seriálové publikace</a:t>
            </a:r>
          </a:p>
        </p:txBody>
      </p:sp>
    </p:spTree>
    <p:extLst>
      <p:ext uri="{BB962C8B-B14F-4D97-AF65-F5344CB8AC3E}">
        <p14:creationId xmlns:p14="http://schemas.microsoft.com/office/powerpoint/2010/main" val="32362800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78497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chceme citovat novinový článek (noviny nemají číslo jako mají např. časopisy, proto uvádíme den vydání), který je dostupný na webových stránkách daného periodika, např. článek D. </a:t>
            </a:r>
            <a:r>
              <a:rPr lang="cs-CZ" altLang="cs-CZ" sz="17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Gorgola</a:t>
            </a: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nesoucí název „Noční bouřka v Bohumíně odnesla střechu domu“ ze dne 7. srpna 2012 a jenž je dostupný na webovém portálu Karvinského a havířovského deníku, budeme zaznamenávat tento zdroj takto:</a:t>
            </a: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GORGOL, D., 2012. Noční bouřka v Bohumíně odnesla střechu domu. </a:t>
            </a:r>
            <a:r>
              <a:rPr lang="cs-CZ" altLang="cs-CZ" sz="17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Karvinský a havířovský deník </a:t>
            </a: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[online]. 7. srpen 2012 [vid. 10. září 2012]. Dostupné z: http://karvinsky.denik.cz/nehody/120807-bourka.html</a:t>
            </a: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textu pak uvedeme </a:t>
            </a:r>
            <a:r>
              <a:rPr lang="cs-CZ" altLang="cs-CZ" sz="17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Gorgol</a:t>
            </a: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(2012)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4056"/>
          </a:xfrm>
        </p:spPr>
        <p:txBody>
          <a:bodyPr/>
          <a:lstStyle/>
          <a:p>
            <a:r>
              <a:rPr lang="cs-CZ" b="1" dirty="0"/>
              <a:t> Seznam literatury –  seriálové publikace</a:t>
            </a:r>
          </a:p>
        </p:txBody>
      </p:sp>
    </p:spTree>
    <p:extLst>
      <p:ext uri="{BB962C8B-B14F-4D97-AF65-F5344CB8AC3E}">
        <p14:creationId xmlns:p14="http://schemas.microsoft.com/office/powerpoint/2010/main" val="17223601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78497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altLang="cs-CZ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Nejprve</a:t>
            </a: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cituji v úplném znění, v dalším textu mohu použít zkrácenou verzi</a:t>
            </a:r>
          </a:p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Uvádí se tyto náležitosti: označení druhu právního předpisu, pořadové číslo (pod kterým byl vyhlášen ve Sbírce zákonů), rok vydání, zkratka „Sb.“, název předpisu.</a:t>
            </a:r>
          </a:p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Orgán, který zákon nebo jiný legislativní dokument vydal, se v citaci NEUVÁDÍ</a:t>
            </a:r>
          </a:p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byl předpis novelizován jedenkrát, připojí se k úplné citaci daného právního dokumentu dodatek ve tvaru: „ve znění“ a zkrácená bibliografická citace novelizujícího předpisu. Byl-li právní předpis novelizován několikrát, stačí uvést „ve znění pozdějších předpisů“.</a:t>
            </a:r>
          </a:p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111/1998 Sb., o vysokých školách a o změně a doplnění dalších zákonů.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textu pak uvedeme tento zdroj následovně: Instituce v rámci terciárního vzdělávání definuje Zákon č. 111/1998 Sb., o vysokých školách a o změně a doplnění dalších zákonů.</a:t>
            </a: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4056"/>
          </a:xfrm>
        </p:spPr>
        <p:txBody>
          <a:bodyPr/>
          <a:lstStyle/>
          <a:p>
            <a:r>
              <a:rPr lang="cs-CZ" b="1" dirty="0"/>
              <a:t> Seznam literatury –  Legislativní dokumenty</a:t>
            </a:r>
          </a:p>
        </p:txBody>
      </p:sp>
    </p:spTree>
    <p:extLst>
      <p:ext uri="{BB962C8B-B14F-4D97-AF65-F5344CB8AC3E}">
        <p14:creationId xmlns:p14="http://schemas.microsoft.com/office/powerpoint/2010/main" val="29237563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131590"/>
            <a:ext cx="878497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Všeobecně známé právní předpisy typu „občanský zákoník“, „zákoník práce“ apod. lze citovat v textu pouze slovně v ustálené slovní formě bez dalších údajů uvedených v bodě A).</a:t>
            </a: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vymezení smluvních vztahů najdeme v občanském zákoníku.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4056"/>
          </a:xfrm>
        </p:spPr>
        <p:txBody>
          <a:bodyPr/>
          <a:lstStyle/>
          <a:p>
            <a:r>
              <a:rPr lang="cs-CZ" b="1" dirty="0"/>
              <a:t> Seznam literatury –  Legislativní dokumenty</a:t>
            </a:r>
          </a:p>
        </p:txBody>
      </p:sp>
    </p:spTree>
    <p:extLst>
      <p:ext uri="{BB962C8B-B14F-4D97-AF65-F5344CB8AC3E}">
        <p14:creationId xmlns:p14="http://schemas.microsoft.com/office/powerpoint/2010/main" val="27634958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87574"/>
            <a:ext cx="8784976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Zkrácenou citaci v textu lze uvést pouze tehdy, byl-li daný předpis v textu již ocitován úplnou citací. Zkrácená forma citace se uvádí ve tvaru: označení druhu právního předpisu, pořadové číslo (pod kterým byl vyhlášen ve Sbírce zákonů), rok vydání, zkratka „Sb.“</a:t>
            </a: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111/1998 Sb.</a:t>
            </a:r>
          </a:p>
          <a:p>
            <a:pPr algn="just">
              <a:spcBef>
                <a:spcPts val="600"/>
              </a:spcBef>
            </a:pP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Zkrácená forma citace může mít i slovní formu: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o vysokých školách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4056"/>
          </a:xfrm>
        </p:spPr>
        <p:txBody>
          <a:bodyPr/>
          <a:lstStyle/>
          <a:p>
            <a:r>
              <a:rPr lang="cs-CZ" b="1" dirty="0"/>
              <a:t> Seznam literatury –  Legislativní dokumenty</a:t>
            </a:r>
          </a:p>
        </p:txBody>
      </p:sp>
    </p:spTree>
    <p:extLst>
      <p:ext uri="{BB962C8B-B14F-4D97-AF65-F5344CB8AC3E}">
        <p14:creationId xmlns:p14="http://schemas.microsoft.com/office/powerpoint/2010/main" val="26605027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87574"/>
            <a:ext cx="8784976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Zahraniční legislativní dokumenty se také citují – zejména mezinárodní smlouvy nebo legislativní dokumenty Evropské unie, které se uvádějí včetně orgánu, který je vydal</a:t>
            </a:r>
          </a:p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Nařízení Komise (ES) č. 3223/94 ze dne 21. prosince 1994 o prováděcích pravidlech k dovoznímu režimu pro ovoce a zeleninu</a:t>
            </a:r>
          </a:p>
          <a:p>
            <a:pPr algn="just">
              <a:spcBef>
                <a:spcPts val="600"/>
              </a:spcBef>
            </a:pP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Zkrácená verze: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Nařízení č. 94/3223/ES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4056"/>
          </a:xfrm>
        </p:spPr>
        <p:txBody>
          <a:bodyPr/>
          <a:lstStyle/>
          <a:p>
            <a:r>
              <a:rPr lang="cs-CZ" b="1" dirty="0"/>
              <a:t> Seznam literatury –  Legislativní dokumenty</a:t>
            </a:r>
          </a:p>
        </p:txBody>
      </p:sp>
    </p:spTree>
    <p:extLst>
      <p:ext uri="{BB962C8B-B14F-4D97-AF65-F5344CB8AC3E}">
        <p14:creationId xmlns:p14="http://schemas.microsoft.com/office/powerpoint/2010/main" val="118001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712968" cy="34216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Závěrečná práce není esej, úvaha ani popularizační článek. Je nutné respektovat zásady vědecké práce. Je samozřejmě v pořádku vytvořit si na něj vlastní názor a ten následně v práci přestavit, tento názor však musí být podložený nějakými důkazy, musíte být schopni ho vysvětlit a obhájit – předložit např. úryvek z analyzovaného textu, z něhož vaše tvrzení jasně vyplývá, průkaznou analýzu apod. V žádném případě není vhodné psát do práce vlastní postřehy a osobní dojmy, které nemají žádný argumentační základ.</a:t>
            </a:r>
          </a:p>
          <a:p>
            <a:pPr algn="just">
              <a:spcBef>
                <a:spcPts val="1200"/>
              </a:spcBef>
            </a:pP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Kvalitu obsahu práce převážně tvoří autor!!!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Samozřejmě jedním z úkolů vedoucího práce je kontrola úrovně a celkového přínosu práce. </a:t>
            </a:r>
          </a:p>
          <a:p>
            <a:pPr algn="just">
              <a:spcBef>
                <a:spcPts val="1200"/>
              </a:spcBef>
            </a:pP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sz="2800" b="1" dirty="0"/>
              <a:t>Zásady psaní odborného textu</a:t>
            </a:r>
          </a:p>
        </p:txBody>
      </p:sp>
    </p:spTree>
    <p:extLst>
      <p:ext uri="{BB962C8B-B14F-4D97-AF65-F5344CB8AC3E}">
        <p14:creationId xmlns:p14="http://schemas.microsoft.com/office/powerpoint/2010/main" val="352026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131590"/>
            <a:ext cx="878497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altLang="cs-CZ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se chceme v textu odkázat na elektronický zdroj, u kterého nelze identifikovat autora i název, čili se nejedná o knihu, článek v časopise nebo sborníku, </a:t>
            </a:r>
            <a:r>
              <a:rPr lang="cs-CZ" altLang="cs-CZ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altLang="cs-CZ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cs-CZ" altLang="cs-CZ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výroční zprávu či studii, potom lze citovat formou poznámky pod čarou s uvedením umístění tohoto online informačního zdroje a data jeho stažení. V tomto případě není nutné zdroj uvádět znovu v závěrečném seznamu literatury. Zpravidla se tento druh citace týká informací z webových stránek institucí ve formátu html.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4056"/>
          </a:xfrm>
        </p:spPr>
        <p:txBody>
          <a:bodyPr/>
          <a:lstStyle/>
          <a:p>
            <a:r>
              <a:rPr lang="cs-CZ" b="1" dirty="0"/>
              <a:t> Seznam literatury –  informace z webu</a:t>
            </a:r>
          </a:p>
        </p:txBody>
      </p:sp>
    </p:spTree>
    <p:extLst>
      <p:ext uri="{BB962C8B-B14F-4D97-AF65-F5344CB8AC3E}">
        <p14:creationId xmlns:p14="http://schemas.microsoft.com/office/powerpoint/2010/main" val="8720157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4056"/>
          </a:xfrm>
        </p:spPr>
        <p:txBody>
          <a:bodyPr/>
          <a:lstStyle/>
          <a:p>
            <a:r>
              <a:rPr lang="cs-CZ" b="1" dirty="0"/>
              <a:t> Seznam literatury –  informace z webu</a:t>
            </a:r>
          </a:p>
        </p:txBody>
      </p:sp>
      <p:pic>
        <p:nvPicPr>
          <p:cNvPr id="4" name="Obrázek 2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003" y="1131888"/>
            <a:ext cx="4533118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025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4678" y="1059582"/>
            <a:ext cx="878497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algn="just">
              <a:spcBef>
                <a:spcPts val="600"/>
              </a:spcBef>
            </a:pP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Evropský parlament vykonává tři hlavní funkce:</a:t>
            </a:r>
            <a:r>
              <a:rPr lang="cs-CZ" altLang="cs-CZ" sz="17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Legislativní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Dozorčí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Rozpočtovou</a:t>
            </a: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cs-CZ" altLang="cs-CZ" sz="17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Webový portál Evropské unie [online] [vid. 10. září 2012]. Dostupné z http://europa.eu/about-eu/institutions-bodies/european-parliament/index_cs.htm </a:t>
            </a: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4056"/>
          </a:xfrm>
        </p:spPr>
        <p:txBody>
          <a:bodyPr/>
          <a:lstStyle/>
          <a:p>
            <a:r>
              <a:rPr lang="cs-CZ" b="1" dirty="0"/>
              <a:t> Seznam literatury –  informace z webu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539552" y="3867894"/>
            <a:ext cx="5141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87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59582"/>
            <a:ext cx="878497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4056"/>
          </a:xfrm>
        </p:spPr>
        <p:txBody>
          <a:bodyPr/>
          <a:lstStyle/>
          <a:p>
            <a:r>
              <a:rPr lang="cs-CZ" b="1" dirty="0"/>
              <a:t> Literatura –  obrázky a tabulky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160676"/>
            <a:ext cx="4421433" cy="244977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20682" y="3557864"/>
            <a:ext cx="261941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00" i="1" dirty="0">
                <a:solidFill>
                  <a:srgbClr val="002060"/>
                </a:solidFill>
              </a:rPr>
              <a:t>Zdroj</a:t>
            </a:r>
            <a:r>
              <a:rPr lang="cs-CZ" sz="1300" dirty="0">
                <a:solidFill>
                  <a:srgbClr val="002060"/>
                </a:solidFill>
              </a:rPr>
              <a:t>: Fiala a Pitrová (2003, s. 153)</a:t>
            </a:r>
          </a:p>
        </p:txBody>
      </p:sp>
      <p:sp>
        <p:nvSpPr>
          <p:cNvPr id="7" name="Obdélník 6"/>
          <p:cNvSpPr/>
          <p:nvPr/>
        </p:nvSpPr>
        <p:spPr>
          <a:xfrm>
            <a:off x="1789299" y="819074"/>
            <a:ext cx="604867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500" b="1" dirty="0">
                <a:solidFill>
                  <a:srgbClr val="002060"/>
                </a:solidFill>
              </a:rPr>
              <a:t>Tabulka č. 1: Přidružení dle svých důvodů, zaměření a cílů</a:t>
            </a:r>
          </a:p>
        </p:txBody>
      </p:sp>
      <p:sp>
        <p:nvSpPr>
          <p:cNvPr id="8" name="Obdélník 7"/>
          <p:cNvSpPr/>
          <p:nvPr/>
        </p:nvSpPr>
        <p:spPr>
          <a:xfrm>
            <a:off x="260156" y="3917904"/>
            <a:ext cx="86236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</a:rPr>
              <a:t>Podpis Evropské dohody musel být následně doprovázen ratifikačním procesem a až po jeho ukončení mohla tato dohoda vstoupit v platnost. Průběh těchto procesů v postkomunistických zemích zachycuje podrobněji Tabulka č. 1. </a:t>
            </a:r>
          </a:p>
        </p:txBody>
      </p:sp>
    </p:spTree>
    <p:extLst>
      <p:ext uri="{BB962C8B-B14F-4D97-AF65-F5344CB8AC3E}">
        <p14:creationId xmlns:p14="http://schemas.microsoft.com/office/powerpoint/2010/main" val="28311582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59582"/>
            <a:ext cx="878497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4056"/>
          </a:xfrm>
        </p:spPr>
        <p:txBody>
          <a:bodyPr/>
          <a:lstStyle/>
          <a:p>
            <a:r>
              <a:rPr lang="cs-CZ" b="1" dirty="0"/>
              <a:t> Literatura –  obrázky a tabulky</a:t>
            </a:r>
          </a:p>
        </p:txBody>
      </p:sp>
      <p:sp>
        <p:nvSpPr>
          <p:cNvPr id="5" name="Obdélník 4"/>
          <p:cNvSpPr/>
          <p:nvPr/>
        </p:nvSpPr>
        <p:spPr>
          <a:xfrm>
            <a:off x="1822134" y="3569585"/>
            <a:ext cx="549973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00" i="1" dirty="0">
                <a:solidFill>
                  <a:srgbClr val="002060"/>
                </a:solidFill>
              </a:rPr>
              <a:t>Zdroj</a:t>
            </a:r>
            <a:r>
              <a:rPr lang="cs-CZ" sz="1300" dirty="0">
                <a:solidFill>
                  <a:srgbClr val="002060"/>
                </a:solidFill>
              </a:rPr>
              <a:t>: Webový portál Fondy Evropské unie [online] [vid. 13. září 2012]. Dostupné z http://www.strukturalni-fondy.cz/Programy-2004-2006; vlastní úprava</a:t>
            </a:r>
          </a:p>
          <a:p>
            <a:endParaRPr lang="cs-CZ" sz="1300" dirty="0">
              <a:solidFill>
                <a:srgbClr val="00206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979712" y="804474"/>
            <a:ext cx="496855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500" b="1" dirty="0">
                <a:solidFill>
                  <a:srgbClr val="002060"/>
                </a:solidFill>
              </a:rPr>
              <a:t>Tabulka č. 2: Rozdělení prostředků v období 2004 až 2006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101425"/>
              </p:ext>
            </p:extLst>
          </p:nvPr>
        </p:nvGraphicFramePr>
        <p:xfrm>
          <a:off x="1763688" y="1127639"/>
          <a:ext cx="5067685" cy="2357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5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6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4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2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2004—2006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2004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2005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2006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Fond soudržnosti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945,3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316,9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266,1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362,3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Strukturální fondy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1 584,40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381,5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528,9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674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Cíl 1 (13 krajů)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1 454,30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339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485,5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629,8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Cíl 2 (Praha)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71,3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23,3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23,8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24,2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Cíl 3 (Praha)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58,8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19,2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19,6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20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Iniciativy Společenství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100,8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28,6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32,1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40,1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Interreg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68,7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21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21,4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26,3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Equal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32,1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7,6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10,7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13,8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8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Strukturální operace celkem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2 630,50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727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827,1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1 076,30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1" marR="33331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8659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59582"/>
            <a:ext cx="878497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4056"/>
          </a:xfrm>
        </p:spPr>
        <p:txBody>
          <a:bodyPr/>
          <a:lstStyle/>
          <a:p>
            <a:r>
              <a:rPr lang="cs-CZ" b="1" dirty="0"/>
              <a:t> Literatura –  obrázky a tabulky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024596" y="3465135"/>
            <a:ext cx="578776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00" i="1" dirty="0">
                <a:solidFill>
                  <a:srgbClr val="002060"/>
                </a:solidFill>
              </a:rPr>
              <a:t>Zdroj</a:t>
            </a:r>
            <a:r>
              <a:rPr lang="cs-CZ" sz="1300" dirty="0">
                <a:solidFill>
                  <a:srgbClr val="002060"/>
                </a:solidFill>
              </a:rPr>
              <a:t>: </a:t>
            </a:r>
            <a:r>
              <a:rPr lang="cs-CZ" sz="1300" dirty="0" err="1">
                <a:solidFill>
                  <a:srgbClr val="002060"/>
                </a:solidFill>
              </a:rPr>
              <a:t>Eurostat</a:t>
            </a:r>
            <a:r>
              <a:rPr lang="cs-CZ" sz="1300" dirty="0">
                <a:solidFill>
                  <a:srgbClr val="002060"/>
                </a:solidFill>
              </a:rPr>
              <a:t> [online] [vid. 12. září 2020]. Dostupné z http://epp.eurostat.ec.europa.eu/portal/page/portal/ </a:t>
            </a:r>
            <a:r>
              <a:rPr lang="cs-CZ" sz="1300" dirty="0" err="1">
                <a:solidFill>
                  <a:srgbClr val="002060"/>
                </a:solidFill>
              </a:rPr>
              <a:t>region_cities</a:t>
            </a:r>
            <a:r>
              <a:rPr lang="cs-CZ" sz="1300" dirty="0">
                <a:solidFill>
                  <a:srgbClr val="002060"/>
                </a:solidFill>
              </a:rPr>
              <a:t>/</a:t>
            </a:r>
            <a:r>
              <a:rPr lang="cs-CZ" sz="1300" dirty="0" err="1">
                <a:solidFill>
                  <a:srgbClr val="002060"/>
                </a:solidFill>
              </a:rPr>
              <a:t>regional_statistics</a:t>
            </a:r>
            <a:r>
              <a:rPr lang="cs-CZ" sz="1300" dirty="0">
                <a:solidFill>
                  <a:srgbClr val="002060"/>
                </a:solidFill>
              </a:rPr>
              <a:t>/data/</a:t>
            </a:r>
            <a:r>
              <a:rPr lang="cs-CZ" sz="1300" dirty="0" err="1">
                <a:solidFill>
                  <a:srgbClr val="002060"/>
                </a:solidFill>
              </a:rPr>
              <a:t>main_tables</a:t>
            </a:r>
            <a:r>
              <a:rPr lang="cs-CZ" sz="1300" dirty="0">
                <a:solidFill>
                  <a:srgbClr val="002060"/>
                </a:solidFill>
              </a:rPr>
              <a:t>; vlastní propočty</a:t>
            </a:r>
          </a:p>
        </p:txBody>
      </p:sp>
      <p:sp>
        <p:nvSpPr>
          <p:cNvPr id="7" name="Obdélník 6"/>
          <p:cNvSpPr/>
          <p:nvPr/>
        </p:nvSpPr>
        <p:spPr>
          <a:xfrm>
            <a:off x="2267744" y="923984"/>
            <a:ext cx="604867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500" b="1" dirty="0">
                <a:solidFill>
                  <a:srgbClr val="002060"/>
                </a:solidFill>
              </a:rPr>
              <a:t>Obrázek č. 1: Co dělám, když se mi chce spát</a:t>
            </a:r>
          </a:p>
        </p:txBody>
      </p:sp>
      <p:pic>
        <p:nvPicPr>
          <p:cNvPr id="8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900" y="1352716"/>
            <a:ext cx="3312368" cy="2006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7243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59582"/>
            <a:ext cx="878497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4056"/>
          </a:xfrm>
        </p:spPr>
        <p:txBody>
          <a:bodyPr/>
          <a:lstStyle/>
          <a:p>
            <a:r>
              <a:rPr lang="cs-CZ" b="1" dirty="0"/>
              <a:t> Literatura –  obrázky a tabulky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123728" y="3636914"/>
            <a:ext cx="549973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00" i="1" dirty="0">
                <a:solidFill>
                  <a:srgbClr val="002060"/>
                </a:solidFill>
              </a:rPr>
              <a:t>Zdroj</a:t>
            </a:r>
            <a:r>
              <a:rPr lang="cs-CZ" sz="1300" dirty="0">
                <a:solidFill>
                  <a:srgbClr val="002060"/>
                </a:solidFill>
              </a:rPr>
              <a:t>: </a:t>
            </a:r>
            <a:r>
              <a:rPr lang="cs-CZ" sz="1300" dirty="0" err="1">
                <a:solidFill>
                  <a:srgbClr val="002060"/>
                </a:solidFill>
              </a:rPr>
              <a:t>Eurostat</a:t>
            </a:r>
            <a:r>
              <a:rPr lang="cs-CZ" sz="1300" dirty="0">
                <a:solidFill>
                  <a:srgbClr val="002060"/>
                </a:solidFill>
              </a:rPr>
              <a:t> [online] [vid. 15. září 2020]. Dostupné z http://epp.eurostat.ec.europa.eu/portal/page/portal/ </a:t>
            </a:r>
            <a:r>
              <a:rPr lang="cs-CZ" sz="1300" dirty="0" err="1">
                <a:solidFill>
                  <a:srgbClr val="002060"/>
                </a:solidFill>
              </a:rPr>
              <a:t>region_cities</a:t>
            </a:r>
            <a:r>
              <a:rPr lang="cs-CZ" sz="1300" dirty="0">
                <a:solidFill>
                  <a:srgbClr val="002060"/>
                </a:solidFill>
              </a:rPr>
              <a:t>/</a:t>
            </a:r>
            <a:r>
              <a:rPr lang="cs-CZ" sz="1300" dirty="0" err="1">
                <a:solidFill>
                  <a:srgbClr val="002060"/>
                </a:solidFill>
              </a:rPr>
              <a:t>regional_statistics</a:t>
            </a:r>
            <a:r>
              <a:rPr lang="cs-CZ" sz="1300" dirty="0">
                <a:solidFill>
                  <a:srgbClr val="002060"/>
                </a:solidFill>
              </a:rPr>
              <a:t>/data/</a:t>
            </a:r>
            <a:r>
              <a:rPr lang="cs-CZ" sz="1300" dirty="0" err="1">
                <a:solidFill>
                  <a:srgbClr val="002060"/>
                </a:solidFill>
              </a:rPr>
              <a:t>main_tables</a:t>
            </a:r>
            <a:r>
              <a:rPr lang="cs-CZ" sz="1300" dirty="0">
                <a:solidFill>
                  <a:srgbClr val="002060"/>
                </a:solidFill>
              </a:rPr>
              <a:t>; vlastní propočty</a:t>
            </a:r>
          </a:p>
        </p:txBody>
      </p:sp>
      <p:sp>
        <p:nvSpPr>
          <p:cNvPr id="7" name="Obdélník 6"/>
          <p:cNvSpPr/>
          <p:nvPr/>
        </p:nvSpPr>
        <p:spPr>
          <a:xfrm>
            <a:off x="2987824" y="897999"/>
            <a:ext cx="4294757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500" b="1" dirty="0">
                <a:solidFill>
                  <a:srgbClr val="002060"/>
                </a:solidFill>
              </a:rPr>
              <a:t>Obrázek č. 2: Theilův index</a:t>
            </a:r>
          </a:p>
        </p:txBody>
      </p:sp>
      <p:pic>
        <p:nvPicPr>
          <p:cNvPr id="9" name="obrázek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882" y="1155494"/>
            <a:ext cx="5380038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4393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43608" y="1417588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2355726"/>
            <a:ext cx="7272808" cy="783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0" algn="ctr">
              <a:lnSpc>
                <a:spcPct val="110000"/>
              </a:lnSpc>
              <a:spcBef>
                <a:spcPts val="1800"/>
              </a:spcBef>
              <a:buNone/>
            </a:pPr>
            <a:r>
              <a:rPr lang="cs-CZ" sz="4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</a:t>
            </a:r>
            <a:r>
              <a:rPr lang="cs-CZ" sz="3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3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71296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Vše, co přejímáme, bychom měli ocitovat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Data, myšlenky, obrázky, tabulky atd.</a:t>
            </a:r>
          </a:p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Cituje se průběžně v textu pomocí tzv. Harvardského stylu</a:t>
            </a:r>
          </a:p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konci práce se pak uvádí souhrnný seznam literatury</a:t>
            </a:r>
          </a:p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Vše, co je v závěrečném seznamu, musí být ocitováno někde v textu</a:t>
            </a:r>
          </a:p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Porušení těchto zásad vede k plagiátorství a možnému postihu dle Disciplinárního řádu</a:t>
            </a:r>
          </a:p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typu managementmania.com nebo wikipedia.org NE</a:t>
            </a:r>
          </a:p>
          <a:p>
            <a:pPr algn="just">
              <a:spcBef>
                <a:spcPts val="1200"/>
              </a:spcBef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04056"/>
          </a:xfrm>
        </p:spPr>
        <p:txBody>
          <a:bodyPr/>
          <a:lstStyle/>
          <a:p>
            <a:r>
              <a:rPr lang="cs-CZ" sz="2800" b="1" dirty="0"/>
              <a:t>Zásady psaní odborného textu - citování</a:t>
            </a:r>
          </a:p>
        </p:txBody>
      </p:sp>
    </p:spTree>
    <p:extLst>
      <p:ext uri="{BB962C8B-B14F-4D97-AF65-F5344CB8AC3E}">
        <p14:creationId xmlns:p14="http://schemas.microsoft.com/office/powerpoint/2010/main" val="248780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71296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 na citace „z druhé ruky“. 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se často dopouštějí toho, že citují myšlenku z díla, které sami neměli k dispozici, a přebírají ji skrze práci někoho jiného (často např. jinou závěrečnou práci). 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Toto je přípustné pouze zcela výjimečně u obtížně dohledatelných děl a musí to být v práci jasně vyznačeno. Za normálních okolností je nutné se převzatým citacím vyhýbat, platí zde jednoduché pravidlo: buď si dílo dohledám a cituji ho přímo, nebo daného autora necituji vůbec.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04056"/>
          </a:xfrm>
        </p:spPr>
        <p:txBody>
          <a:bodyPr/>
          <a:lstStyle/>
          <a:p>
            <a:r>
              <a:rPr lang="cs-CZ" sz="2800" b="1" dirty="0"/>
              <a:t>Zásady psaní odborného textu - citování</a:t>
            </a:r>
          </a:p>
        </p:txBody>
      </p:sp>
    </p:spTree>
    <p:extLst>
      <p:ext uri="{BB962C8B-B14F-4D97-AF65-F5344CB8AC3E}">
        <p14:creationId xmlns:p14="http://schemas.microsoft.com/office/powerpoint/2010/main" val="2905002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71296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textu se používá tzv.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Harvardský styl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čili formát Autor (rok, strana)</a:t>
            </a:r>
          </a:p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Novák (2015) nebo Novák (2015, s. 5) nebo Novák (2015, s. 4-7)</a:t>
            </a:r>
          </a:p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Rozdíl?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Odkazuji se na celou knihu nebo studii =&gt; Novák (2015)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Odkazuji se na konkrétní část zdroje =&gt; Novák (2015, s. 5)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Dělám výtah z několika stran =&gt; Novák (2015, s. 4-7) </a:t>
            </a:r>
          </a:p>
          <a:p>
            <a:pPr algn="just">
              <a:spcBef>
                <a:spcPts val="1200"/>
              </a:spcBef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04056"/>
          </a:xfrm>
        </p:spPr>
        <p:txBody>
          <a:bodyPr/>
          <a:lstStyle/>
          <a:p>
            <a:r>
              <a:rPr lang="cs-CZ" sz="2800" b="1" dirty="0"/>
              <a:t> Bibliografické citace</a:t>
            </a:r>
          </a:p>
        </p:txBody>
      </p:sp>
    </p:spTree>
    <p:extLst>
      <p:ext uri="{BB962C8B-B14F-4D97-AF65-F5344CB8AC3E}">
        <p14:creationId xmlns:p14="http://schemas.microsoft.com/office/powerpoint/2010/main" val="410201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71296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Rozlišení odkazu jako přirozené součásti textu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Nováka (2010, s. 26) byla hlavním faktorem vzniku finanční krize cenová bublina na realitním trhu.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Teorii makroekonomických šoků popisuje Novotný (2009).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Nováka a Poláka (2007, s. 226) je psaní bakalářky prima.</a:t>
            </a:r>
          </a:p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Versus není součástí textu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Během hospodářské krize bývá vysoká míra nezaměstnanosti (Novák 2009, s. 10).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04056"/>
          </a:xfrm>
        </p:spPr>
        <p:txBody>
          <a:bodyPr/>
          <a:lstStyle/>
          <a:p>
            <a:r>
              <a:rPr lang="cs-CZ" sz="2800" b="1" dirty="0"/>
              <a:t> Bibliografické citace</a:t>
            </a:r>
          </a:p>
        </p:txBody>
      </p:sp>
    </p:spTree>
    <p:extLst>
      <p:ext uri="{BB962C8B-B14F-4D97-AF65-F5344CB8AC3E}">
        <p14:creationId xmlns:p14="http://schemas.microsoft.com/office/powerpoint/2010/main" val="3460075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71296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Převzatý text lze citovat těmito formami:</a:t>
            </a:r>
          </a:p>
          <a:p>
            <a:pPr marL="857250" lvl="1" indent="-457200" algn="just">
              <a:spcBef>
                <a:spcPts val="1200"/>
              </a:spcBef>
              <a:buFont typeface="+mj-lt"/>
              <a:buAutoNum type="alphaLcParenR"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Přímá citace – text je z původního díla převzat doslovně a uvádí se v uvozovkách.</a:t>
            </a:r>
          </a:p>
          <a:p>
            <a:pPr marL="857250" lvl="1" indent="-457200" algn="just">
              <a:spcBef>
                <a:spcPts val="1200"/>
              </a:spcBef>
              <a:buFont typeface="+mj-lt"/>
              <a:buAutoNum type="alphaLcParenR"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Nepřímá citace (parafráze) – text je z původního díla interpretován vlastními slovy, aniž by se však změnil význam textu.</a:t>
            </a:r>
          </a:p>
          <a:p>
            <a:pPr marL="857250" lvl="1" indent="-457200" algn="just">
              <a:spcBef>
                <a:spcPts val="1200"/>
              </a:spcBef>
              <a:buFont typeface="+mj-lt"/>
              <a:buAutoNum type="alphaLcParenR"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Citace na celé dílo – uvádí se pouze v případě, že se autor odkazuje na celé původní dílo.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04056"/>
          </a:xfrm>
        </p:spPr>
        <p:txBody>
          <a:bodyPr/>
          <a:lstStyle/>
          <a:p>
            <a:r>
              <a:rPr lang="cs-CZ" sz="2800" b="1" dirty="0"/>
              <a:t> Bibliografické citace</a:t>
            </a:r>
          </a:p>
        </p:txBody>
      </p:sp>
    </p:spTree>
    <p:extLst>
      <p:ext uri="{BB962C8B-B14F-4D97-AF65-F5344CB8AC3E}">
        <p14:creationId xmlns:p14="http://schemas.microsoft.com/office/powerpoint/2010/main" val="300734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71296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přímé citace, kdy je převzat text doslovně, obsahuje odkaz na dané dílo tyto náležitosti: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 autora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vydání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stránka nebo rozpětí stran odkud byl text převzat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samotný citovaný text je psán kurzívou a je uveden v uvozovkách</a:t>
            </a:r>
          </a:p>
          <a:p>
            <a:pPr algn="just">
              <a:spcBef>
                <a:spcPts val="1200"/>
              </a:spcBef>
            </a:pPr>
            <a:endParaRPr lang="cs-CZ" alt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04056"/>
          </a:xfrm>
        </p:spPr>
        <p:txBody>
          <a:bodyPr/>
          <a:lstStyle/>
          <a:p>
            <a:r>
              <a:rPr lang="cs-CZ" sz="2800" b="1" dirty="0"/>
              <a:t> Bibliografické citace – přímá citace</a:t>
            </a:r>
          </a:p>
        </p:txBody>
      </p:sp>
    </p:spTree>
    <p:extLst>
      <p:ext uri="{BB962C8B-B14F-4D97-AF65-F5344CB8AC3E}">
        <p14:creationId xmlns:p14="http://schemas.microsoft.com/office/powerpoint/2010/main" val="209868979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3718</TotalTime>
  <Words>3524</Words>
  <Application>Microsoft Office PowerPoint</Application>
  <PresentationFormat>Předvádění na obrazovce (16:9)</PresentationFormat>
  <Paragraphs>338</Paragraphs>
  <Slides>37</Slides>
  <Notes>35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Arial</vt:lpstr>
      <vt:lpstr>Calibri</vt:lpstr>
      <vt:lpstr>Times New Roman</vt:lpstr>
      <vt:lpstr>Wingdings</vt:lpstr>
      <vt:lpstr>SLU</vt:lpstr>
      <vt:lpstr>Seminář k bakalářské práci II</vt:lpstr>
      <vt:lpstr>Jak napsat bakalářskou práci?</vt:lpstr>
      <vt:lpstr>Zásady psaní odborného textu</vt:lpstr>
      <vt:lpstr>Zásady psaní odborného textu - citování</vt:lpstr>
      <vt:lpstr>Zásady psaní odborného textu - citování</vt:lpstr>
      <vt:lpstr> Bibliografické citace</vt:lpstr>
      <vt:lpstr> Bibliografické citace</vt:lpstr>
      <vt:lpstr> Bibliografické citace</vt:lpstr>
      <vt:lpstr> Bibliografické citace – přímá citace</vt:lpstr>
      <vt:lpstr> Bibliografické citace – přímá citace</vt:lpstr>
      <vt:lpstr> Bibliografické citace – nepřímá citace</vt:lpstr>
      <vt:lpstr> Bibliografické citace – nepřímá citace</vt:lpstr>
      <vt:lpstr> Seznam literatury – kniha, učebnice atd. </vt:lpstr>
      <vt:lpstr> Seznam literatury – kniha, učebnice atd. </vt:lpstr>
      <vt:lpstr> Seznam literatury – kniha, učebnice atd. </vt:lpstr>
      <vt:lpstr> Seznam literatury – kniha, učebnice atd. </vt:lpstr>
      <vt:lpstr> Seznam literatury – kniha, učebnice atd. </vt:lpstr>
      <vt:lpstr> Seznam literatury – kniha, učebnice atd. </vt:lpstr>
      <vt:lpstr> Seznam literatury – kniha, učebnice atd. </vt:lpstr>
      <vt:lpstr> Seznam literatury –  cituji pouze část dokumentu (např. Kapitolu, příspěvek ve sborníku atd.). </vt:lpstr>
      <vt:lpstr> Seznam literatury –  cituji pouze část dokumentu (např. Kapitolu, příspěvek ve sborníku atd.). </vt:lpstr>
      <vt:lpstr> Seznam literatury –  cituji pouze část dokumentu (např. Kapitolu, příspěvek ve sborníku atd.). </vt:lpstr>
      <vt:lpstr> Seznam literatury –  seriálové publikace</vt:lpstr>
      <vt:lpstr> Seznam literatury –  seriálové publikace</vt:lpstr>
      <vt:lpstr> Seznam literatury –  seriálové publikace</vt:lpstr>
      <vt:lpstr> Seznam literatury –  Legislativní dokumenty</vt:lpstr>
      <vt:lpstr> Seznam literatury –  Legislativní dokumenty</vt:lpstr>
      <vt:lpstr> Seznam literatury –  Legislativní dokumenty</vt:lpstr>
      <vt:lpstr> Seznam literatury –  Legislativní dokumenty</vt:lpstr>
      <vt:lpstr> Seznam literatury –  informace z webu</vt:lpstr>
      <vt:lpstr> Seznam literatury –  informace z webu</vt:lpstr>
      <vt:lpstr> Seznam literatury –  informace z webu</vt:lpstr>
      <vt:lpstr> Literatura –  obrázky a tabulky</vt:lpstr>
      <vt:lpstr> Literatura –  obrázky a tabulky</vt:lpstr>
      <vt:lpstr> Literatura –  obrázky a tabulky</vt:lpstr>
      <vt:lpstr> Literatura –  obrázky a tabulky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Iveta Palečková</cp:lastModifiedBy>
  <cp:revision>156</cp:revision>
  <dcterms:created xsi:type="dcterms:W3CDTF">2016-07-06T15:42:34Z</dcterms:created>
  <dcterms:modified xsi:type="dcterms:W3CDTF">2020-11-06T16:24:05Z</dcterms:modified>
</cp:coreProperties>
</file>