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0" r:id="rId4"/>
    <p:sldId id="289" r:id="rId5"/>
    <p:sldId id="266" r:id="rId6"/>
    <p:sldId id="267" r:id="rId7"/>
    <p:sldId id="291" r:id="rId8"/>
    <p:sldId id="310" r:id="rId9"/>
    <p:sldId id="268" r:id="rId10"/>
    <p:sldId id="269" r:id="rId11"/>
    <p:sldId id="311" r:id="rId12"/>
    <p:sldId id="270" r:id="rId13"/>
    <p:sldId id="295" r:id="rId14"/>
    <p:sldId id="296" r:id="rId15"/>
    <p:sldId id="297" r:id="rId16"/>
    <p:sldId id="298" r:id="rId17"/>
    <p:sldId id="299" r:id="rId18"/>
    <p:sldId id="300" r:id="rId19"/>
    <p:sldId id="303" r:id="rId20"/>
    <p:sldId id="304" r:id="rId21"/>
    <p:sldId id="302" r:id="rId22"/>
    <p:sldId id="305" r:id="rId23"/>
    <p:sldId id="306" r:id="rId24"/>
    <p:sldId id="307" r:id="rId25"/>
    <p:sldId id="308" r:id="rId26"/>
    <p:sldId id="309" r:id="rId27"/>
    <p:sldId id="271" r:id="rId28"/>
    <p:sldId id="272" r:id="rId29"/>
    <p:sldId id="292" r:id="rId30"/>
    <p:sldId id="293" r:id="rId31"/>
    <p:sldId id="294" r:id="rId32"/>
    <p:sldId id="273" r:id="rId33"/>
    <p:sldId id="274" r:id="rId34"/>
    <p:sldId id="312" r:id="rId35"/>
    <p:sldId id="263" r:id="rId36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 varScale="1">
        <p:scale>
          <a:sx n="110" d="100"/>
          <a:sy n="110" d="100"/>
        </p:scale>
        <p:origin x="102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56FE-DE16-45D8-86E1-6F1991546688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C7F60-B14A-4649-920F-F16BCF71B3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714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65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1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86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57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905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23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369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697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22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020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999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26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03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149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634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614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87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24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814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05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17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46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zadani_z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prihlaseni_z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leckova@opf.slu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331236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k bakalářské práci I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8344" y="987574"/>
            <a:ext cx="8640960" cy="34648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8890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lze najít na stránkách Ústavu informačních technologií:</a:t>
            </a:r>
          </a:p>
          <a:p>
            <a:pPr marL="88900" indent="0">
              <a:lnSpc>
                <a:spcPct val="110000"/>
              </a:lnSpc>
              <a:spcBef>
                <a:spcPts val="1800"/>
              </a:spcBef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https://uit.opf.slu.cz/zadani_zp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lnSpc>
                <a:spcPct val="110000"/>
              </a:lnSpc>
              <a:spcBef>
                <a:spcPts val="1200"/>
              </a:spcBef>
            </a:pP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99110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8344" y="987574"/>
            <a:ext cx="8640960" cy="34648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8890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 lze najít na stránkách Ústavu informačních technologií:</a:t>
            </a:r>
          </a:p>
          <a:p>
            <a:pPr marL="88900" indent="0">
              <a:lnSpc>
                <a:spcPct val="110000"/>
              </a:lnSpc>
              <a:spcBef>
                <a:spcPts val="1800"/>
              </a:spcBef>
              <a:buNone/>
            </a:pP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https://uit.opf.slu.cz/prihlaseni_zp</a:t>
            </a:r>
            <a:r>
              <a:rPr 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lnSpc>
                <a:spcPct val="110000"/>
              </a:lnSpc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Přihlášení k tématu BP v IS SU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2281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8" y="915566"/>
            <a:ext cx="6963475" cy="36004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131840" y="3795886"/>
            <a:ext cx="165618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92080" y="2211710"/>
            <a:ext cx="2376264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Student klikne na výběr prací katedry, pod kterou spadá jeho vedoucí práce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4499992" y="3124007"/>
            <a:ext cx="72008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03189"/>
            <a:ext cx="3816424" cy="431663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427984" y="1500539"/>
            <a:ext cx="2376264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Studentovi se zobrazí seznam témat a následně je třeba vyhledat téma, které si zvolil v </a:t>
            </a:r>
            <a:r>
              <a:rPr lang="cs-CZ" dirty="0" err="1">
                <a:solidFill>
                  <a:schemeClr val="bg1"/>
                </a:solidFill>
              </a:rPr>
              <a:t>Tematikonu</a:t>
            </a:r>
            <a:r>
              <a:rPr lang="cs-CZ" dirty="0">
                <a:solidFill>
                  <a:schemeClr val="bg1"/>
                </a:solidFill>
              </a:rPr>
              <a:t> a u kterého je i jeho jméno</a:t>
            </a:r>
          </a:p>
        </p:txBody>
      </p:sp>
      <p:sp>
        <p:nvSpPr>
          <p:cNvPr id="8" name="Obdélník 7"/>
          <p:cNvSpPr/>
          <p:nvPr/>
        </p:nvSpPr>
        <p:spPr>
          <a:xfrm>
            <a:off x="547163" y="4083918"/>
            <a:ext cx="3808813" cy="935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4139952" y="3412039"/>
            <a:ext cx="1087732" cy="5539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17018" y="3374775"/>
            <a:ext cx="2376264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nalezení tématu i jména a příjmení stačí kliknout na „přihlásit“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899592" y="3979871"/>
            <a:ext cx="4651562" cy="1760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71550"/>
            <a:ext cx="4968552" cy="42494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27984" y="1500539"/>
            <a:ext cx="3672408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Následně zvolit „Ano, přihlásit“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1521" y="2067694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1763688" y="1698483"/>
            <a:ext cx="2520280" cy="5492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56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771550"/>
            <a:ext cx="5809903" cy="38866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36443" y="806971"/>
            <a:ext cx="2808312" cy="258532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</a:t>
            </a:r>
            <a:r>
              <a:rPr lang="cs-CZ" dirty="0" err="1">
                <a:solidFill>
                  <a:schemeClr val="bg1"/>
                </a:solidFill>
              </a:rPr>
              <a:t>odkliknutí</a:t>
            </a:r>
            <a:r>
              <a:rPr lang="cs-CZ" dirty="0">
                <a:solidFill>
                  <a:schemeClr val="bg1"/>
                </a:solidFill>
              </a:rPr>
              <a:t> se zobrazí tato potvrzení a musí se počkat na potvrzení přihlášení vedoucím práce, kterému dorazí email o přihlášení studenta na dané téma (dokud nepotvrdí vedoucí přihlášení, tak nelze zadání editovat!)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7506" y="1347614"/>
            <a:ext cx="3952828" cy="935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4180095" y="1720721"/>
            <a:ext cx="11119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107505" y="3507854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763689" y="2499742"/>
            <a:ext cx="3528391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730321"/>
            <a:ext cx="7886700" cy="21907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8" y="2872290"/>
            <a:ext cx="7839075" cy="21336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436096" y="843558"/>
            <a:ext cx="3600400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Než schválí vedoucí přihlášení lze provádět jen omezené operace (např. se odhlásit či napsat email vedoucímu). Pro přehled dostupných operací je nutné kliknout na „Zobrazit operace“</a:t>
            </a:r>
          </a:p>
        </p:txBody>
      </p:sp>
      <p:sp>
        <p:nvSpPr>
          <p:cNvPr id="10" name="Obdélník 9"/>
          <p:cNvSpPr/>
          <p:nvPr/>
        </p:nvSpPr>
        <p:spPr>
          <a:xfrm flipV="1">
            <a:off x="107506" y="2571750"/>
            <a:ext cx="1296142" cy="300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1547664" y="1720721"/>
            <a:ext cx="3744417" cy="9950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475882" y="2872290"/>
            <a:ext cx="3488606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Následně se zobrazí dostupné operace, zatím nelze zadání práce EDITOVAT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4713718"/>
            <a:ext cx="3952828" cy="321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1979712" y="3363838"/>
            <a:ext cx="3384377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76056" y="1155397"/>
            <a:ext cx="2376264" cy="2308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Pokud už je student přihlášený na téma, stačí pro editaci zadání kliknout na „Moje témata“  - zobrazí se mu jen jeho téma, které si zvolil a ke kterému se přihlásil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1" y="987574"/>
            <a:ext cx="3552825" cy="33718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91431" y="2139702"/>
            <a:ext cx="1656184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3131840" y="1755561"/>
            <a:ext cx="1728192" cy="4243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0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03189"/>
            <a:ext cx="5448300" cy="21145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55" y="2859782"/>
            <a:ext cx="5534025" cy="21240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436096" y="843558"/>
            <a:ext cx="3600400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Zobrazí se tato stránka, kde již není uvedeno, že přihlášení čeká na schválení vedoucím, lze začít editovat zadání po kliknutí na „Zobrazit operace“</a:t>
            </a:r>
          </a:p>
        </p:txBody>
      </p:sp>
      <p:sp>
        <p:nvSpPr>
          <p:cNvPr id="8" name="Obdélník 7"/>
          <p:cNvSpPr/>
          <p:nvPr/>
        </p:nvSpPr>
        <p:spPr>
          <a:xfrm flipV="1">
            <a:off x="107506" y="2571750"/>
            <a:ext cx="1296142" cy="300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1547664" y="1720721"/>
            <a:ext cx="3744417" cy="9950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475882" y="2872290"/>
            <a:ext cx="3488606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Následně se zobrazí dostupné operace, v tuto chvíli již lze zadání práce EDITOVAT, čili stačí kliknout na tuto položku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79512" y="4713718"/>
            <a:ext cx="3952828" cy="321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2555776" y="3363838"/>
            <a:ext cx="2808314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80" y="697458"/>
            <a:ext cx="5411478" cy="565477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24126" y="555526"/>
            <a:ext cx="3600400" cy="28623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 názvu práce je nutné vyjmout jméno a příjmení studenta, rovněž je možné název práce upřesnit (zejména v případech kdy vedoucí v </a:t>
            </a:r>
            <a:r>
              <a:rPr lang="cs-CZ" dirty="0" err="1">
                <a:solidFill>
                  <a:schemeClr val="bg1"/>
                </a:solidFill>
              </a:rPr>
              <a:t>Tematikonu</a:t>
            </a:r>
            <a:r>
              <a:rPr lang="cs-CZ" dirty="0">
                <a:solidFill>
                  <a:schemeClr val="bg1"/>
                </a:solidFill>
              </a:rPr>
              <a:t> vypsal obecnější názvy typu „vybraný region“ či „vybraná firma“</a:t>
            </a:r>
          </a:p>
          <a:p>
            <a:r>
              <a:rPr lang="cs-CZ" dirty="0">
                <a:solidFill>
                  <a:schemeClr val="bg1"/>
                </a:solidFill>
              </a:rPr>
              <a:t>Kromě českého nebo slovenského názvu je nutné vyplnit i anglický překlad</a:t>
            </a:r>
          </a:p>
        </p:txBody>
      </p:sp>
      <p:sp>
        <p:nvSpPr>
          <p:cNvPr id="7" name="Obdélník 6"/>
          <p:cNvSpPr/>
          <p:nvPr/>
        </p:nvSpPr>
        <p:spPr>
          <a:xfrm flipV="1">
            <a:off x="224403" y="697458"/>
            <a:ext cx="3339485" cy="362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3635896" y="915566"/>
            <a:ext cx="194421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51981" y="3508983"/>
            <a:ext cx="3488606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Okno pro vložení harmonogramu a rámcového obsahu práce. POZOR systém vyžaduje HTML formát!!!!!</a:t>
            </a:r>
          </a:p>
          <a:p>
            <a:r>
              <a:rPr lang="cs-CZ" dirty="0">
                <a:solidFill>
                  <a:schemeClr val="bg1"/>
                </a:solidFill>
              </a:rPr>
              <a:t>Byla vytvořena </a:t>
            </a:r>
            <a:r>
              <a:rPr lang="cs-CZ" dirty="0" err="1">
                <a:solidFill>
                  <a:schemeClr val="bg1"/>
                </a:solidFill>
              </a:rPr>
              <a:t>utilitka</a:t>
            </a:r>
            <a:r>
              <a:rPr lang="cs-CZ" dirty="0">
                <a:solidFill>
                  <a:schemeClr val="bg1"/>
                </a:solidFill>
              </a:rPr>
              <a:t> pro ulehčení, viz další </a:t>
            </a:r>
            <a:r>
              <a:rPr lang="cs-CZ" dirty="0" err="1">
                <a:solidFill>
                  <a:schemeClr val="bg1"/>
                </a:solidFill>
              </a:rPr>
              <a:t>slide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24403" y="1126009"/>
            <a:ext cx="3339485" cy="321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3635896" y="1347614"/>
            <a:ext cx="2054219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213523" y="3217738"/>
            <a:ext cx="5006549" cy="1514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5279196" y="3974864"/>
            <a:ext cx="472785" cy="51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0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712968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sz="18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Kód předmětu:</a:t>
            </a: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OPFBKBPS nebo OPFBKSBP   </a:t>
            </a:r>
          </a:p>
          <a:p>
            <a:pPr algn="just">
              <a:spcBef>
                <a:spcPts val="1200"/>
              </a:spcBef>
            </a:pPr>
            <a:r>
              <a:rPr lang="cs-CZ" sz="18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Anotace: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rámci předmětu Seminář k bakalářské práci student ve spolupráci s vedoucím bakalářské práce vytvoří oficiální zadání bakalářské práce. Předmět se zaměřuje na formální i obsahové zpracování bakalářské práce, kdy je student v několika přednáškách seznámen s formálními požadavky pro psaní závěrečných kvalifikačních prací, dále jsou prohloubeny jeho znalosti metodologie vědy a zásad citační etiky. V rámci konzultací s vedoucím bakalářské je vymezena problematika, která bude předmětem bakalářské práce. Současně se předpokládá stanovení cíle bakalářské práce včetně vymezení metodiky jejího řešení. Výsledkem předmětu je vytvořené a vedoucím práce schválené oficiální zadání bakalářské práce.</a:t>
            </a: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cs-CZ" sz="18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Vyučující:</a:t>
            </a: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doc. Palečková (</a:t>
            </a: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paleckova@opf.slu.cz</a:t>
            </a: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tel. 596 398 211) + garanti za katedry + vedoucí práce    </a:t>
            </a:r>
            <a:endParaRPr lang="cs-CZ" altLang="cs-CZ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16624" cy="507703"/>
          </a:xfrm>
        </p:spPr>
        <p:txBody>
          <a:bodyPr/>
          <a:lstStyle/>
          <a:p>
            <a:r>
              <a:rPr lang="cs-CZ" sz="2800" b="1" dirty="0"/>
              <a:t>Seminář k bakalářské práci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76056" y="1155397"/>
            <a:ext cx="3528392" cy="36933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Odkaz na </a:t>
            </a:r>
            <a:r>
              <a:rPr lang="cs-CZ" dirty="0" err="1">
                <a:solidFill>
                  <a:schemeClr val="bg1"/>
                </a:solidFill>
              </a:rPr>
              <a:t>utilitku</a:t>
            </a:r>
            <a:r>
              <a:rPr lang="cs-CZ" dirty="0">
                <a:solidFill>
                  <a:schemeClr val="bg1"/>
                </a:solidFill>
              </a:rPr>
              <a:t> je na stránkách UIT, v návodech pro studenty, téma Vyplnění zadání závěrečné práce nebo zkopírováním tohoto odkazu do webového prohlížeče: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https://uit.opf.slu.cz/_media/navody/tematator.exe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Poté stačit uložit a spustit tuto </a:t>
            </a:r>
            <a:r>
              <a:rPr lang="cs-CZ" dirty="0" err="1">
                <a:solidFill>
                  <a:schemeClr val="bg1"/>
                </a:solidFill>
              </a:rPr>
              <a:t>utilitku</a:t>
            </a:r>
            <a:r>
              <a:rPr lang="cs-CZ" dirty="0">
                <a:solidFill>
                  <a:schemeClr val="bg1"/>
                </a:solidFill>
              </a:rPr>
              <a:t>…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735"/>
            <a:ext cx="4392488" cy="5040526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1547664" y="2707439"/>
            <a:ext cx="3426332" cy="20931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179512" y="4641980"/>
            <a:ext cx="4248472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49132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36096" y="0"/>
            <a:ext cx="3600400" cy="48628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spuštění se zobrazí přednastavený harmonogram a rámcový obsah práce. Postup práce: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cs-CZ" sz="1700" dirty="0">
                <a:solidFill>
                  <a:schemeClr val="bg1"/>
                </a:solidFill>
              </a:rPr>
              <a:t>Vyberu typ práce (bakalářská vs. diplomová)</a:t>
            </a:r>
          </a:p>
          <a:p>
            <a:pPr marL="342900" indent="-342900">
              <a:buAutoNum type="arabicParenR"/>
            </a:pPr>
            <a:r>
              <a:rPr lang="cs-CZ" sz="1700" dirty="0">
                <a:solidFill>
                  <a:schemeClr val="bg1"/>
                </a:solidFill>
              </a:rPr>
              <a:t>Dle domluvy s vedoucím upravím harmonogram práce (kromě data odevzdání na katedru, které je společné pro všechny)</a:t>
            </a:r>
          </a:p>
          <a:p>
            <a:pPr marL="342900" indent="-342900">
              <a:buAutoNum type="arabicParenR"/>
            </a:pPr>
            <a:r>
              <a:rPr lang="cs-CZ" sz="1700" dirty="0">
                <a:solidFill>
                  <a:schemeClr val="bg1"/>
                </a:solidFill>
              </a:rPr>
              <a:t>Po konzultaci s vedoucím upravím rámcový obsah (cíl práce, použité metody, stručné členění práce a použitá data)</a:t>
            </a:r>
          </a:p>
          <a:p>
            <a:pPr marL="342900" indent="-342900">
              <a:buAutoNum type="arabicParenR"/>
            </a:pPr>
            <a:r>
              <a:rPr lang="cs-CZ" sz="1700" dirty="0">
                <a:solidFill>
                  <a:schemeClr val="bg1"/>
                </a:solidFill>
              </a:rPr>
              <a:t>Na konec kliknu na „Zkopírovat výstup do schránky“ . Pokud si chci vše uložit do </a:t>
            </a:r>
            <a:r>
              <a:rPr lang="cs-CZ" sz="1700" dirty="0" err="1">
                <a:solidFill>
                  <a:schemeClr val="bg1"/>
                </a:solidFill>
              </a:rPr>
              <a:t>txt</a:t>
            </a:r>
            <a:r>
              <a:rPr lang="cs-CZ" sz="1700" dirty="0">
                <a:solidFill>
                  <a:schemeClr val="bg1"/>
                </a:solidFill>
              </a:rPr>
              <a:t> souboru kliknu na druhý odkaz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1907705" y="549573"/>
            <a:ext cx="3456383" cy="7169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2771800" y="1281393"/>
            <a:ext cx="2664296" cy="5917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4427985" y="2715767"/>
            <a:ext cx="936103" cy="576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1331641" y="4299942"/>
            <a:ext cx="4032447" cy="1880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987824" y="4724958"/>
            <a:ext cx="2448272" cy="3068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1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80" y="697458"/>
            <a:ext cx="5411478" cy="565477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24126" y="555526"/>
            <a:ext cx="3024338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Poté kliknu do tohoto okna a pomoci CTRL V vložím harmonogram a rámcový obsah z pomocníka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13523" y="3217738"/>
            <a:ext cx="5006549" cy="1514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3203848" y="1597497"/>
            <a:ext cx="2486267" cy="2126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78856"/>
            <a:ext cx="6953250" cy="2924175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151317" y="1995686"/>
            <a:ext cx="6508915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1043608" y="4083918"/>
            <a:ext cx="4824536" cy="156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148064" y="735546"/>
            <a:ext cx="3600400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POZOR jedná se o HTML formát, který obsahuje specifické příkazy a případnou změnu samotného textu je vhodné dělat v </a:t>
            </a:r>
            <a:r>
              <a:rPr lang="cs-CZ" dirty="0" err="1">
                <a:solidFill>
                  <a:schemeClr val="bg1"/>
                </a:solidFill>
              </a:rPr>
              <a:t>utilitce</a:t>
            </a:r>
            <a:r>
              <a:rPr lang="cs-CZ" dirty="0">
                <a:solidFill>
                  <a:schemeClr val="bg1"/>
                </a:solidFill>
              </a:rPr>
              <a:t> (pomocníkovi)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3917542"/>
            <a:ext cx="2736304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 dalším kroku kliknu na „Literaturu“ </a:t>
            </a:r>
          </a:p>
        </p:txBody>
      </p:sp>
    </p:spTree>
    <p:extLst>
      <p:ext uri="{BB962C8B-B14F-4D97-AF65-F5344CB8AC3E}">
        <p14:creationId xmlns:p14="http://schemas.microsoft.com/office/powerpoint/2010/main" val="39024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1" y="703189"/>
            <a:ext cx="5037591" cy="3217341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sp>
        <p:nvSpPr>
          <p:cNvPr id="16" name="Obdélník 15"/>
          <p:cNvSpPr/>
          <p:nvPr/>
        </p:nvSpPr>
        <p:spPr>
          <a:xfrm>
            <a:off x="158907" y="2499742"/>
            <a:ext cx="4852731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148064" y="735546"/>
            <a:ext cx="3600400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Literaturu je nutno vložit ručně do této části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148064" y="1649351"/>
            <a:ext cx="360040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Vyhledávač pro literaturu NEPOUŽÍVAT, tvůrce systému využívá jinou citační normu!!!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251520" y="3291830"/>
            <a:ext cx="4608512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251520" y="3219822"/>
            <a:ext cx="4608512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162343" y="2861523"/>
            <a:ext cx="3600400" cy="20313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Literatura se vkládá dle citační normy uvedené v </a:t>
            </a:r>
            <a:r>
              <a:rPr lang="cs-CZ" b="1" dirty="0">
                <a:solidFill>
                  <a:schemeClr val="bg1"/>
                </a:solidFill>
              </a:rPr>
              <a:t>Pokynu děkana č. 7/2018</a:t>
            </a:r>
          </a:p>
          <a:p>
            <a:r>
              <a:rPr lang="cs-CZ" b="1" dirty="0">
                <a:solidFill>
                  <a:schemeClr val="bg1"/>
                </a:solidFill>
              </a:rPr>
              <a:t>POZOR!!! </a:t>
            </a:r>
            <a:r>
              <a:rPr lang="cs-CZ" dirty="0">
                <a:solidFill>
                  <a:schemeClr val="bg1"/>
                </a:solidFill>
              </a:rPr>
              <a:t>Za každým zdrojem je nutné uvést </a:t>
            </a:r>
            <a:r>
              <a:rPr lang="cs-CZ" b="1" dirty="0">
                <a:solidFill>
                  <a:schemeClr val="bg1"/>
                </a:solidFill>
              </a:rPr>
              <a:t>&lt;BR/&gt;</a:t>
            </a: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Viz další </a:t>
            </a:r>
            <a:r>
              <a:rPr lang="cs-CZ" b="1" dirty="0" err="1">
                <a:solidFill>
                  <a:schemeClr val="bg1"/>
                </a:solidFill>
              </a:rPr>
              <a:t>slide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60457" y="1796591"/>
            <a:ext cx="3132023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Připravím si seznam literatury (po konzultaci s vedoucím) a následně vložím do IS SU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75733" y="760999"/>
            <a:ext cx="5006549" cy="3124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5220072" y="1995686"/>
            <a:ext cx="478009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0999"/>
            <a:ext cx="4752528" cy="3016445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1331640" y="915566"/>
            <a:ext cx="43204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2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podkladů do IS SU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48064" y="735546"/>
            <a:ext cx="36004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 vložení vypadá seznam takto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07" y="1028495"/>
            <a:ext cx="4629117" cy="1025770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129410" y="1057841"/>
            <a:ext cx="4852731" cy="106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0" y="2859782"/>
            <a:ext cx="5781675" cy="160972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148064" y="1436698"/>
            <a:ext cx="3600400" cy="258532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Katedra je automaticky předvolena, student nemění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Poslední krok: student klikne na „Uložit“. Po této operaci jde automaticky email vedoucímu práce. Zadání může i nadále upravovat student, vedoucí či referentka katedry. 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3275857" y="1851670"/>
            <a:ext cx="1872207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899592" y="3507854"/>
            <a:ext cx="4176466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Harmonogram vypracování BP</a:t>
            </a:r>
          </a:p>
        </p:txBody>
      </p:sp>
      <p:sp>
        <p:nvSpPr>
          <p:cNvPr id="15" name="Rectangle 7"/>
          <p:cNvSpPr txBox="1">
            <a:spLocks/>
          </p:cNvSpPr>
          <p:nvPr/>
        </p:nvSpPr>
        <p:spPr>
          <a:xfrm>
            <a:off x="167224" y="267494"/>
            <a:ext cx="8659813" cy="51260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cs-CZ" alt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44008" y="3174051"/>
            <a:ext cx="54689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sz="1600" dirty="0">
                <a:latin typeface="+mn-lt"/>
              </a:rPr>
              <a:t>1. Zpracování 1. kapitoly do 30. 11. 2020</a:t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</a:rPr>
              <a:t>2. Zpracování 2. kapitoly do 31. 12. 2020</a:t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</a:rPr>
              <a:t>3. Zpracování 3. kapitoly do 30. 1. 2021</a:t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</a:rPr>
              <a:t>4. Zpracování 4. kapitoly do </a:t>
            </a:r>
            <a:r>
              <a:rPr lang="cs-CZ" sz="1600" dirty="0"/>
              <a:t>28</a:t>
            </a:r>
            <a:r>
              <a:rPr lang="cs-CZ" sz="1600" dirty="0">
                <a:latin typeface="+mn-lt"/>
              </a:rPr>
              <a:t>. 2. 2021</a:t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</a:rPr>
              <a:t>5. Zpracování závěrů práce do </a:t>
            </a:r>
            <a:r>
              <a:rPr lang="cs-CZ" sz="1600" dirty="0"/>
              <a:t>30</a:t>
            </a:r>
            <a:r>
              <a:rPr lang="cs-CZ" sz="1600" dirty="0">
                <a:latin typeface="+mn-lt"/>
              </a:rPr>
              <a:t>. </a:t>
            </a:r>
            <a:r>
              <a:rPr lang="cs-CZ" sz="1600" dirty="0"/>
              <a:t>3</a:t>
            </a:r>
            <a:r>
              <a:rPr lang="cs-CZ" sz="1600" dirty="0">
                <a:latin typeface="+mn-lt"/>
              </a:rPr>
              <a:t>. 2021</a:t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</a:rPr>
              <a:t>6. Odevzdání práce na katedru do </a:t>
            </a:r>
            <a:r>
              <a:rPr lang="cs-CZ" sz="1600" dirty="0"/>
              <a:t>30</a:t>
            </a:r>
            <a:r>
              <a:rPr lang="cs-CZ" sz="1600" dirty="0">
                <a:latin typeface="+mn-lt"/>
              </a:rPr>
              <a:t>. 04. 2021</a:t>
            </a:r>
            <a:endParaRPr lang="cs-CZ" altLang="cs-CZ" sz="1600" dirty="0">
              <a:latin typeface="+mn-lt"/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4427984" y="851260"/>
            <a:ext cx="357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Podrobný</a:t>
            </a:r>
            <a:r>
              <a:rPr lang="cs-CZ" altLang="cs-CZ" sz="1800" dirty="0">
                <a:latin typeface="Arial" panose="020B0604020202020204" pitchFamily="34" charset="0"/>
              </a:rPr>
              <a:t> – vyučující je „drsňák“</a:t>
            </a: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67224" y="851260"/>
            <a:ext cx="406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Standardní</a:t>
            </a:r>
            <a:r>
              <a:rPr lang="cs-CZ" altLang="cs-CZ" sz="1800" dirty="0">
                <a:latin typeface="Arial" panose="020B0604020202020204" pitchFamily="34" charset="0"/>
              </a:rPr>
              <a:t> – vyučujícímu „je to buřt“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67224" y="3202697"/>
            <a:ext cx="42021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sz="1600" dirty="0">
                <a:latin typeface="+mn-lt"/>
              </a:rPr>
              <a:t>1. Zpracování jednotlivých kapitol do 28.2.2021</a:t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</a:rPr>
              <a:t>2. Zpracování závěrů práce do 31. 03. 2021</a:t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</a:rPr>
              <a:t>3. Odevzdání práce na katedru do 30. 04. 2021</a:t>
            </a:r>
            <a:endParaRPr lang="cs-CZ" altLang="cs-CZ" sz="1600" dirty="0">
              <a:latin typeface="+mn-lt"/>
            </a:endParaRPr>
          </a:p>
        </p:txBody>
      </p:sp>
      <p:pic>
        <p:nvPicPr>
          <p:cNvPr id="20" name="Picture 4" descr="Výsledek obrázku pro mi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76723"/>
            <a:ext cx="257968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Výsledek obrázku pro poho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8685"/>
            <a:ext cx="219233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48047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88900" indent="0" algn="just">
              <a:spcBef>
                <a:spcPts val="1200"/>
              </a:spcBef>
              <a:buNone/>
            </a:pPr>
            <a:r>
              <a:rPr lang="pl-PL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TÉMA:</a:t>
            </a:r>
            <a:r>
              <a:rPr lang="pl-PL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hodnocení efektivnosti podniku </a:t>
            </a:r>
          </a:p>
          <a:p>
            <a:pPr marL="88900" indent="363538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bakalářské práce je vyhodnotit ekonomickou efektivnost zvoleného podniku. Ke zpracování bakalářské práce budou využity výroční zprávy PRECHEZA, a.s. a oborové hodnoty dostupné z portálu Ministerstva průmyslu a obchodu ČR. V úvodní části bakalářské práce budou popsány metody hodnocení efektivnosti podniku, které budou následně využity k praktické aplikaci na vybraný podnik. Součástí práce budou nezbytné účetní výkazy. V závěru práce bude vyhodnocena míra ekonomické efektivnosti vybrané společnosti.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12360" cy="507703"/>
          </a:xfrm>
        </p:spPr>
        <p:txBody>
          <a:bodyPr/>
          <a:lstStyle/>
          <a:p>
            <a:r>
              <a:rPr lang="pl-PL" sz="2800" b="1" dirty="0"/>
              <a:t>Příklad rámcového obsahu BP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36523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48047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88900" indent="0" algn="just">
              <a:spcBef>
                <a:spcPts val="1200"/>
              </a:spcBef>
              <a:buNone/>
            </a:pPr>
            <a:r>
              <a:rPr lang="pl-PL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TÉMA:</a:t>
            </a:r>
            <a:r>
              <a:rPr lang="pl-PL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měnového rizika ve vybraném podniku </a:t>
            </a:r>
          </a:p>
          <a:p>
            <a:pPr marL="88900" indent="363538" algn="just">
              <a:spcBef>
                <a:spcPts val="1200"/>
              </a:spcBef>
            </a:pP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Cieľom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bakalárskej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práce je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vyhodnotiť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vývoj devízového kurzu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ovplyvňuje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podnik a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navrhnúť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optimálnu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stratégiu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riadení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menového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rizika. V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úvodnej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časti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bakalárskej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práce bude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zhrnutie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dôležitých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poznatkov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devízového kurzu a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riadení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menového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rizika. V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ďalšej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časti bude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prebiehať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spracovanie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finančnej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stránky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konkrétneho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podniku. V práci bude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popísaný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okomentovaný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spôsob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riadenia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finančné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nástroje použité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zníženie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eliminovanie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rizika. V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poslednej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časti bude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vysvetlená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voľba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analýzy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menového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rizika a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prítomnosť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devízového rizika v podniku na základe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ktorého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bude urobené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vyhodnotenie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navrhnutá vhodná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stratégia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riadenia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menového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rizika. Ku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spracovaniu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práce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budú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využité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dáta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devízové kurzy (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verejne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dostupné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zdrojov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ECB,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databáz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národnej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centrálnej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banky) a ekonomické a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finančné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ukazovatele podniku.</a:t>
            </a: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12360" cy="507703"/>
          </a:xfrm>
        </p:spPr>
        <p:txBody>
          <a:bodyPr/>
          <a:lstStyle/>
          <a:p>
            <a:r>
              <a:rPr lang="pl-PL" sz="2800" b="1" dirty="0"/>
              <a:t>Příklad rámcového obsahu BP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9641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694279"/>
            <a:ext cx="8424936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SPOLEČNÝ ZÁKLAD PRO VŠECHNY STUDENTY</a:t>
            </a:r>
          </a:p>
          <a:p>
            <a:pPr>
              <a:spcBef>
                <a:spcPts val="600"/>
              </a:spcBef>
            </a:pPr>
            <a:r>
              <a:rPr lang="cs-CZ" sz="1320" dirty="0">
                <a:solidFill>
                  <a:srgbClr val="002060"/>
                </a:solidFill>
              </a:rPr>
              <a:t>25. září - doc. Palečková - úvodní informace + zadání bakalářské práce </a:t>
            </a:r>
          </a:p>
          <a:p>
            <a:pPr>
              <a:spcBef>
                <a:spcPts val="600"/>
              </a:spcBef>
            </a:pPr>
            <a:r>
              <a:rPr lang="cs-CZ" sz="1320" dirty="0">
                <a:solidFill>
                  <a:srgbClr val="002060"/>
                </a:solidFill>
              </a:rPr>
              <a:t>6. listopadu - doc. Palečková - zásady psaní odborného textu + citace</a:t>
            </a:r>
          </a:p>
          <a:p>
            <a:pPr>
              <a:spcBef>
                <a:spcPts val="600"/>
              </a:spcBef>
            </a:pPr>
            <a:r>
              <a:rPr lang="cs-CZ" sz="1320" dirty="0">
                <a:solidFill>
                  <a:srgbClr val="002060"/>
                </a:solidFill>
              </a:rPr>
              <a:t>27. listopadu - doc. Palečková - šablona pro psaní VKP + knihovní databáze a další zdroje</a:t>
            </a:r>
            <a:endParaRPr lang="cs-CZ" sz="132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------------------------------------------------------------------------------------------------------------------------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PŘEDNÁŠKY PRO JEDNOTLIVÉ OBORY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čase 16:25 – 18:00 ve VS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cs-CZ" sz="1320" dirty="0">
                <a:solidFill>
                  <a:srgbClr val="002060"/>
                </a:solidFill>
              </a:rPr>
              <a:t>20. října - obory Marketing a Management a Podniková ekonomika a management, specializace Marketing a obchod a specializace Podnikání (zajišťuje KPEM - doc. </a:t>
            </a:r>
            <a:r>
              <a:rPr lang="cs-CZ" sz="1320" dirty="0" err="1">
                <a:solidFill>
                  <a:srgbClr val="002060"/>
                </a:solidFill>
              </a:rPr>
              <a:t>Starzyczná</a:t>
            </a:r>
            <a:r>
              <a:rPr lang="cs-CZ" sz="1320" dirty="0">
                <a:solidFill>
                  <a:srgbClr val="002060"/>
                </a:solidFill>
              </a:rPr>
              <a:t> a dr. </a:t>
            </a:r>
            <a:r>
              <a:rPr lang="cs-CZ" sz="1320" dirty="0" err="1">
                <a:solidFill>
                  <a:srgbClr val="002060"/>
                </a:solidFill>
              </a:rPr>
              <a:t>Rylková</a:t>
            </a:r>
            <a:r>
              <a:rPr lang="cs-CZ" sz="1320" dirty="0">
                <a:solidFill>
                  <a:srgbClr val="002060"/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cs-CZ" sz="1320" dirty="0">
                <a:solidFill>
                  <a:srgbClr val="002060"/>
                </a:solidFill>
              </a:rPr>
              <a:t>27. října – obor Podniková ekonomika a management, specializace Ekonomika cestovního ruchu a specializace Management hotelnictví (zajišťuje KCVA - doc. </a:t>
            </a:r>
            <a:r>
              <a:rPr lang="cs-CZ" sz="1320" dirty="0" err="1">
                <a:solidFill>
                  <a:srgbClr val="002060"/>
                </a:solidFill>
              </a:rPr>
              <a:t>Pellešová</a:t>
            </a:r>
            <a:r>
              <a:rPr lang="cs-CZ" sz="1320" dirty="0">
                <a:solidFill>
                  <a:srgbClr val="002060"/>
                </a:solidFill>
              </a:rPr>
              <a:t>, dr. Kostková a dr. </a:t>
            </a:r>
            <a:r>
              <a:rPr lang="cs-CZ" sz="1320" dirty="0" err="1">
                <a:solidFill>
                  <a:srgbClr val="002060"/>
                </a:solidFill>
              </a:rPr>
              <a:t>Kajzar</a:t>
            </a:r>
            <a:r>
              <a:rPr lang="cs-CZ" sz="1320" dirty="0">
                <a:solidFill>
                  <a:srgbClr val="002060"/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cs-CZ" sz="1320" dirty="0">
                <a:solidFill>
                  <a:srgbClr val="002060"/>
                </a:solidFill>
              </a:rPr>
              <a:t>3. listopadu - obor Veřejná ekonomika a správa (zajišťuje KEVS - doc. Tvrdoň) </a:t>
            </a:r>
          </a:p>
          <a:p>
            <a:pPr>
              <a:spcBef>
                <a:spcPts val="600"/>
              </a:spcBef>
            </a:pPr>
            <a:r>
              <a:rPr lang="cs-CZ" sz="1320" dirty="0">
                <a:solidFill>
                  <a:srgbClr val="002060"/>
                </a:solidFill>
              </a:rPr>
              <a:t>10. listopadu – obor Sociální management (zajišťuje KEVS - doc. </a:t>
            </a:r>
            <a:r>
              <a:rPr lang="cs-CZ" sz="1320" dirty="0" err="1">
                <a:solidFill>
                  <a:srgbClr val="002060"/>
                </a:solidFill>
              </a:rPr>
              <a:t>Duháček</a:t>
            </a:r>
            <a:r>
              <a:rPr lang="cs-CZ" sz="1320" dirty="0">
                <a:solidFill>
                  <a:srgbClr val="002060"/>
                </a:solidFill>
              </a:rPr>
              <a:t> Šebestová) </a:t>
            </a:r>
          </a:p>
          <a:p>
            <a:pPr>
              <a:spcBef>
                <a:spcPts val="600"/>
              </a:spcBef>
            </a:pPr>
            <a:r>
              <a:rPr lang="cs-CZ" sz="1320" dirty="0">
                <a:solidFill>
                  <a:srgbClr val="002060"/>
                </a:solidFill>
              </a:rPr>
              <a:t>24. listopadu - obor Bankovnictví a obor PEM, specializace Finance podniku (zajišťuje KFIU - doc. </a:t>
            </a:r>
            <a:r>
              <a:rPr lang="cs-CZ" sz="1320" dirty="0" err="1">
                <a:solidFill>
                  <a:srgbClr val="002060"/>
                </a:solidFill>
              </a:rPr>
              <a:t>Růčková</a:t>
            </a:r>
            <a:r>
              <a:rPr lang="cs-CZ" sz="1320" dirty="0">
                <a:solidFill>
                  <a:srgbClr val="002060"/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cs-CZ" sz="1320" dirty="0">
                <a:solidFill>
                  <a:srgbClr val="002060"/>
                </a:solidFill>
              </a:rPr>
              <a:t>1. prosince - obor Účetnictví a daně (zajišťuje KFIU - doc. Janoušková) </a:t>
            </a:r>
          </a:p>
          <a:p>
            <a:pPr>
              <a:spcBef>
                <a:spcPts val="600"/>
              </a:spcBef>
            </a:pPr>
            <a:r>
              <a:rPr lang="cs-CZ" sz="1320" dirty="0">
                <a:solidFill>
                  <a:srgbClr val="002060"/>
                </a:solidFill>
              </a:rPr>
              <a:t>8. prosince - obor Manažerská informatika (zajišťuje KINM - doc. Suchánek)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07703"/>
          </a:xfrm>
        </p:spPr>
        <p:txBody>
          <a:bodyPr/>
          <a:lstStyle/>
          <a:p>
            <a:r>
              <a:rPr lang="cs-CZ" sz="2600" b="1" dirty="0"/>
              <a:t>Seminář k bakalářské práci – harmonogram výuky</a:t>
            </a:r>
          </a:p>
        </p:txBody>
      </p:sp>
    </p:spTree>
    <p:extLst>
      <p:ext uri="{BB962C8B-B14F-4D97-AF65-F5344CB8AC3E}">
        <p14:creationId xmlns:p14="http://schemas.microsoft.com/office/powerpoint/2010/main" val="3782576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48047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88900" indent="0" algn="just">
              <a:spcBef>
                <a:spcPts val="1200"/>
              </a:spcBef>
              <a:buNone/>
            </a:pPr>
            <a:r>
              <a:rPr lang="pl-PL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TÉMA:</a:t>
            </a:r>
            <a:r>
              <a:rPr lang="pl-PL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Přímá a nepřímá podpora výzkumu a vývoje v České republice, Rakousku a na Slovensku </a:t>
            </a:r>
          </a:p>
          <a:p>
            <a:pPr marL="88900" indent="363538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práce je vyhodnotit systémy přímé a nepřímé podpory výzkumu a vývoje v České republice, Rakousku a na Slovensku. Ke zpracování bakalářské práce budou využívána data z databáze OECD,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Eurostatu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 ostatních veřejně dostupných databází. Teoretická část bude věnována charakteristice výzkumu a vývoje a jejich vybraným ukazatelům, dále bude definován a charakterizován ekonomický růst, vybrané modely ekonomického růstu a role výzkumu a vývoje v těchto modelech. Další kapitola bude věnována systému organizace, řízení a financování výzkumu a vývoje v České republice, Rakousku a na Slovensku. V závěrečné části bude provedeno porovnání a zhodnocení systémů přímé a nepřímé podpory výzkumu a vývoje v těchto vybraných zemích. </a:t>
            </a: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12360" cy="507703"/>
          </a:xfrm>
        </p:spPr>
        <p:txBody>
          <a:bodyPr/>
          <a:lstStyle/>
          <a:p>
            <a:r>
              <a:rPr lang="pl-PL" sz="2800" b="1" dirty="0"/>
              <a:t>Příklad rámcového obsahu BP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47930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48047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88900" indent="0" algn="just">
              <a:spcBef>
                <a:spcPts val="1200"/>
              </a:spcBef>
              <a:buNone/>
            </a:pPr>
            <a:r>
              <a:rPr lang="pl-PL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TÉMA:</a:t>
            </a:r>
            <a:r>
              <a:rPr lang="pl-PL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výzkum spokojenosti zákazníků s prodejnou Rossmann Karviná</a:t>
            </a:r>
          </a:p>
          <a:p>
            <a:pPr marL="88900" indent="363538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bakalářské práce je zjistit úroveň spokojenosti zákazníků s drogerií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Rossmann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s.r.o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Karviné a navrhnout případná řešení pro zvýšení míry spokojenosti. V první kapitole bakalářské práce bude provedeno shrnutí podstatných teoretických východisek k problematice marketingového mixu. Budou vysvětleny pojmy, které se budou vztahovat k tématu marketingu a spokojenosti zákazníků. V druhé kapitole bude charakterizována samotná společnost. Ve třetí kapitole bude realizován primární marketingový výzkum spokojenosti zákazníků, který se bude týkat vybrané prodejny. Výzkum spokojenosti zákazníků bude realizován formou dotazníkového šetření. V závěru práce budou stanoveny návrhy a doporučení v rámci marketingového mixu společnosti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Rossmann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s.r.o. </a:t>
            </a:r>
          </a:p>
          <a:p>
            <a:pPr indent="0" algn="just">
              <a:spcBef>
                <a:spcPts val="1200"/>
              </a:spcBef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12360" cy="507703"/>
          </a:xfrm>
        </p:spPr>
        <p:txBody>
          <a:bodyPr/>
          <a:lstStyle/>
          <a:p>
            <a:r>
              <a:rPr lang="pl-PL" sz="2800" b="1" dirty="0"/>
              <a:t>Příklad rámcového obsahu BP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78440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4650" indent="-285750" algn="just">
              <a:spcBef>
                <a:spcPts val="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 6 zdrojů literatury (z toho 1 zahraniční –  zpravidla anglická)</a:t>
            </a:r>
          </a:p>
          <a:p>
            <a:pPr marL="374650" indent="-285750" algn="just">
              <a:spcBef>
                <a:spcPts val="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 musí být citováno dle citační normy:</a:t>
            </a:r>
          </a:p>
          <a:p>
            <a:pPr marL="374650" indent="-285750" algn="just">
              <a:spcBef>
                <a:spcPts val="0"/>
              </a:spcBef>
              <a:spcAft>
                <a:spcPts val="600"/>
              </a:spcAft>
            </a:pPr>
            <a:r>
              <a:rPr lang="cs-CZ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</a:p>
          <a:p>
            <a:pPr marL="452437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FORET, M., 2008. Marketingový průzkum: poznáváme svoje zákazníky. Brno: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a.s.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978-80-251-2183-2.</a:t>
            </a:r>
          </a:p>
          <a:p>
            <a:pPr marL="452437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JOBBER, D., 2010.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Marketing. 6th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London: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McGraw-Hill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ISBN 978-0-07-712330-7.</a:t>
            </a:r>
          </a:p>
          <a:p>
            <a:pPr marL="452437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KOZEL, R., L. MLYNÁŘOVÁ a H. SVOBODOVÁ, 2011. Moderní metody a techniky marketingového výzkumu. Praha: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a.s. ISBN 978-80-247-3527-6.</a:t>
            </a:r>
          </a:p>
          <a:p>
            <a:pPr marL="452437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 VAŠTÍKOVÁ, M., 2008. Marketing služeb - efektivně a moderně. Praha: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a.s. ISBN 978-80-247-2721-9.</a:t>
            </a:r>
          </a:p>
          <a:p>
            <a:pPr marL="452437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 VYSEKALOVÁ, J., 2011. Chování zákazníka: Jak odkrýt tajemství "černé skříňky". Praha: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a.s. ISBN 978-80-247-3528-3.</a:t>
            </a:r>
          </a:p>
          <a:p>
            <a:pPr marL="452437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[6] ZAMAZALOVÁ, M. a kol., 2010. Marketing. 2 vyd. Praha: C. H. Beck. ISBN 978-80-7400-115-4. </a:t>
            </a:r>
          </a:p>
          <a:p>
            <a:pPr marL="88900" indent="0" algn="just">
              <a:spcBef>
                <a:spcPts val="1200"/>
              </a:spcBef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2437" indent="0" algn="just">
              <a:spcBef>
                <a:spcPts val="1200"/>
              </a:spcBef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45039" y="195486"/>
            <a:ext cx="7812360" cy="507703"/>
          </a:xfrm>
        </p:spPr>
        <p:txBody>
          <a:bodyPr/>
          <a:lstStyle/>
          <a:p>
            <a:r>
              <a:rPr lang="pl-PL" sz="2800" b="1" dirty="0"/>
              <a:t>Použitá literatura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345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8650" indent="-176213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Strukturovaná, formalizovaná práce</a:t>
            </a:r>
          </a:p>
          <a:p>
            <a:pPr marL="628650" indent="-176213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vyšší úroveň práce tím vyšší požadavky i na formální úpravu</a:t>
            </a:r>
          </a:p>
          <a:p>
            <a:pPr marL="628650" indent="-176213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 je oproštěný od osobních emocí, kritický, věcný, popisný</a:t>
            </a:r>
          </a:p>
          <a:p>
            <a:pPr marL="628650" indent="-176213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pracovat s odbornou literaturou a aplikovat získané poznatky</a:t>
            </a:r>
          </a:p>
          <a:p>
            <a:pPr marL="628650" indent="-176213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Bakalářskou prací student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prokazuje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že je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schopen řešit a ústně i písemně prezentovat zadaný problém a obhájit své vlastní přístupy k řešení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8900" indent="0" algn="just">
              <a:spcBef>
                <a:spcPts val="1200"/>
              </a:spcBef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2437" indent="0" algn="just">
              <a:spcBef>
                <a:spcPts val="1200"/>
              </a:spcBef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1200"/>
              </a:spcBef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6349" y="141614"/>
            <a:ext cx="7812360" cy="507703"/>
          </a:xfrm>
        </p:spPr>
        <p:txBody>
          <a:bodyPr/>
          <a:lstStyle/>
          <a:p>
            <a:r>
              <a:rPr lang="pl-PL" sz="2800" b="1" dirty="0"/>
              <a:t>Zásady psaní odborného textu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5018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8650" indent="-176213" algn="just">
              <a:spcBef>
                <a:spcPts val="1200"/>
              </a:spcBef>
            </a:pPr>
            <a:r>
              <a:rPr lang="cs-CZ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Příští tutoriál se uskuteční dle rozvrhu online v MS </a:t>
            </a:r>
            <a:r>
              <a:rPr lang="cs-CZ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cs-CZ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28700" lvl="1" indent="-176213" algn="just">
              <a:spcBef>
                <a:spcPts val="1200"/>
              </a:spcBef>
            </a:pP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Návod na přihlášení do MS </a:t>
            </a:r>
            <a:r>
              <a:rPr lang="cs-CZ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cs-C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přihlášení do teamu najdete v IS (is.slu.cz) v interaktivní osnově.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6349" y="141614"/>
            <a:ext cx="7812360" cy="507703"/>
          </a:xfrm>
        </p:spPr>
        <p:txBody>
          <a:bodyPr/>
          <a:lstStyle/>
          <a:p>
            <a:r>
              <a:rPr lang="pl-PL" sz="2800" b="1" dirty="0"/>
              <a:t>Další tutoriály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791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43608" y="141758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2355726"/>
            <a:ext cx="7272808" cy="783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cs-CZ" sz="4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3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3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8775" indent="-271463">
              <a:spcBef>
                <a:spcPts val="12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o vysokých školách (§ 45)</a:t>
            </a:r>
          </a:p>
          <a:p>
            <a:pPr marL="358775" indent="-271463">
              <a:spcBef>
                <a:spcPts val="12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Autorský zákon + disciplinární řád (čl. 2)</a:t>
            </a:r>
          </a:p>
          <a:p>
            <a:pPr marL="358775" indent="-271463">
              <a:spcBef>
                <a:spcPts val="12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a zkušební řád (čl. 11)</a:t>
            </a:r>
          </a:p>
          <a:p>
            <a:pPr marL="358775" indent="-271463">
              <a:spcBef>
                <a:spcPts val="1200"/>
              </a:spcBef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vzdělávací činnosti pro akademický rok 2020/2021 </a:t>
            </a:r>
          </a:p>
          <a:p>
            <a:pPr marL="358775" indent="-271463">
              <a:spcBef>
                <a:spcPts val="1200"/>
              </a:spcBef>
            </a:pP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PD_2020_03_Postup při tvorbě zadání vysokoškolských kvalifikačních prací</a:t>
            </a:r>
          </a:p>
          <a:p>
            <a:pPr marL="358775" indent="-271463">
              <a:spcBef>
                <a:spcPts val="1200"/>
              </a:spcBef>
            </a:pP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PD_2020_03_Úpravy, zveřejňování a ukládání vysokoškolských kvalifikačních prací</a:t>
            </a:r>
          </a:p>
          <a:p>
            <a:pPr marL="88900" indent="0">
              <a:spcBef>
                <a:spcPts val="1200"/>
              </a:spcBef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2437" indent="0">
              <a:spcBef>
                <a:spcPts val="1200"/>
              </a:spcBef>
              <a:buNone/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spcBef>
                <a:spcPts val="1200"/>
              </a:spcBef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12360" cy="507703"/>
          </a:xfrm>
        </p:spPr>
        <p:txBody>
          <a:bodyPr/>
          <a:lstStyle/>
          <a:p>
            <a:r>
              <a:rPr lang="pl-PL" sz="2800" b="1" dirty="0"/>
              <a:t>Hlavní dokumenty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540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bakalářské práce - harmonogram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400175"/>
            <a:ext cx="7391400" cy="234315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44008" y="1265808"/>
            <a:ext cx="1263178" cy="2611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26877"/>
            <a:ext cx="8702823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88900" indent="363538" algn="just">
              <a:spcBef>
                <a:spcPts val="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Upravuje Pokyn děkana 2/2020, Pokyn děkana 3/2020 a Harmonogram</a:t>
            </a:r>
          </a:p>
          <a:p>
            <a:pPr marL="88900" indent="363538" algn="just">
              <a:spcBef>
                <a:spcPts val="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31. 5.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student právo výběru schváleného tématu v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Tematikonu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HOTOVO?!</a:t>
            </a:r>
          </a:p>
          <a:p>
            <a:pPr marL="88900" indent="363538" algn="just">
              <a:spcBef>
                <a:spcPts val="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30. 10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po konzultaci s vedoucím práce, vyplní student v IS SU podklady pro zadání</a:t>
            </a:r>
          </a:p>
          <a:p>
            <a:pPr marL="88900" indent="363538" algn="just">
              <a:spcBef>
                <a:spcPts val="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30. 11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zajistí sekretariáty kateder tisk 3 kusů zadání a potřebné podpisy (vedoucí práce, garant oboru)</a:t>
            </a:r>
          </a:p>
          <a:p>
            <a:pPr marL="88900" indent="363538" algn="just">
              <a:spcBef>
                <a:spcPts val="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4. 1.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příslušného akademického roku sekretariáty kateder předávají 2 kusy zadání VKP studentům a vyžádají si jejich podpisy. Student je povinen se za tímto účelem dostavit osobně na sekretariát příslušné katedry.</a:t>
            </a:r>
          </a:p>
          <a:p>
            <a:pPr marL="88900" indent="363538" algn="just">
              <a:spcBef>
                <a:spcPts val="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30. 4. 2021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odevzdání bakalářské práce na katedru</a:t>
            </a:r>
          </a:p>
          <a:p>
            <a:pPr marL="88900" indent="363538" algn="just">
              <a:spcBef>
                <a:spcPts val="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30. 4. 2021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odevzdání údajů o oponentovi na katedru (schvaluje vedoucí katedry)</a:t>
            </a:r>
          </a:p>
          <a:p>
            <a:pPr marL="88900" indent="363538" algn="just">
              <a:spcBef>
                <a:spcPts val="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17. 5. 2021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odevzdání posudku vedoucího a oponenta</a:t>
            </a:r>
          </a:p>
          <a:p>
            <a:pPr marL="374650" indent="-285750" algn="just">
              <a:spcBef>
                <a:spcPts val="600"/>
              </a:spcBef>
            </a:pPr>
            <a:r>
              <a:rPr lang="cs-CZ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 5. – 4. 6. 2021 Státní závěrečné zkoušky</a:t>
            </a:r>
          </a:p>
          <a:p>
            <a:pPr indent="373063" algn="just">
              <a:spcBef>
                <a:spcPts val="0"/>
              </a:spcBef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0"/>
              </a:spcBef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Harmonogram tvorby bakalářské práce</a:t>
            </a:r>
            <a:endParaRPr lang="cs-CZ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67894"/>
            <a:ext cx="10699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843558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88900" indent="363538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Upravuje Pokyn děkana 3/2020 Postup při tvorbě zadání vysokoškolských kvalifikačních prací</a:t>
            </a:r>
          </a:p>
          <a:p>
            <a:pPr marL="88900" indent="363538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fázi může být téma práce z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Tematikonu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upřesněno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(např. se vybere konkrétní region, firma, stát apod.)</a:t>
            </a:r>
          </a:p>
          <a:p>
            <a:pPr marL="88900" indent="363538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čl. 8 Pokynu děkana má vedoucí práce právo zadání </a:t>
            </a:r>
            <a:r>
              <a:rPr lang="cs-CZ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nepodepsat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pokud se liší od toho, co bylo dohodnuto při konzultacích nebo </a:t>
            </a:r>
            <a:r>
              <a:rPr lang="cs-CZ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student vůbec obsah zadání nekonzultoval</a:t>
            </a:r>
          </a:p>
          <a:p>
            <a:pPr marL="88900" indent="363538" algn="just">
              <a:spcBef>
                <a:spcPts val="1200"/>
              </a:spcBef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Dokonce zadání může </a:t>
            </a:r>
            <a:r>
              <a:rPr lang="cs-CZ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nepodepsat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oboru či specializace, pokud se téma práce výrazně odchýlilo od původně schváleného tématu v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Tematikonu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od zaměření oboru či specializace</a:t>
            </a:r>
          </a:p>
          <a:p>
            <a:pPr indent="373063" algn="just">
              <a:spcBef>
                <a:spcPts val="0"/>
              </a:spcBef>
            </a:pP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 algn="just">
              <a:spcBef>
                <a:spcPts val="0"/>
              </a:spcBef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BP – konzultace s vedoucím BP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40684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419621"/>
            <a:ext cx="8712968" cy="33996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1800" algn="just">
              <a:lnSpc>
                <a:spcPct val="110000"/>
              </a:lnSpc>
              <a:spcBef>
                <a:spcPts val="1800"/>
              </a:spcBef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Doporučený rámcový obsah je souvislý text obsahující cíl ZP, výzkumný problém (oblasti), volbu metodiky a dat, postup pro dosažení cíle případně další nezbytné součásti ZP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BP - obsah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28116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14849"/>
            <a:ext cx="885698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8890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cs-CZ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Rámcový obsah zadání:</a:t>
            </a:r>
          </a:p>
          <a:p>
            <a:pPr marL="88900" indent="363538">
              <a:lnSpc>
                <a:spcPct val="110000"/>
              </a:lnSpc>
              <a:spcBef>
                <a:spcPts val="600"/>
              </a:spcBef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práce česky + anglicky (pozor na správný překlad)</a:t>
            </a:r>
          </a:p>
          <a:p>
            <a:pPr marL="88900" indent="363538">
              <a:lnSpc>
                <a:spcPct val="11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 vypracování (viz dále)</a:t>
            </a:r>
          </a:p>
          <a:p>
            <a:pPr marL="88900" indent="363538">
              <a:lnSpc>
                <a:spcPct val="11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práce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(cílem bakalářské práce je vyhodnotit, srovnat, navrhnout nebo vytvořit atd.)</a:t>
            </a:r>
          </a:p>
          <a:p>
            <a:pPr marL="88900" indent="363538">
              <a:lnSpc>
                <a:spcPct val="11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výzkumný problém (oblasti) -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se bude zaobírat stanovením optimálního marketingového mixu společnosti atd. (píšeme v budoucím čase)</a:t>
            </a:r>
          </a:p>
          <a:p>
            <a:pPr marL="88900" indent="363538">
              <a:lnSpc>
                <a:spcPct val="11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metodiky a dat –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v práci bude provedeno dotazníkového šetření mezi zákazníky firmy … nebo v práci budou využita sekundární data z veřejně přístupné databáze Českého statistického úřadu v letech 2000 až 2010 apod. </a:t>
            </a:r>
          </a:p>
          <a:p>
            <a:pPr marL="88900" indent="363538">
              <a:lnSpc>
                <a:spcPct val="11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práce –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teoretická část bude vymezovat základní pojmy v oblasti strategického řízení a definovat hlavní indikátory použité v aplikační části práce … v empirické části práce bude na základě vlastního šetření vyhodnocen výběr daní v obci …. </a:t>
            </a:r>
          </a:p>
          <a:p>
            <a:pPr marL="88900" indent="363538">
              <a:lnSpc>
                <a:spcPct val="11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nezbytné součásti práce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(zpravidla není nutné zmiňovat)</a:t>
            </a:r>
          </a:p>
          <a:p>
            <a:pPr marL="88900" indent="363538">
              <a:lnSpc>
                <a:spcPct val="110000"/>
              </a:lnSpc>
              <a:spcBef>
                <a:spcPts val="0"/>
              </a:spcBef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 práce (35 – 45 stran)</a:t>
            </a:r>
          </a:p>
          <a:p>
            <a:pPr marL="88900" indent="363538">
              <a:lnSpc>
                <a:spcPct val="110000"/>
              </a:lnSpc>
              <a:spcBef>
                <a:spcPts val="1800"/>
              </a:spcBef>
            </a:pP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lnSpc>
                <a:spcPct val="110000"/>
              </a:lnSpc>
              <a:spcBef>
                <a:spcPts val="1200"/>
              </a:spcBef>
            </a:pPr>
            <a:endParaRPr 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73063">
              <a:lnSpc>
                <a:spcPct val="110000"/>
              </a:lnSpc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2800" b="1" dirty="0"/>
              <a:t>Zadání BP - obsah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7599787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2590</Words>
  <Application>Microsoft Office PowerPoint</Application>
  <PresentationFormat>Předvádění na obrazovce (16:9)</PresentationFormat>
  <Paragraphs>237</Paragraphs>
  <Slides>35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SLU</vt:lpstr>
      <vt:lpstr>Seminář k bakalářské práci I</vt:lpstr>
      <vt:lpstr>Seminář k bakalářské práci</vt:lpstr>
      <vt:lpstr>Seminář k bakalářské práci – harmonogram výuky</vt:lpstr>
      <vt:lpstr>Hlavní dokumenty</vt:lpstr>
      <vt:lpstr>Zadání bakalářské práce - harmonogram</vt:lpstr>
      <vt:lpstr>Harmonogram tvorby bakalářské práce</vt:lpstr>
      <vt:lpstr>Zadání BP – konzultace s vedoucím BP</vt:lpstr>
      <vt:lpstr>Zadání BP - obsah</vt:lpstr>
      <vt:lpstr>Zadání BP - obsah</vt:lpstr>
      <vt:lpstr>Zadání podkladů do IS SU</vt:lpstr>
      <vt:lpstr>Přihlášení k tématu BP v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Zadání podkladů do IS SU</vt:lpstr>
      <vt:lpstr>Harmonogram vypracování BP</vt:lpstr>
      <vt:lpstr>Příklad rámcového obsahu BP</vt:lpstr>
      <vt:lpstr>Příklad rámcového obsahu BP</vt:lpstr>
      <vt:lpstr>Příklad rámcového obsahu BP</vt:lpstr>
      <vt:lpstr>Příklad rámcového obsahu BP</vt:lpstr>
      <vt:lpstr>Použitá literatura</vt:lpstr>
      <vt:lpstr>Zásady psaní odborného textu</vt:lpstr>
      <vt:lpstr>Další tutoriály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Iveta Palečková</cp:lastModifiedBy>
  <cp:revision>138</cp:revision>
  <cp:lastPrinted>2020-09-23T10:32:21Z</cp:lastPrinted>
  <dcterms:created xsi:type="dcterms:W3CDTF">2016-07-06T15:42:34Z</dcterms:created>
  <dcterms:modified xsi:type="dcterms:W3CDTF">2020-09-25T09:54:09Z</dcterms:modified>
</cp:coreProperties>
</file>