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4"/>
  </p:notesMasterIdLst>
  <p:sldIdLst>
    <p:sldId id="333" r:id="rId2"/>
    <p:sldId id="272" r:id="rId3"/>
    <p:sldId id="259" r:id="rId4"/>
    <p:sldId id="325" r:id="rId5"/>
    <p:sldId id="274" r:id="rId6"/>
    <p:sldId id="275" r:id="rId7"/>
    <p:sldId id="279" r:id="rId8"/>
    <p:sldId id="280" r:id="rId9"/>
    <p:sldId id="327" r:id="rId10"/>
    <p:sldId id="328" r:id="rId11"/>
    <p:sldId id="281" r:id="rId12"/>
    <p:sldId id="282" r:id="rId13"/>
    <p:sldId id="283" r:id="rId14"/>
    <p:sldId id="277" r:id="rId15"/>
    <p:sldId id="292" r:id="rId16"/>
    <p:sldId id="278" r:id="rId17"/>
    <p:sldId id="329" r:id="rId18"/>
    <p:sldId id="330" r:id="rId19"/>
    <p:sldId id="331" r:id="rId20"/>
    <p:sldId id="332" r:id="rId21"/>
    <p:sldId id="287" r:id="rId22"/>
    <p:sldId id="288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450" y="48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C8EE2B4-EA42-4FD3-8B45-8F29593CC16D}" type="datetimeFigureOut">
              <a:rPr lang="cs-CZ"/>
              <a:pPr>
                <a:defRPr/>
              </a:pPr>
              <a:t>15.09.2018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A27098-1223-4FA8-A6F2-79154A9A350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6719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C5BB2A1-6B56-47D7-A338-56F80B7F8432}" type="slidenum">
              <a:rPr lang="en-US" altLang="cs-CZ"/>
              <a:pPr eaLnBrk="1" hangingPunct="1"/>
              <a:t>2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17228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C072D93-E2BD-49B7-A6DB-337009F7EC33}" type="slidenum">
              <a:rPr lang="en-US" altLang="cs-CZ"/>
              <a:pPr eaLnBrk="1" hangingPunct="1"/>
              <a:t>3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74592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DEA0C2A-4DE5-4A9D-98EB-3276FF13DA21}" type="slidenum">
              <a:rPr lang="en-US" altLang="cs-CZ"/>
              <a:pPr eaLnBrk="1" hangingPunct="1"/>
              <a:t>4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4718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25E17-F10B-4A91-BCEC-301A66939DEC}" type="datetimeFigureOut">
              <a:rPr lang="cs-CZ"/>
              <a:pPr>
                <a:defRPr/>
              </a:pPr>
              <a:t>15.09.2018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3D814-94E1-47C3-807F-4771D08BF2F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7315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2BA5-19EB-4038-A65F-D53B1DB6BCA0}" type="datetimeFigureOut">
              <a:rPr lang="cs-CZ"/>
              <a:pPr>
                <a:defRPr/>
              </a:pPr>
              <a:t>15.09.2018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68F88-7D31-43FD-82C7-98F86EA16A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282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DC740-AC05-4C20-8551-FA33A8246EDC}" type="datetimeFigureOut">
              <a:rPr lang="cs-CZ"/>
              <a:pPr>
                <a:defRPr/>
              </a:pPr>
              <a:t>15.09.2018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8968E-738E-464B-821F-47E69E9A2B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7122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6759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34029-D5F1-4311-9953-5993CEE83CC2}" type="datetimeFigureOut">
              <a:rPr lang="cs-CZ"/>
              <a:pPr>
                <a:defRPr/>
              </a:pPr>
              <a:t>15.09.2018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32C16-6A2A-44EE-AFDB-7C242C7EAF6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417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1B8EF-0112-4DC0-A443-9E6C13FC0EC5}" type="datetimeFigureOut">
              <a:rPr lang="cs-CZ"/>
              <a:pPr>
                <a:defRPr/>
              </a:pPr>
              <a:t>15.09.2018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8A545-DFBA-4798-9628-8BC40D89182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05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75380-11C8-467C-898D-DB4C8FCDCA21}" type="datetimeFigureOut">
              <a:rPr lang="cs-CZ"/>
              <a:pPr>
                <a:defRPr/>
              </a:pPr>
              <a:t>15.09.2018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055DD-0A6B-4835-B03F-854E6779C1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458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4BDC9-3C3A-4636-99F5-017A3FAE9882}" type="datetimeFigureOut">
              <a:rPr lang="cs-CZ"/>
              <a:pPr>
                <a:defRPr/>
              </a:pPr>
              <a:t>15.09.2018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0948F-3430-474C-A2DF-A40DE3A4BE6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515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05A8A-0AD3-4C23-B7DB-F335A49B6E9B}" type="datetimeFigureOut">
              <a:rPr lang="cs-CZ"/>
              <a:pPr>
                <a:defRPr/>
              </a:pPr>
              <a:t>15.09.2018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73FE4-8C73-4F95-9D3B-3CC1752991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773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F1E17-685C-404E-973C-2C7C16CACE65}" type="datetimeFigureOut">
              <a:rPr lang="cs-CZ"/>
              <a:pPr>
                <a:defRPr/>
              </a:pPr>
              <a:t>15.09.2018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263EBB-5F87-4A90-A89E-A7E072B6CB1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297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AE0D8-A069-4CCD-A4E8-E75655C68B5E}" type="datetimeFigureOut">
              <a:rPr lang="cs-CZ"/>
              <a:pPr>
                <a:defRPr/>
              </a:pPr>
              <a:t>15.09.2018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8312E-1B3D-400C-89FB-8165A42877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9044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AA8B2-90C4-40A0-B07C-F12F31F9FF1C}" type="datetimeFigureOut">
              <a:rPr lang="cs-CZ"/>
              <a:pPr>
                <a:defRPr/>
              </a:pPr>
              <a:t>15.09.2018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13FA6-8FF1-4E66-92CC-386C16C8D4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707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A449234-0079-4237-A064-6FE46351DB18}" type="datetimeFigureOut">
              <a:rPr lang="cs-CZ"/>
              <a:pPr>
                <a:defRPr/>
              </a:pPr>
              <a:t>15.09.2018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E08E638-D44C-4D71-938F-E6FD63B7667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1412776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112474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556792"/>
            <a:ext cx="5616624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>
              <a:defRPr/>
            </a:pPr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Veřejné 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finance </a:t>
            </a:r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daně</a:t>
            </a:r>
            <a:b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(MBA) 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57925" y="4714874"/>
            <a:ext cx="2714346" cy="1018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Irena Szarowská, Ph.D.</a:t>
            </a:r>
          </a:p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účetnictví</a:t>
            </a:r>
          </a:p>
        </p:txBody>
      </p:sp>
    </p:spTree>
    <p:extLst>
      <p:ext uri="{BB962C8B-B14F-4D97-AF65-F5344CB8AC3E}">
        <p14:creationId xmlns:p14="http://schemas.microsoft.com/office/powerpoint/2010/main" val="372386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B4A860E9-EDE2-43AC-8B30-F8787646FEF6}" type="slidenum">
              <a:rPr lang="en-US" altLang="cs-CZ">
                <a:solidFill>
                  <a:srgbClr val="FFFFFF"/>
                </a:solidFill>
              </a:rPr>
              <a:pPr eaLnBrk="1" hangingPunct="1"/>
              <a:t>10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12293" name="TextovéPole 8"/>
          <p:cNvSpPr txBox="1">
            <a:spLocks noChangeArrowheads="1"/>
          </p:cNvSpPr>
          <p:nvPr/>
        </p:nvSpPr>
        <p:spPr bwMode="auto">
          <a:xfrm>
            <a:off x="341313" y="1000125"/>
            <a:ext cx="8461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 b="1"/>
              <a:t>DWL A DAŇOVÁ EFEKTIVNOST</a:t>
            </a:r>
            <a:endParaRPr lang="cs-CZ" altLang="cs-CZ" sz="2400"/>
          </a:p>
        </p:txBody>
      </p:sp>
      <p:sp>
        <p:nvSpPr>
          <p:cNvPr id="12294" name="Zástupný symbol pro obsah 1"/>
          <p:cNvSpPr>
            <a:spLocks noGrp="1"/>
          </p:cNvSpPr>
          <p:nvPr>
            <p:ph idx="1"/>
          </p:nvPr>
        </p:nvSpPr>
        <p:spPr>
          <a:xfrm>
            <a:off x="341313" y="1636713"/>
            <a:ext cx="8229600" cy="3965575"/>
          </a:xfrm>
        </p:spPr>
        <p:txBody>
          <a:bodyPr/>
          <a:lstStyle/>
          <a:p>
            <a:pPr eaLnBrk="1" hangingPunct="1">
              <a:buClr>
                <a:srgbClr val="C00000"/>
              </a:buClr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 minimalizace mrtvé ztráty? Uvalovat daně zejména na takové vstupy či výstupy, u kterých je nabídka a poptávka co nejméně cenově elastická = </a:t>
            </a:r>
            <a:r>
              <a:rPr lang="cs-CZ" altLang="cs-CZ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Ramseyovo</a:t>
            </a:r>
            <a:r>
              <a:rPr lang="cs-CZ" alt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daňové pravidlo</a:t>
            </a:r>
          </a:p>
          <a:p>
            <a:pPr eaLnBrk="1" hangingPunct="1">
              <a:buClr>
                <a:srgbClr val="C00000"/>
              </a:buClr>
            </a:pPr>
            <a:endParaRPr lang="cs-CZ" altLang="cs-CZ" sz="2000" b="1" dirty="0" smtClean="0">
              <a:solidFill>
                <a:schemeClr val="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C00000"/>
              </a:buClr>
            </a:pPr>
            <a:r>
              <a:rPr lang="en-US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Vztah</a:t>
            </a:r>
            <a:r>
              <a:rPr lang="en-US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mezi</a:t>
            </a:r>
            <a:r>
              <a:rPr lang="en-US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spravedlností</a:t>
            </a:r>
            <a:r>
              <a:rPr lang="en-US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efektivností</a:t>
            </a:r>
            <a:r>
              <a:rPr lang="en-US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daní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C00000"/>
              </a:buClr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C00000"/>
              </a:buClr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Negativní nadměrné daňové břemeno (nápravná daň)</a:t>
            </a:r>
          </a:p>
          <a:p>
            <a:pPr eaLnBrk="1" hangingPunct="1">
              <a:buClr>
                <a:srgbClr val="C00000"/>
              </a:buClr>
            </a:pPr>
            <a:endParaRPr lang="cs-CZ" altLang="cs-CZ" sz="2000" b="1" dirty="0" smtClean="0">
              <a:solidFill>
                <a:schemeClr val="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773113" y="1571625"/>
            <a:ext cx="7913687" cy="4554538"/>
          </a:xfrm>
        </p:spPr>
        <p:txBody>
          <a:bodyPr/>
          <a:lstStyle/>
          <a:p>
            <a:pPr>
              <a:lnSpc>
                <a:spcPct val="20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důchodový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efekt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projevuje se 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 všech daní. </a:t>
            </a:r>
          </a:p>
          <a:p>
            <a:pPr>
              <a:lnSpc>
                <a:spcPct val="20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substituční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efekt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všechny daně, kromě daně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paušální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20725" indent="-277813">
              <a:buClr>
                <a:srgbClr val="0070C0"/>
              </a:buClr>
              <a:buSzPct val="100000"/>
              <a:buFont typeface="Wingdings" pitchFamily="2" charset="2"/>
              <a:buChar char="§"/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důchodová </a:t>
            </a:r>
          </a:p>
          <a:p>
            <a:pPr marL="720725" indent="-277813">
              <a:buClr>
                <a:srgbClr val="0070C0"/>
              </a:buClr>
              <a:buSzPct val="100000"/>
              <a:buFont typeface="Wingdings" pitchFamily="2" charset="2"/>
              <a:buChar char="§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 mzdy, </a:t>
            </a:r>
          </a:p>
          <a:p>
            <a:pPr marL="720725" indent="-277813">
              <a:buClr>
                <a:srgbClr val="0070C0"/>
              </a:buClr>
              <a:buSzPct val="100000"/>
              <a:buFont typeface="Wingdings" pitchFamily="2" charset="2"/>
              <a:buChar char="§"/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spotřební selektivní</a:t>
            </a:r>
          </a:p>
          <a:p>
            <a:pPr marL="720725" indent="-277813">
              <a:buClr>
                <a:srgbClr val="0070C0"/>
              </a:buClr>
              <a:buSzPct val="100000"/>
              <a:buFont typeface="Wingdings" pitchFamily="2" charset="2"/>
              <a:buChar char="§"/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spotřební všeobecná</a:t>
            </a:r>
          </a:p>
          <a:p>
            <a:pPr marL="720725" indent="-277813">
              <a:buClr>
                <a:srgbClr val="0070C0"/>
              </a:buClr>
              <a:buSzPct val="100000"/>
              <a:buFont typeface="Wingdings" pitchFamily="2" charset="2"/>
              <a:buChar char="§"/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 kapitálových výnosů  </a:t>
            </a:r>
          </a:p>
          <a:p>
            <a:pPr>
              <a:lnSpc>
                <a:spcPct val="20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Mrtvá ztráta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vzniká působením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substitučního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efektu.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71DF9750-194A-4D7E-B8C8-3FA8F2B8D3D8}" type="slidenum">
              <a:rPr lang="en-US" altLang="cs-CZ">
                <a:solidFill>
                  <a:srgbClr val="FFFFFF"/>
                </a:solidFill>
              </a:rPr>
              <a:pPr eaLnBrk="1" hangingPunct="1"/>
              <a:t>11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13318" name="TextovéPole 8"/>
          <p:cNvSpPr txBox="1">
            <a:spLocks noChangeArrowheads="1"/>
          </p:cNvSpPr>
          <p:nvPr/>
        </p:nvSpPr>
        <p:spPr bwMode="auto">
          <a:xfrm>
            <a:off x="342106" y="915194"/>
            <a:ext cx="8459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cs-CZ" altLang="cs-CZ" sz="2400" b="1" dirty="0"/>
              <a:t>SUBSTITUČNÍ A DŮCHODOVÝ EFEKT DANÍ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E97421CD-EF67-4E39-931A-B1833A70B370}" type="slidenum">
              <a:rPr lang="en-US" altLang="cs-CZ">
                <a:solidFill>
                  <a:srgbClr val="FFFFFF"/>
                </a:solidFill>
              </a:rPr>
              <a:pPr eaLnBrk="1" hangingPunct="1"/>
              <a:t>12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14341" name="TextovéPole 8"/>
          <p:cNvSpPr txBox="1">
            <a:spLocks noChangeArrowheads="1"/>
          </p:cNvSpPr>
          <p:nvPr/>
        </p:nvSpPr>
        <p:spPr bwMode="auto">
          <a:xfrm>
            <a:off x="338138" y="804863"/>
            <a:ext cx="8459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 b="1"/>
              <a:t>D</a:t>
            </a:r>
            <a:r>
              <a:rPr lang="en-US" altLang="cs-CZ" sz="2400" b="1"/>
              <a:t>ŮCHODOVÝ EFEKT U DANÍ</a:t>
            </a:r>
            <a:endParaRPr lang="cs-CZ" altLang="cs-CZ" sz="2400" b="1"/>
          </a:p>
        </p:txBody>
      </p:sp>
      <p:sp>
        <p:nvSpPr>
          <p:cNvPr id="14342" name="Line 3"/>
          <p:cNvSpPr>
            <a:spLocks noChangeShapeType="1"/>
          </p:cNvSpPr>
          <p:nvPr/>
        </p:nvSpPr>
        <p:spPr bwMode="auto">
          <a:xfrm>
            <a:off x="2332038" y="1909763"/>
            <a:ext cx="4222750" cy="2378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>
            <a:off x="2354263" y="1409700"/>
            <a:ext cx="0" cy="290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4" name="Line 5"/>
          <p:cNvSpPr>
            <a:spLocks noChangeShapeType="1"/>
          </p:cNvSpPr>
          <p:nvPr/>
        </p:nvSpPr>
        <p:spPr bwMode="auto">
          <a:xfrm>
            <a:off x="2347913" y="4313238"/>
            <a:ext cx="5441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5" name="Rectangle 6"/>
          <p:cNvSpPr>
            <a:spLocks noChangeArrowheads="1"/>
          </p:cNvSpPr>
          <p:nvPr/>
        </p:nvSpPr>
        <p:spPr bwMode="auto">
          <a:xfrm>
            <a:off x="6218238" y="4343400"/>
            <a:ext cx="2174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latin typeface="Times New Roman" panose="02020603050405020304" pitchFamily="18" charset="0"/>
              </a:rPr>
              <a:t>statek X</a:t>
            </a:r>
          </a:p>
        </p:txBody>
      </p:sp>
      <p:sp>
        <p:nvSpPr>
          <p:cNvPr id="14346" name="Rectangle 7"/>
          <p:cNvSpPr>
            <a:spLocks noChangeArrowheads="1"/>
          </p:cNvSpPr>
          <p:nvPr/>
        </p:nvSpPr>
        <p:spPr bwMode="auto">
          <a:xfrm>
            <a:off x="522288" y="1462088"/>
            <a:ext cx="171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latin typeface="Times New Roman" panose="02020603050405020304" pitchFamily="18" charset="0"/>
              </a:rPr>
              <a:t>statek Y</a:t>
            </a:r>
          </a:p>
        </p:txBody>
      </p:sp>
      <p:sp>
        <p:nvSpPr>
          <p:cNvPr id="14347" name="Line 8"/>
          <p:cNvSpPr>
            <a:spLocks noChangeShapeType="1"/>
          </p:cNvSpPr>
          <p:nvPr/>
        </p:nvSpPr>
        <p:spPr bwMode="auto">
          <a:xfrm>
            <a:off x="2332038" y="2655888"/>
            <a:ext cx="2901950" cy="16351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8" name="Arc 9"/>
          <p:cNvSpPr>
            <a:spLocks/>
          </p:cNvSpPr>
          <p:nvPr/>
        </p:nvSpPr>
        <p:spPr bwMode="auto">
          <a:xfrm rot="10800000">
            <a:off x="3259138" y="2160588"/>
            <a:ext cx="3095625" cy="2009775"/>
          </a:xfrm>
          <a:custGeom>
            <a:avLst/>
            <a:gdLst>
              <a:gd name="T0" fmla="*/ 0 w 24215"/>
              <a:gd name="T1" fmla="*/ 2147483647 h 23210"/>
              <a:gd name="T2" fmla="*/ 2147483647 w 24215"/>
              <a:gd name="T3" fmla="*/ 2147483647 h 23210"/>
              <a:gd name="T4" fmla="*/ 2147483647 w 24215"/>
              <a:gd name="T5" fmla="*/ 2147483647 h 23210"/>
              <a:gd name="T6" fmla="*/ 0 60000 65536"/>
              <a:gd name="T7" fmla="*/ 0 60000 65536"/>
              <a:gd name="T8" fmla="*/ 0 60000 65536"/>
              <a:gd name="T9" fmla="*/ 0 w 24215"/>
              <a:gd name="T10" fmla="*/ 0 h 23210"/>
              <a:gd name="T11" fmla="*/ 24215 w 24215"/>
              <a:gd name="T12" fmla="*/ 23210 h 23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15" h="23210" fill="none" extrusionOk="0">
                <a:moveTo>
                  <a:pt x="-1" y="158"/>
                </a:moveTo>
                <a:cubicBezTo>
                  <a:pt x="867" y="53"/>
                  <a:pt x="1740" y="-1"/>
                  <a:pt x="2615" y="0"/>
                </a:cubicBezTo>
                <a:cubicBezTo>
                  <a:pt x="14544" y="0"/>
                  <a:pt x="24215" y="9670"/>
                  <a:pt x="24215" y="21600"/>
                </a:cubicBezTo>
                <a:cubicBezTo>
                  <a:pt x="24215" y="22137"/>
                  <a:pt x="24194" y="22674"/>
                  <a:pt x="24154" y="23209"/>
                </a:cubicBezTo>
              </a:path>
              <a:path w="24215" h="23210" stroke="0" extrusionOk="0">
                <a:moveTo>
                  <a:pt x="-1" y="158"/>
                </a:moveTo>
                <a:cubicBezTo>
                  <a:pt x="867" y="53"/>
                  <a:pt x="1740" y="-1"/>
                  <a:pt x="2615" y="0"/>
                </a:cubicBezTo>
                <a:cubicBezTo>
                  <a:pt x="14544" y="0"/>
                  <a:pt x="24215" y="9670"/>
                  <a:pt x="24215" y="21600"/>
                </a:cubicBezTo>
                <a:cubicBezTo>
                  <a:pt x="24215" y="22137"/>
                  <a:pt x="24194" y="22674"/>
                  <a:pt x="24154" y="23209"/>
                </a:cubicBezTo>
                <a:lnTo>
                  <a:pt x="2615" y="21600"/>
                </a:lnTo>
                <a:lnTo>
                  <a:pt x="-1" y="158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9" name="Arc 10"/>
          <p:cNvSpPr>
            <a:spLocks/>
          </p:cNvSpPr>
          <p:nvPr/>
        </p:nvSpPr>
        <p:spPr bwMode="auto">
          <a:xfrm rot="10800000">
            <a:off x="3852863" y="1749425"/>
            <a:ext cx="2425700" cy="1897063"/>
          </a:xfrm>
          <a:custGeom>
            <a:avLst/>
            <a:gdLst>
              <a:gd name="T0" fmla="*/ 2147483647 w 21600"/>
              <a:gd name="T1" fmla="*/ 0 h 23031"/>
              <a:gd name="T2" fmla="*/ 2147483647 w 21600"/>
              <a:gd name="T3" fmla="*/ 2147483647 h 23031"/>
              <a:gd name="T4" fmla="*/ 0 w 21600"/>
              <a:gd name="T5" fmla="*/ 2147483647 h 23031"/>
              <a:gd name="T6" fmla="*/ 0 60000 65536"/>
              <a:gd name="T7" fmla="*/ 0 60000 65536"/>
              <a:gd name="T8" fmla="*/ 0 60000 65536"/>
              <a:gd name="T9" fmla="*/ 0 w 21600"/>
              <a:gd name="T10" fmla="*/ 0 h 23031"/>
              <a:gd name="T11" fmla="*/ 21600 w 21600"/>
              <a:gd name="T12" fmla="*/ 23031 h 230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031" fill="none" extrusionOk="0">
                <a:moveTo>
                  <a:pt x="1394" y="0"/>
                </a:moveTo>
                <a:cubicBezTo>
                  <a:pt x="12758" y="735"/>
                  <a:pt x="21600" y="10167"/>
                  <a:pt x="21600" y="21555"/>
                </a:cubicBezTo>
                <a:cubicBezTo>
                  <a:pt x="21600" y="22047"/>
                  <a:pt x="21583" y="22539"/>
                  <a:pt x="21549" y="23030"/>
                </a:cubicBezTo>
              </a:path>
              <a:path w="21600" h="23031" stroke="0" extrusionOk="0">
                <a:moveTo>
                  <a:pt x="1394" y="0"/>
                </a:moveTo>
                <a:cubicBezTo>
                  <a:pt x="12758" y="735"/>
                  <a:pt x="21600" y="10167"/>
                  <a:pt x="21600" y="21555"/>
                </a:cubicBezTo>
                <a:cubicBezTo>
                  <a:pt x="21600" y="22047"/>
                  <a:pt x="21583" y="22539"/>
                  <a:pt x="21549" y="23030"/>
                </a:cubicBezTo>
                <a:lnTo>
                  <a:pt x="0" y="21555"/>
                </a:lnTo>
                <a:lnTo>
                  <a:pt x="1394" y="0"/>
                </a:lnTo>
                <a:close/>
              </a:path>
            </a:pathLst>
          </a:custGeom>
          <a:solidFill>
            <a:schemeClr val="bg1"/>
          </a:solidFill>
          <a:ln w="25400" cap="rnd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cs-CZ"/>
          </a:p>
        </p:txBody>
      </p:sp>
      <p:sp>
        <p:nvSpPr>
          <p:cNvPr id="14350" name="Rectangle 11"/>
          <p:cNvSpPr>
            <a:spLocks noChangeArrowheads="1"/>
          </p:cNvSpPr>
          <p:nvPr/>
        </p:nvSpPr>
        <p:spPr bwMode="auto">
          <a:xfrm>
            <a:off x="5872163" y="3260725"/>
            <a:ext cx="75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latin typeface="Times New Roman" panose="02020603050405020304" pitchFamily="18" charset="0"/>
              </a:rPr>
              <a:t>I</a:t>
            </a:r>
            <a:r>
              <a:rPr lang="en-US" altLang="cs-CZ" sz="24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4351" name="Rectangle 12"/>
          <p:cNvSpPr>
            <a:spLocks noChangeArrowheads="1"/>
          </p:cNvSpPr>
          <p:nvPr/>
        </p:nvSpPr>
        <p:spPr bwMode="auto">
          <a:xfrm>
            <a:off x="6316663" y="3902075"/>
            <a:ext cx="63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cs-CZ" sz="24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4352" name="Rectangle 13"/>
          <p:cNvSpPr>
            <a:spLocks noChangeArrowheads="1"/>
          </p:cNvSpPr>
          <p:nvPr/>
        </p:nvSpPr>
        <p:spPr bwMode="auto">
          <a:xfrm>
            <a:off x="2312988" y="1649413"/>
            <a:ext cx="101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latin typeface="Times New Roman" panose="02020603050405020304" pitchFamily="18" charset="0"/>
              </a:rPr>
              <a:t>RO</a:t>
            </a:r>
            <a:r>
              <a:rPr lang="en-US" altLang="cs-CZ" sz="24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4353" name="Rectangle 14"/>
          <p:cNvSpPr>
            <a:spLocks noChangeArrowheads="1"/>
          </p:cNvSpPr>
          <p:nvPr/>
        </p:nvSpPr>
        <p:spPr bwMode="auto">
          <a:xfrm>
            <a:off x="2344738" y="2387600"/>
            <a:ext cx="101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solidFill>
                  <a:srgbClr val="FF0000"/>
                </a:solidFill>
                <a:latin typeface="Times New Roman" panose="02020603050405020304" pitchFamily="18" charset="0"/>
              </a:rPr>
              <a:t>RO</a:t>
            </a:r>
            <a:r>
              <a:rPr lang="en-US" altLang="cs-CZ" sz="24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4354" name="Line 16"/>
          <p:cNvSpPr>
            <a:spLocks noChangeShapeType="1"/>
          </p:cNvSpPr>
          <p:nvPr/>
        </p:nvSpPr>
        <p:spPr bwMode="auto">
          <a:xfrm flipH="1">
            <a:off x="2351088" y="3678238"/>
            <a:ext cx="1828800" cy="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55" name="Line 18"/>
          <p:cNvSpPr>
            <a:spLocks noChangeShapeType="1"/>
          </p:cNvSpPr>
          <p:nvPr/>
        </p:nvSpPr>
        <p:spPr bwMode="auto">
          <a:xfrm flipH="1">
            <a:off x="2351088" y="3240088"/>
            <a:ext cx="23622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1773238" y="2900363"/>
            <a:ext cx="50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cs-CZ" sz="2400" b="1">
                <a:latin typeface="Times New Roman CE" panose="02020603050405020304" pitchFamily="18" charset="0"/>
              </a:rPr>
              <a:t>Y</a:t>
            </a:r>
            <a:r>
              <a:rPr lang="en-US" altLang="cs-CZ" sz="2400" b="1" baseline="-25000">
                <a:latin typeface="Times New Roman CE" panose="02020603050405020304" pitchFamily="18" charset="0"/>
              </a:rPr>
              <a:t>1</a:t>
            </a:r>
            <a:endParaRPr lang="en-US" altLang="cs-CZ" sz="3200" b="1">
              <a:latin typeface="Times New Roman CE" panose="02020603050405020304" pitchFamily="18" charset="0"/>
            </a:endParaRP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792288" y="3509963"/>
            <a:ext cx="50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cs-CZ" sz="2400" b="1">
                <a:solidFill>
                  <a:srgbClr val="FF0000"/>
                </a:solidFill>
                <a:latin typeface="Times New Roman CE" panose="02020603050405020304" pitchFamily="18" charset="0"/>
              </a:rPr>
              <a:t>Y</a:t>
            </a:r>
            <a:r>
              <a:rPr lang="en-US" altLang="cs-CZ" sz="2400" b="1" baseline="-25000">
                <a:solidFill>
                  <a:srgbClr val="FF0000"/>
                </a:solidFill>
                <a:latin typeface="Times New Roman CE" panose="02020603050405020304" pitchFamily="18" charset="0"/>
              </a:rPr>
              <a:t>2</a:t>
            </a:r>
            <a:endParaRPr lang="en-US" altLang="cs-CZ" sz="3200" b="1">
              <a:solidFill>
                <a:srgbClr val="FF0000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4478338" y="4271963"/>
            <a:ext cx="50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cs-CZ" sz="2400" b="1">
                <a:latin typeface="Times New Roman CE" panose="02020603050405020304" pitchFamily="18" charset="0"/>
              </a:rPr>
              <a:t>X</a:t>
            </a:r>
            <a:r>
              <a:rPr lang="en-US" altLang="cs-CZ" sz="2400" b="1" baseline="-25000">
                <a:latin typeface="Times New Roman CE" panose="02020603050405020304" pitchFamily="18" charset="0"/>
              </a:rPr>
              <a:t>1</a:t>
            </a:r>
            <a:endParaRPr lang="en-US" altLang="cs-CZ" sz="3200" b="1">
              <a:latin typeface="Times New Roman CE" panose="02020603050405020304" pitchFamily="18" charset="0"/>
            </a:endParaRP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3887788" y="4252913"/>
            <a:ext cx="50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cs-CZ" sz="2400" b="1">
                <a:solidFill>
                  <a:srgbClr val="FF0000"/>
                </a:solidFill>
                <a:latin typeface="Times New Roman CE" panose="02020603050405020304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Times New Roman CE" panose="02020603050405020304" pitchFamily="18" charset="0"/>
              </a:rPr>
              <a:t>2</a:t>
            </a:r>
            <a:endParaRPr lang="en-US" altLang="cs-CZ" sz="3200" b="1">
              <a:solidFill>
                <a:srgbClr val="FF0000"/>
              </a:solidFill>
              <a:latin typeface="Times New Roman CE" panose="02020603050405020304" pitchFamily="18" charset="0"/>
            </a:endParaRPr>
          </a:p>
        </p:txBody>
      </p:sp>
      <p:cxnSp>
        <p:nvCxnSpPr>
          <p:cNvPr id="14360" name="AutoShape 24"/>
          <p:cNvCxnSpPr>
            <a:cxnSpLocks noChangeShapeType="1"/>
          </p:cNvCxnSpPr>
          <p:nvPr/>
        </p:nvCxnSpPr>
        <p:spPr bwMode="auto">
          <a:xfrm rot="10800000">
            <a:off x="2332038" y="1897063"/>
            <a:ext cx="31750" cy="738187"/>
          </a:xfrm>
          <a:prstGeom prst="curvedConnector3">
            <a:avLst>
              <a:gd name="adj1" fmla="val 820000"/>
            </a:avLst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61" name="Rectangle 15"/>
          <p:cNvSpPr>
            <a:spLocks noChangeArrowheads="1"/>
          </p:cNvSpPr>
          <p:nvPr/>
        </p:nvSpPr>
        <p:spPr bwMode="auto">
          <a:xfrm>
            <a:off x="338138" y="4481513"/>
            <a:ext cx="83502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cs-CZ" sz="2000" b="1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cs-CZ" sz="2000"/>
              <a:t>RO</a:t>
            </a:r>
            <a:r>
              <a:rPr lang="en-US" altLang="cs-CZ" sz="2000" baseline="-25000"/>
              <a:t>1</a:t>
            </a:r>
            <a:r>
              <a:rPr lang="en-US" altLang="cs-CZ" sz="2000"/>
              <a:t> - rozpočtové omezení před zdaněním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cs-CZ" sz="2000"/>
              <a:t>RO</a:t>
            </a:r>
            <a:r>
              <a:rPr lang="en-US" altLang="cs-CZ" sz="2000" baseline="-25000"/>
              <a:t>2</a:t>
            </a:r>
            <a:r>
              <a:rPr lang="en-US" altLang="cs-CZ" sz="2000"/>
              <a:t> - rozpočtové omezení po zdanění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cs-CZ" sz="2000"/>
              <a:t>I</a:t>
            </a:r>
            <a:r>
              <a:rPr lang="en-US" altLang="cs-CZ" sz="2000" baseline="-25000"/>
              <a:t>1</a:t>
            </a:r>
            <a:r>
              <a:rPr lang="en-US" altLang="cs-CZ" sz="2000"/>
              <a:t>, I</a:t>
            </a:r>
            <a:r>
              <a:rPr lang="en-US" altLang="cs-CZ" sz="2000" baseline="-25000"/>
              <a:t>2</a:t>
            </a:r>
            <a:r>
              <a:rPr lang="en-US" altLang="cs-CZ" sz="2000"/>
              <a:t> - indiferenční křivky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altLang="cs-CZ" sz="2000" u="sng">
                <a:solidFill>
                  <a:srgbClr val="C00000"/>
                </a:solidFill>
              </a:rPr>
              <a:t>Důchodový e</a:t>
            </a:r>
            <a:r>
              <a:rPr lang="en-US" altLang="cs-CZ" sz="2000" u="sng">
                <a:solidFill>
                  <a:srgbClr val="C00000"/>
                </a:solidFill>
              </a:rPr>
              <a:t>fekt</a:t>
            </a:r>
            <a:r>
              <a:rPr lang="en-US" altLang="cs-CZ" sz="2000">
                <a:solidFill>
                  <a:srgbClr val="C00000"/>
                </a:solidFill>
              </a:rPr>
              <a:t> = posun rozpočtového omezení o velikost příslušné daně v ceně statku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457200" y="863600"/>
            <a:ext cx="8229600" cy="685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Substituční</a:t>
            </a:r>
            <a:r>
              <a:rPr lang="en-US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efekt</a:t>
            </a:r>
            <a:r>
              <a:rPr lang="en-US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daně</a:t>
            </a:r>
            <a:r>
              <a:rPr lang="en-US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společně s příjmovým</a:t>
            </a:r>
            <a:endParaRPr lang="cs-CZ" altLang="cs-CZ" sz="24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A4C49524-C89A-4B85-9DD0-D12B3A657878}" type="slidenum">
              <a:rPr lang="en-US" altLang="cs-CZ">
                <a:solidFill>
                  <a:srgbClr val="FFFFFF"/>
                </a:solidFill>
              </a:rPr>
              <a:pPr eaLnBrk="1" hangingPunct="1"/>
              <a:t>13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609975" y="2005013"/>
            <a:ext cx="673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latin typeface="Times New Roman" panose="02020603050405020304" pitchFamily="18" charset="0"/>
              </a:rPr>
              <a:t>I</a:t>
            </a:r>
            <a:r>
              <a:rPr lang="en-US" altLang="cs-CZ" sz="24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894013" y="1993900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cs-CZ" sz="24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>
            <a:off x="2538413" y="1474788"/>
            <a:ext cx="9525" cy="3616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560638" y="5083175"/>
            <a:ext cx="54451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5975350" y="5094288"/>
            <a:ext cx="2174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latin typeface="Times New Roman" panose="02020603050405020304" pitchFamily="18" charset="0"/>
              </a:rPr>
              <a:t>statek X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831850" y="1565275"/>
            <a:ext cx="1712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latin typeface="Times New Roman" panose="02020603050405020304" pitchFamily="18" charset="0"/>
              </a:rPr>
              <a:t>statek Y</a:t>
            </a: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2535238" y="2554288"/>
            <a:ext cx="5029200" cy="25273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2497138" y="2563813"/>
            <a:ext cx="3040062" cy="2503487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Arc 11"/>
          <p:cNvSpPr>
            <a:spLocks/>
          </p:cNvSpPr>
          <p:nvPr/>
        </p:nvSpPr>
        <p:spPr bwMode="auto">
          <a:xfrm>
            <a:off x="3303588" y="2466975"/>
            <a:ext cx="3738562" cy="2078038"/>
          </a:xfrm>
          <a:custGeom>
            <a:avLst/>
            <a:gdLst>
              <a:gd name="T0" fmla="*/ 2147483647 w 24551"/>
              <a:gd name="T1" fmla="*/ 2147483647 h 21600"/>
              <a:gd name="T2" fmla="*/ 0 w 24551"/>
              <a:gd name="T3" fmla="*/ 0 h 21600"/>
              <a:gd name="T4" fmla="*/ 2147483647 w 24551"/>
              <a:gd name="T5" fmla="*/ 0 h 21600"/>
              <a:gd name="T6" fmla="*/ 0 60000 65536"/>
              <a:gd name="T7" fmla="*/ 0 60000 65536"/>
              <a:gd name="T8" fmla="*/ 0 60000 65536"/>
              <a:gd name="T9" fmla="*/ 0 w 24551"/>
              <a:gd name="T10" fmla="*/ 0 h 21600"/>
              <a:gd name="T11" fmla="*/ 24551 w 2455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51" h="21600" fill="none" extrusionOk="0">
                <a:moveTo>
                  <a:pt x="24551" y="21397"/>
                </a:moveTo>
                <a:cubicBezTo>
                  <a:pt x="23573" y="21532"/>
                  <a:pt x="22587" y="21599"/>
                  <a:pt x="21600" y="21600"/>
                </a:cubicBezTo>
                <a:cubicBezTo>
                  <a:pt x="9670" y="21600"/>
                  <a:pt x="0" y="11929"/>
                  <a:pt x="0" y="0"/>
                </a:cubicBezTo>
              </a:path>
              <a:path w="24551" h="21600" stroke="0" extrusionOk="0">
                <a:moveTo>
                  <a:pt x="24551" y="21397"/>
                </a:moveTo>
                <a:cubicBezTo>
                  <a:pt x="23573" y="21532"/>
                  <a:pt x="22587" y="21599"/>
                  <a:pt x="21600" y="21600"/>
                </a:cubicBez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4551" y="21397"/>
                </a:lnTo>
                <a:close/>
              </a:path>
            </a:pathLst>
          </a:custGeom>
          <a:noFill/>
          <a:ln w="44450" cap="rnd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Arc 12"/>
          <p:cNvSpPr>
            <a:spLocks/>
          </p:cNvSpPr>
          <p:nvPr/>
        </p:nvSpPr>
        <p:spPr bwMode="auto">
          <a:xfrm>
            <a:off x="3624263" y="2085975"/>
            <a:ext cx="3289300" cy="2078038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noFill/>
          <a:ln w="4445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5251450" y="4565650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solidFill>
                  <a:srgbClr val="FF0000"/>
                </a:solidFill>
                <a:latin typeface="Times New Roman" panose="02020603050405020304" pitchFamily="18" charset="0"/>
              </a:rPr>
              <a:t>RO</a:t>
            </a:r>
            <a:r>
              <a:rPr lang="en-US" altLang="cs-CZ" sz="24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7126288" y="4578350"/>
            <a:ext cx="1039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latin typeface="Times New Roman" panose="02020603050405020304" pitchFamily="18" charset="0"/>
              </a:rPr>
              <a:t>RO</a:t>
            </a:r>
            <a:r>
              <a:rPr lang="en-US" altLang="cs-CZ" sz="24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" name="Line 16"/>
          <p:cNvSpPr>
            <a:spLocks noChangeShapeType="1"/>
          </p:cNvSpPr>
          <p:nvPr/>
        </p:nvSpPr>
        <p:spPr bwMode="auto">
          <a:xfrm flipH="1" flipV="1">
            <a:off x="2519363" y="3719513"/>
            <a:ext cx="150495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2538413" y="3795713"/>
            <a:ext cx="253365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3602038" y="5030788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4710113" y="5030788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latin typeface="Times New Roman" panose="02020603050405020304" pitchFamily="18" charset="0"/>
              </a:rPr>
              <a:t>X</a:t>
            </a:r>
            <a:r>
              <a:rPr lang="en-US" altLang="cs-CZ" sz="24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14525" y="3338513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cs-CZ" sz="24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1909763" y="3673475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cs-CZ" sz="2400" b="1">
                <a:latin typeface="Times New Roman" panose="02020603050405020304" pitchFamily="18" charset="0"/>
              </a:rPr>
              <a:t>Y</a:t>
            </a:r>
            <a:r>
              <a:rPr lang="en-US" altLang="cs-CZ" sz="24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293688" y="5275263"/>
            <a:ext cx="835025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cs-CZ" b="1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cs-CZ"/>
              <a:t>RO</a:t>
            </a:r>
            <a:r>
              <a:rPr lang="en-US" altLang="cs-CZ" baseline="-25000"/>
              <a:t>1</a:t>
            </a:r>
            <a:r>
              <a:rPr lang="en-US" altLang="cs-CZ"/>
              <a:t> - rozpočtové omezení před zdaněním statku X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cs-CZ"/>
              <a:t>RO</a:t>
            </a:r>
            <a:r>
              <a:rPr lang="en-US" altLang="cs-CZ" baseline="-25000"/>
              <a:t>2</a:t>
            </a:r>
            <a:r>
              <a:rPr lang="en-US" altLang="cs-CZ"/>
              <a:t> - rozpočtové omezení po zdanění statku X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cs-CZ"/>
              <a:t>I</a:t>
            </a:r>
            <a:r>
              <a:rPr lang="en-US" altLang="cs-CZ" baseline="-25000"/>
              <a:t>1</a:t>
            </a:r>
            <a:r>
              <a:rPr lang="en-US" altLang="cs-CZ"/>
              <a:t>, I</a:t>
            </a:r>
            <a:r>
              <a:rPr lang="en-US" altLang="cs-CZ" baseline="-25000"/>
              <a:t>2</a:t>
            </a:r>
            <a:r>
              <a:rPr lang="en-US" altLang="cs-CZ"/>
              <a:t> - indiferenční křivky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  <p:bldP spid="11" grpId="0" animBg="1"/>
      <p:bldP spid="12" grpId="0" animBg="1"/>
      <p:bldP spid="13" grpId="0" autoUpdateAnimBg="0"/>
      <p:bldP spid="14" grpId="0" autoUpdateAnimBg="0"/>
      <p:bldP spid="15" grpId="0" animBg="1"/>
      <p:bldP spid="16" grpId="0" animBg="1"/>
      <p:bldP spid="17" grpId="0" animBg="1"/>
      <p:bldP spid="18" grpId="0" animBg="1"/>
      <p:bldP spid="19" grpId="0" autoUpdateAnimBg="0"/>
      <p:bldP spid="20" grpId="0" autoUpdateAnimBg="0"/>
      <p:bldP spid="21" grpId="0" animBg="1"/>
      <p:bldP spid="22" grpId="0" animBg="1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6D69EC68-376F-442A-8B53-5EB09998DC1E}" type="slidenum">
              <a:rPr lang="en-US" altLang="cs-CZ">
                <a:solidFill>
                  <a:srgbClr val="FFFFFF"/>
                </a:solidFill>
              </a:rPr>
              <a:pPr eaLnBrk="1" hangingPunct="1"/>
              <a:t>14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16389" name="TextovéPole 8"/>
          <p:cNvSpPr txBox="1">
            <a:spLocks noChangeArrowheads="1"/>
          </p:cNvSpPr>
          <p:nvPr/>
        </p:nvSpPr>
        <p:spPr bwMode="auto">
          <a:xfrm>
            <a:off x="342106" y="909638"/>
            <a:ext cx="8459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cs-CZ" altLang="cs-CZ" sz="2400" b="1" dirty="0"/>
              <a:t>DAŇOVÁ INCIDENCE - DOPAD ZDANĚNÍ</a:t>
            </a:r>
          </a:p>
        </p:txBody>
      </p:sp>
      <p:sp>
        <p:nvSpPr>
          <p:cNvPr id="11270" name="Zástupný symbol pro obsah 1"/>
          <p:cNvSpPr>
            <a:spLocks noGrp="1"/>
          </p:cNvSpPr>
          <p:nvPr>
            <p:ph idx="1"/>
          </p:nvPr>
        </p:nvSpPr>
        <p:spPr>
          <a:xfrm>
            <a:off x="457200" y="1731963"/>
            <a:ext cx="8229600" cy="4378325"/>
          </a:xfrm>
        </p:spPr>
        <p:txBody>
          <a:bodyPr/>
          <a:lstStyle/>
          <a:p>
            <a:pPr marL="711200" indent="-449263">
              <a:buClr>
                <a:schemeClr val="hlink"/>
              </a:buClr>
              <a:buSzPct val="150000"/>
              <a:buFont typeface="Arial" charset="0"/>
              <a:buNone/>
              <a:defRPr/>
            </a:pPr>
            <a:r>
              <a:rPr lang="cs-CZ" sz="2000" dirty="0" smtClean="0">
                <a:latin typeface="Arial" panose="020B0604020202020204" pitchFamily="34" charset="0"/>
                <a:cs typeface="Arial" pitchFamily="34" charset="0"/>
              </a:rPr>
              <a:t>Uvalení daně je spojeno s </a:t>
            </a:r>
            <a:r>
              <a:rPr lang="cs-C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daňovým břemenem</a:t>
            </a:r>
            <a:r>
              <a:rPr lang="cs-CZ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Rozložení tohoto břemene zkoumá </a:t>
            </a:r>
            <a:r>
              <a:rPr lang="cs-C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daňová incidence</a:t>
            </a:r>
            <a:r>
              <a:rPr lang="cs-CZ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711200" indent="-449263">
              <a:buClr>
                <a:schemeClr val="hlink"/>
              </a:buClr>
              <a:buSzPct val="150000"/>
              <a:buFont typeface="Wingdings" pitchFamily="2" charset="2"/>
              <a:buNone/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1200" indent="-449263">
              <a:buClr>
                <a:schemeClr val="hlink"/>
              </a:buClr>
              <a:buSzPct val="150000"/>
              <a:buFont typeface="Wingdings" pitchFamily="2" charset="2"/>
              <a:buNone/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Daň dopadá na subjekty dvěma způsoby:</a:t>
            </a:r>
          </a:p>
          <a:p>
            <a:pPr marL="711200" indent="-449263">
              <a:lnSpc>
                <a:spcPct val="15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zákonný dopad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daně (zákonná incidence)</a:t>
            </a:r>
          </a:p>
          <a:p>
            <a:pPr marL="711200" indent="-449263">
              <a:lnSpc>
                <a:spcPct val="15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skutečný neboli ekonomický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efektivn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dopad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daně </a:t>
            </a:r>
          </a:p>
          <a:p>
            <a:pPr marL="261937" indent="0">
              <a:lnSpc>
                <a:spcPct val="150000"/>
              </a:lnSpc>
              <a:buClr>
                <a:srgbClr val="C00000"/>
              </a:buClr>
              <a:buSzPct val="150000"/>
              <a:buFont typeface="Arial" charset="0"/>
              <a:buNone/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7" indent="0">
              <a:lnSpc>
                <a:spcPct val="150000"/>
              </a:lnSpc>
              <a:buClr>
                <a:srgbClr val="C00000"/>
              </a:buClr>
              <a:buSzPct val="150000"/>
              <a:buFont typeface="Arial" charset="0"/>
              <a:buNone/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Rozsah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daňového přesunu</a:t>
            </a:r>
          </a:p>
          <a:p>
            <a:pPr marL="711200" indent="-449263">
              <a:buClr>
                <a:schemeClr val="hlink"/>
              </a:buClr>
              <a:buSzPct val="150000"/>
              <a:buFont typeface="Wingdings" pitchFamily="2" charset="2"/>
              <a:buChar char="§"/>
              <a:defRPr/>
            </a:pPr>
            <a:endParaRPr lang="cs-CZ" sz="22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05819AAE-D5B8-41F2-964F-30842B8B47D9}" type="slidenum">
              <a:rPr lang="en-US" altLang="cs-CZ">
                <a:solidFill>
                  <a:srgbClr val="FFFFFF"/>
                </a:solidFill>
              </a:rPr>
              <a:pPr eaLnBrk="1" hangingPunct="1"/>
              <a:t>15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18437" name="TextovéPole 8"/>
          <p:cNvSpPr txBox="1">
            <a:spLocks noChangeArrowheads="1"/>
          </p:cNvSpPr>
          <p:nvPr/>
        </p:nvSpPr>
        <p:spPr bwMode="auto">
          <a:xfrm>
            <a:off x="338138" y="879475"/>
            <a:ext cx="8459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 b="1"/>
              <a:t>PŘESUN A DOPAD DANÍ - MOŽNOSTI</a:t>
            </a:r>
          </a:p>
        </p:txBody>
      </p:sp>
      <p:pic>
        <p:nvPicPr>
          <p:cNvPr id="1843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3" y="1398588"/>
            <a:ext cx="6811962" cy="443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8439" name="Obdélník 1"/>
          <p:cNvSpPr>
            <a:spLocks noChangeArrowheads="1"/>
          </p:cNvSpPr>
          <p:nvPr/>
        </p:nvSpPr>
        <p:spPr bwMode="auto">
          <a:xfrm>
            <a:off x="2654300" y="6137275"/>
            <a:ext cx="4460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cs-CZ" altLang="cs-CZ" b="1"/>
              <a:t>Př. Na koho se přesune DPPO (a. s.)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1746250"/>
            <a:ext cx="7966075" cy="4379913"/>
          </a:xfrm>
        </p:spPr>
        <p:txBody>
          <a:bodyPr/>
          <a:lstStyle/>
          <a:p>
            <a:pPr>
              <a:lnSpc>
                <a:spcPct val="20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Velikost daně</a:t>
            </a:r>
          </a:p>
          <a:p>
            <a:pPr>
              <a:lnSpc>
                <a:spcPct val="20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Charakter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trhu (konkurenční, monopolní, oligopolní)</a:t>
            </a:r>
          </a:p>
          <a:p>
            <a:pPr>
              <a:lnSpc>
                <a:spcPct val="20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Elasticita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nabídky</a:t>
            </a:r>
          </a:p>
          <a:p>
            <a:pPr>
              <a:lnSpc>
                <a:spcPct val="20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Elasticita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poptávky</a:t>
            </a:r>
          </a:p>
          <a:p>
            <a:pPr>
              <a:lnSpc>
                <a:spcPct val="20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Míra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otevřenosti ekonomiky</a:t>
            </a:r>
          </a:p>
          <a:p>
            <a:pPr>
              <a:lnSpc>
                <a:spcPct val="20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Časový faktor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délka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období)</a:t>
            </a:r>
          </a:p>
          <a:p>
            <a:pPr>
              <a:buClr>
                <a:srgbClr val="C00000"/>
              </a:buClr>
              <a:buSzPct val="150000"/>
              <a:defRPr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50000"/>
              <a:defRPr/>
            </a:pP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50000"/>
              <a:defRPr/>
            </a:pP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chemeClr val="hlink"/>
              </a:buClr>
              <a:buSzPct val="150000"/>
              <a:buFont typeface="Arial" charset="0"/>
              <a:buNone/>
              <a:defRPr/>
            </a:pP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87DD3380-DB87-458E-840E-DEA37C3C764B}" type="slidenum">
              <a:rPr lang="en-US" altLang="cs-CZ">
                <a:solidFill>
                  <a:srgbClr val="FFFFFF"/>
                </a:solidFill>
              </a:rPr>
              <a:pPr eaLnBrk="1" hangingPunct="1"/>
              <a:t>16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19462" name="TextovéPole 8"/>
          <p:cNvSpPr txBox="1">
            <a:spLocks noChangeArrowheads="1"/>
          </p:cNvSpPr>
          <p:nvPr/>
        </p:nvSpPr>
        <p:spPr bwMode="auto">
          <a:xfrm>
            <a:off x="338138" y="1109663"/>
            <a:ext cx="8459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cs-CZ" altLang="cs-CZ" sz="2400" b="1"/>
              <a:t>FAKTORY OVLIVŇUJÍCÍ DAŇOVÝ PŘESUN A DOPAD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0C505331-4395-45B0-AB5D-58A373C0D311}" type="slidenum">
              <a:rPr lang="en-US" altLang="cs-CZ">
                <a:solidFill>
                  <a:srgbClr val="FFFFFF"/>
                </a:solidFill>
              </a:rPr>
              <a:pPr eaLnBrk="1" hangingPunct="1"/>
              <a:t>17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21507" name="TextovéPole 8"/>
          <p:cNvSpPr txBox="1">
            <a:spLocks noChangeArrowheads="1"/>
          </p:cNvSpPr>
          <p:nvPr/>
        </p:nvSpPr>
        <p:spPr bwMode="auto">
          <a:xfrm>
            <a:off x="341313" y="1000125"/>
            <a:ext cx="8461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 b="1"/>
              <a:t>ELASTICITA POPTÁVKY A PŘESUN DANĚ</a:t>
            </a:r>
          </a:p>
        </p:txBody>
      </p:sp>
      <p:pic>
        <p:nvPicPr>
          <p:cNvPr id="21508" name="Picture 2" descr="http://nb.vse.cz/%7Ekubatova/Incidence_soubory/image00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930400"/>
            <a:ext cx="4595813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4" descr="http://nb.vse.cz/%7Ekubatova/Incidence_soubory/image00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30400"/>
            <a:ext cx="4681538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ovéPole 1"/>
          <p:cNvSpPr txBox="1">
            <a:spLocks noChangeArrowheads="1"/>
          </p:cNvSpPr>
          <p:nvPr/>
        </p:nvSpPr>
        <p:spPr bwMode="auto">
          <a:xfrm>
            <a:off x="234950" y="5749925"/>
            <a:ext cx="86312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dirty="0"/>
              <a:t>čím je poptávka pružnější, tím menší je přesun daně </a:t>
            </a:r>
          </a:p>
          <a:p>
            <a:pPr algn="ctr" eaLnBrk="1" hangingPunct="1"/>
            <a:r>
              <a:rPr lang="cs-CZ" altLang="cs-CZ" sz="2000" dirty="0"/>
              <a:t>z prodávajícího na kupujícího a naopak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4" descr="http://nb.vse.cz/%7Ekubatova/Incidence_soubory/image00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1893887"/>
            <a:ext cx="4579938" cy="343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F05FCCBD-3AEA-43EF-BBAE-C585D5255268}" type="slidenum">
              <a:rPr lang="en-US" altLang="cs-CZ">
                <a:solidFill>
                  <a:srgbClr val="FFFFFF"/>
                </a:solidFill>
              </a:rPr>
              <a:pPr eaLnBrk="1" hangingPunct="1"/>
              <a:t>18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22531" name="TextovéPole 8"/>
          <p:cNvSpPr txBox="1">
            <a:spLocks noChangeArrowheads="1"/>
          </p:cNvSpPr>
          <p:nvPr/>
        </p:nvSpPr>
        <p:spPr bwMode="auto">
          <a:xfrm>
            <a:off x="341313" y="1000125"/>
            <a:ext cx="8461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 b="1"/>
              <a:t>ELASTICITA NABÍDKY A PŘESUN DANĚ</a:t>
            </a:r>
          </a:p>
        </p:txBody>
      </p:sp>
      <p:sp>
        <p:nvSpPr>
          <p:cNvPr id="22532" name="TextovéPole 1"/>
          <p:cNvSpPr txBox="1">
            <a:spLocks noChangeArrowheads="1"/>
          </p:cNvSpPr>
          <p:nvPr/>
        </p:nvSpPr>
        <p:spPr bwMode="auto">
          <a:xfrm>
            <a:off x="234950" y="5749925"/>
            <a:ext cx="86312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dirty="0"/>
              <a:t>daňový přesun z prodávajícího na kupujícího na trhu je tím větší, </a:t>
            </a:r>
            <a:endParaRPr lang="cs-CZ" altLang="cs-CZ" sz="2000" dirty="0" smtClean="0"/>
          </a:p>
          <a:p>
            <a:pPr algn="ctr" eaLnBrk="1" hangingPunct="1"/>
            <a:r>
              <a:rPr lang="cs-CZ" altLang="cs-CZ" sz="2000" dirty="0" smtClean="0"/>
              <a:t>čím </a:t>
            </a:r>
            <a:r>
              <a:rPr lang="cs-CZ" altLang="cs-CZ" sz="2000" dirty="0"/>
              <a:t>vyšší je pružnost nabídky a naopak</a:t>
            </a:r>
          </a:p>
        </p:txBody>
      </p:sp>
      <p:pic>
        <p:nvPicPr>
          <p:cNvPr id="22533" name="Picture 2" descr="http://nb.vse.cz/%7Ekubatova/Incidence_soubory/image00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936748"/>
            <a:ext cx="4632325" cy="335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F0B29D84-9AC2-49A3-8B91-F4B8F13FA5BC}" type="slidenum">
              <a:rPr lang="en-US" altLang="cs-CZ">
                <a:solidFill>
                  <a:srgbClr val="FFFFFF"/>
                </a:solidFill>
              </a:rPr>
              <a:pPr eaLnBrk="1" hangingPunct="1"/>
              <a:t>19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23555" name="TextovéPole 8"/>
          <p:cNvSpPr txBox="1">
            <a:spLocks noChangeArrowheads="1"/>
          </p:cNvSpPr>
          <p:nvPr/>
        </p:nvSpPr>
        <p:spPr bwMode="auto">
          <a:xfrm>
            <a:off x="49213" y="841375"/>
            <a:ext cx="9045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 b="1"/>
              <a:t>DAŇ PLACENÁ SUBJEKTY NA RŮZNÝCH STRANÁCH TRHU</a:t>
            </a:r>
          </a:p>
        </p:txBody>
      </p:sp>
      <p:sp>
        <p:nvSpPr>
          <p:cNvPr id="23556" name="TextovéPole 1"/>
          <p:cNvSpPr txBox="1">
            <a:spLocks noChangeArrowheads="1"/>
          </p:cNvSpPr>
          <p:nvPr/>
        </p:nvSpPr>
        <p:spPr bwMode="auto">
          <a:xfrm>
            <a:off x="234950" y="5749925"/>
            <a:ext cx="863123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dirty="0"/>
              <a:t>Na konkurenčním trhu nezávisí na tom, kdo ze zákona platí daň – zda prodávající či kupující. Skutečný dopad daně je totožný, daně jsou tedy ekvivalentní.</a:t>
            </a:r>
          </a:p>
        </p:txBody>
      </p:sp>
      <p:pic>
        <p:nvPicPr>
          <p:cNvPr id="23557" name="Picture 2" descr="http://nb.vse.cz/%7Ekubatova/Incidence_soubory/image00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303338"/>
            <a:ext cx="5494338" cy="448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 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DEE424DE-088A-44ED-B986-F6ABC324A3D9}" type="slidenum">
              <a:rPr lang="en-US" altLang="cs-CZ">
                <a:solidFill>
                  <a:srgbClr val="FFFFFF"/>
                </a:solidFill>
              </a:rPr>
              <a:pPr eaLnBrk="1" hangingPunct="1"/>
              <a:t>2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42106" y="797718"/>
            <a:ext cx="8459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cs-CZ" altLang="cs-CZ" sz="2400" b="1" dirty="0"/>
              <a:t>DAŇOVÁ TEORIE  a VEŘEJNÉ FINANCE</a:t>
            </a:r>
            <a:endParaRPr lang="cs-CZ" altLang="cs-CZ" sz="2400" dirty="0"/>
          </a:p>
        </p:txBody>
      </p:sp>
      <p:sp>
        <p:nvSpPr>
          <p:cNvPr id="4102" name="Zástupný symbol pro obsah 2"/>
          <p:cNvSpPr txBox="1">
            <a:spLocks/>
          </p:cNvSpPr>
          <p:nvPr/>
        </p:nvSpPr>
        <p:spPr bwMode="auto">
          <a:xfrm>
            <a:off x="342106" y="2260600"/>
            <a:ext cx="8167687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90600" indent="-5334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cs-CZ" sz="2400" dirty="0" smtClean="0"/>
              <a:t> </a:t>
            </a:r>
            <a:r>
              <a:rPr lang="cs-CZ" sz="2000" b="1" dirty="0" smtClean="0"/>
              <a:t>Zdroje veřejných financí:</a:t>
            </a:r>
            <a:endParaRPr lang="cs-CZ" sz="2000" dirty="0" smtClean="0"/>
          </a:p>
          <a:p>
            <a:pPr lvl="1" eaLnBrk="1" hangingPunct="1">
              <a:lnSpc>
                <a:spcPct val="15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 smtClean="0"/>
              <a:t>Daň</a:t>
            </a:r>
          </a:p>
          <a:p>
            <a:pPr lvl="1" eaLnBrk="1" hangingPunct="1">
              <a:lnSpc>
                <a:spcPct val="15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 smtClean="0"/>
              <a:t>Poplatek</a:t>
            </a:r>
          </a:p>
          <a:p>
            <a:pPr lvl="1" eaLnBrk="1" hangingPunct="1">
              <a:lnSpc>
                <a:spcPct val="15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/>
              <a:t>Clo</a:t>
            </a:r>
          </a:p>
          <a:p>
            <a:pPr marL="457200" lvl="1" indent="0" eaLnBrk="1" hangingPunct="1">
              <a:lnSpc>
                <a:spcPct val="150000"/>
              </a:lnSpc>
              <a:buClr>
                <a:srgbClr val="C00000"/>
              </a:buClr>
              <a:buSzPct val="150000"/>
              <a:defRPr/>
            </a:pPr>
            <a:endParaRPr lang="cs-CZ" sz="2000" dirty="0" smtClean="0"/>
          </a:p>
          <a:p>
            <a:pPr marL="457200" lvl="1" indent="-457200" eaLnBrk="1" hangingPunct="1">
              <a:lnSpc>
                <a:spcPct val="150000"/>
              </a:lnSpc>
              <a:buClr>
                <a:srgbClr val="C00000"/>
              </a:buClr>
              <a:buSzPct val="150000"/>
              <a:defRPr/>
            </a:pPr>
            <a:r>
              <a:rPr lang="cs-CZ" sz="2000" b="1" dirty="0" smtClean="0"/>
              <a:t>Daňová teorie v kontextu VF:</a:t>
            </a:r>
          </a:p>
          <a:p>
            <a:pPr lvl="1" eaLnBrk="1" hangingPunct="1">
              <a:lnSpc>
                <a:spcPct val="15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 smtClean="0"/>
              <a:t>funkce daní </a:t>
            </a:r>
          </a:p>
          <a:p>
            <a:pPr lvl="1" eaLnBrk="1" hangingPunct="1">
              <a:lnSpc>
                <a:spcPct val="15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 smtClean="0"/>
              <a:t>daňové principy </a:t>
            </a:r>
          </a:p>
          <a:p>
            <a:pPr lvl="1" eaLnBrk="1" hangingPunct="1">
              <a:lnSpc>
                <a:spcPct val="15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 smtClean="0"/>
              <a:t>vliv daní na ekonomické chování a rozhodování poplatníků</a:t>
            </a:r>
          </a:p>
          <a:p>
            <a:pPr lvl="1" eaLnBrk="1" hangingPunct="1">
              <a:lnSpc>
                <a:spcPct val="150000"/>
              </a:lnSpc>
              <a:buClr>
                <a:srgbClr val="C00000"/>
              </a:buClr>
              <a:buSzPct val="150000"/>
              <a:buFont typeface="Arial" charset="0"/>
              <a:buChar char="•"/>
              <a:defRPr/>
            </a:pPr>
            <a:r>
              <a:rPr lang="cs-CZ" sz="2000" dirty="0" smtClean="0"/>
              <a:t>vliv daní na redistribuci bohatství</a:t>
            </a:r>
            <a:endParaRPr lang="cs-CZ" sz="2400" dirty="0" smtClean="0"/>
          </a:p>
          <a:p>
            <a:pPr marL="457200" lvl="1" indent="0" eaLnBrk="1" hangingPunct="1">
              <a:lnSpc>
                <a:spcPct val="150000"/>
              </a:lnSpc>
              <a:buClr>
                <a:srgbClr val="C00000"/>
              </a:buClr>
              <a:buSzPct val="150000"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CF0268E9-1680-4C4F-B48F-32E4D5E3E5E1}" type="slidenum">
              <a:rPr lang="en-US" altLang="cs-CZ">
                <a:solidFill>
                  <a:srgbClr val="FFFFFF"/>
                </a:solidFill>
              </a:rPr>
              <a:pPr eaLnBrk="1" hangingPunct="1"/>
              <a:t>20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24581" name="TextovéPole 8"/>
          <p:cNvSpPr txBox="1">
            <a:spLocks noChangeArrowheads="1"/>
          </p:cNvSpPr>
          <p:nvPr/>
        </p:nvSpPr>
        <p:spPr bwMode="auto">
          <a:xfrm>
            <a:off x="342106" y="859632"/>
            <a:ext cx="8459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>
              <a:spcBef>
                <a:spcPct val="20000"/>
              </a:spcBef>
            </a:pPr>
            <a:r>
              <a:rPr lang="cs-CZ" altLang="cs-CZ" sz="2400" b="1" dirty="0"/>
              <a:t>MĚŘENÍ DAŇOVÉHO DOPADU</a:t>
            </a:r>
          </a:p>
        </p:txBody>
      </p:sp>
      <p:sp>
        <p:nvSpPr>
          <p:cNvPr id="24582" name="Text Box 171"/>
          <p:cNvSpPr txBox="1">
            <a:spLocks noChangeArrowheads="1"/>
          </p:cNvSpPr>
          <p:nvPr/>
        </p:nvSpPr>
        <p:spPr bwMode="auto">
          <a:xfrm>
            <a:off x="6164263" y="2168525"/>
            <a:ext cx="2813050" cy="39417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i="1">
                <a:cs typeface="Times New Roman" panose="02020603050405020304" pitchFamily="18" charset="0"/>
              </a:rPr>
              <a:t>Regresivita či progresivita daní je</a:t>
            </a:r>
            <a:r>
              <a:rPr lang="cs-CZ" altLang="cs-CZ" i="1">
                <a:cs typeface="Times New Roman" panose="02020603050405020304" pitchFamily="18" charset="0"/>
              </a:rPr>
              <a:t> měřena pomocí </a:t>
            </a:r>
            <a:r>
              <a:rPr lang="cs-CZ" altLang="cs-CZ" b="1" i="1">
                <a:cs typeface="Times New Roman" panose="02020603050405020304" pitchFamily="18" charset="0"/>
              </a:rPr>
              <a:t>Gini</a:t>
            </a:r>
            <a:r>
              <a:rPr lang="cs-CZ" altLang="cs-CZ" i="1">
                <a:cs typeface="Times New Roman" panose="02020603050405020304" pitchFamily="18" charset="0"/>
              </a:rPr>
              <a:t> koeficientu </a:t>
            </a:r>
            <a:r>
              <a:rPr lang="cs-CZ" altLang="cs-CZ" b="1" i="1">
                <a:cs typeface="Times New Roman" panose="02020603050405020304" pitchFamily="18" charset="0"/>
              </a:rPr>
              <a:t>G</a:t>
            </a:r>
            <a:r>
              <a:rPr lang="cs-CZ" altLang="cs-CZ" i="1">
                <a:cs typeface="Times New Roman" panose="02020603050405020304" pitchFamily="18" charset="0"/>
              </a:rPr>
              <a:t>, což je dvojnásobek plochy mezi linií rovné distribuce a Lorenzovou křivkou.</a:t>
            </a:r>
            <a:endParaRPr lang="cs-CZ" altLang="cs-CZ"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i="1">
                <a:cs typeface="Times New Roman" panose="02020603050405020304" pitchFamily="18" charset="0"/>
              </a:rPr>
              <a:t>Pokud </a:t>
            </a:r>
            <a:endParaRPr lang="cs-CZ" altLang="cs-CZ"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b="1" i="1">
                <a:cs typeface="Times New Roman" panose="02020603050405020304" pitchFamily="18" charset="0"/>
              </a:rPr>
              <a:t>G = 0 není žádná nerovnost</a:t>
            </a:r>
            <a:endParaRPr lang="cs-CZ" altLang="cs-CZ"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i="1">
                <a:cs typeface="Times New Roman" panose="02020603050405020304" pitchFamily="18" charset="0"/>
              </a:rPr>
              <a:t>G= 1 distribuce max. nespravedlivá</a:t>
            </a:r>
            <a:endParaRPr lang="cs-CZ" altLang="cs-CZ">
              <a:cs typeface="Times New Roman" panose="02020603050405020304" pitchFamily="18" charset="0"/>
            </a:endParaRPr>
          </a:p>
        </p:txBody>
      </p:sp>
      <p:pic>
        <p:nvPicPr>
          <p:cNvPr id="24583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2384425"/>
            <a:ext cx="6003925" cy="361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4" name="TextovéPole 20"/>
          <p:cNvSpPr txBox="1">
            <a:spLocks noChangeArrowheads="1"/>
          </p:cNvSpPr>
          <p:nvPr/>
        </p:nvSpPr>
        <p:spPr bwMode="auto">
          <a:xfrm>
            <a:off x="506413" y="1529953"/>
            <a:ext cx="46545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200" b="1"/>
              <a:t>Lorentzova křivka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>
          <a:xfrm>
            <a:off x="366713" y="1749425"/>
            <a:ext cx="8499475" cy="3989388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C00000"/>
              </a:buClr>
              <a:buSzPct val="150000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Uvalení daně je spojeno s 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daňovým břemenem. Celkové daňové břemeno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definováno jako snížení reálného disponibilního důchodu soukromého sektoru</a:t>
            </a: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Clr>
                <a:srgbClr val="C00000"/>
              </a:buClr>
              <a:buSzPct val="150000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Rozložení tohoto břemene zkoumá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daňová incidence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  <a:buClr>
                <a:srgbClr val="C00000"/>
              </a:buClr>
              <a:buSzPct val="150000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Daňové břemeno se může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přenášet dopředu a dozadu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to, na koho dopadne, závisí  zejména na velikosti elasticity nabídky a poptávky. </a:t>
            </a:r>
          </a:p>
          <a:p>
            <a:pPr>
              <a:spcBef>
                <a:spcPct val="50000"/>
              </a:spcBef>
              <a:buClr>
                <a:srgbClr val="C00000"/>
              </a:buClr>
              <a:buSzPct val="150000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Uvalení daní pak ovlivňuje i rozdělení důchodů ve společnosti.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A4B43F65-6EC6-4076-AE4B-ACF865B2E742}" type="slidenum">
              <a:rPr lang="en-US" altLang="cs-CZ">
                <a:solidFill>
                  <a:srgbClr val="FFFFFF"/>
                </a:solidFill>
              </a:rPr>
              <a:pPr eaLnBrk="1" hangingPunct="1"/>
              <a:t>21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25606" name="TextovéPole 8"/>
          <p:cNvSpPr txBox="1">
            <a:spLocks noChangeArrowheads="1"/>
          </p:cNvSpPr>
          <p:nvPr/>
        </p:nvSpPr>
        <p:spPr bwMode="auto">
          <a:xfrm>
            <a:off x="342106" y="862013"/>
            <a:ext cx="8459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cs-CZ" altLang="cs-CZ" sz="2400" b="1" dirty="0"/>
              <a:t>SHRNUTÍ</a:t>
            </a:r>
            <a:endParaRPr lang="en-US" alt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EE11E9AE-9574-4ECF-85A4-58996AE0E245}" type="slidenum">
              <a:rPr lang="en-US" altLang="cs-CZ">
                <a:solidFill>
                  <a:srgbClr val="FFFFFF"/>
                </a:solidFill>
              </a:rPr>
              <a:pPr eaLnBrk="1" hangingPunct="1"/>
              <a:t>22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26629" name="TextovéPole 8"/>
          <p:cNvSpPr txBox="1">
            <a:spLocks noChangeArrowheads="1"/>
          </p:cNvSpPr>
          <p:nvPr/>
        </p:nvSpPr>
        <p:spPr bwMode="auto">
          <a:xfrm>
            <a:off x="341313" y="804068"/>
            <a:ext cx="8459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cs-CZ" altLang="cs-CZ" sz="2400" b="1" dirty="0"/>
              <a:t>DALŠÍ PRAMENY KE STUDIU:</a:t>
            </a:r>
          </a:p>
        </p:txBody>
      </p:sp>
      <p:sp>
        <p:nvSpPr>
          <p:cNvPr id="26630" name="Zástupný symbol pro obsah 1"/>
          <p:cNvSpPr>
            <a:spLocks noGrp="1"/>
          </p:cNvSpPr>
          <p:nvPr>
            <p:ph idx="1"/>
          </p:nvPr>
        </p:nvSpPr>
        <p:spPr>
          <a:xfrm>
            <a:off x="341313" y="1516063"/>
            <a:ext cx="8229600" cy="4171950"/>
          </a:xfrm>
        </p:spPr>
        <p:txBody>
          <a:bodyPr/>
          <a:lstStyle/>
          <a:p>
            <a:pPr marL="628650" indent="-285750">
              <a:spcAft>
                <a:spcPts val="600"/>
              </a:spcAft>
              <a:buClr>
                <a:schemeClr val="accent2"/>
              </a:buClr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KUBÁTOVÁ, K., 2015.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Daňová teorie a politika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Wolters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Kluwer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>
              <a:spcAft>
                <a:spcPts val="600"/>
              </a:spcAft>
              <a:buClr>
                <a:schemeClr val="accent2"/>
              </a:buClr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MUSGRAVE, R.A. a MUSGRAVE, P.B., 1994.  Zásady zdaňování. In 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Veřejné finance v teorii a praxi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Praha: Management </a:t>
            </a:r>
            <a:r>
              <a:rPr lang="cs-CZ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1994, s. 195-290. </a:t>
            </a:r>
          </a:p>
          <a:p>
            <a:pPr marL="628650" indent="-285750">
              <a:spcAft>
                <a:spcPts val="600"/>
              </a:spcAft>
              <a:buClr>
                <a:schemeClr val="accent2"/>
              </a:buClr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PEKOVÁ, J., PILNÝ, J. JETMAR, M., 2008.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Veřejná správa a finance veřejného sektoru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Praha: ASPI a.s.</a:t>
            </a:r>
          </a:p>
          <a:p>
            <a:pPr marL="628650" indent="-285750">
              <a:spcAft>
                <a:spcPts val="600"/>
              </a:spcAft>
              <a:buClr>
                <a:schemeClr val="accent2"/>
              </a:buClr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STIGLITZ, J.E..1997. Teorie zdanění. In 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Ekonomie veřejného se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ktoru. Praha: </a:t>
            </a:r>
            <a:r>
              <a:rPr lang="cs-CZ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Grada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Publishing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s. 455-585. </a:t>
            </a:r>
          </a:p>
          <a:p>
            <a:pPr marL="628650" indent="-285750">
              <a:spcAft>
                <a:spcPts val="600"/>
              </a:spcAft>
              <a:buClr>
                <a:schemeClr val="accent2"/>
              </a:buClr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ŠIROKÝ, J., 2008. Daňové teorie s praktickou aplikací.. Praha : C.H.BECK, vybrané kapitoly.</a:t>
            </a:r>
          </a:p>
          <a:p>
            <a:pPr marL="628650" indent="-285750">
              <a:buClr>
                <a:schemeClr val="accent2"/>
              </a:buClr>
            </a:pP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ázek 2" descr="Hitparáda nejblbějších daní podle Ekonom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763" y="623888"/>
            <a:ext cx="5295900" cy="623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1DF97707-95A3-4A32-A4AA-65ED0C76A36C}" type="slidenum">
              <a:rPr lang="en-US" altLang="cs-CZ">
                <a:solidFill>
                  <a:srgbClr val="FFFFFF"/>
                </a:solidFill>
              </a:rPr>
              <a:pPr eaLnBrk="1" hangingPunct="1"/>
              <a:t>3</a:t>
            </a:fld>
            <a:endParaRPr lang="en-US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 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DF26B9FA-05D5-499B-89B3-74AAE3943CEC}" type="slidenum">
              <a:rPr lang="en-US" altLang="cs-CZ">
                <a:solidFill>
                  <a:srgbClr val="FFFFFF"/>
                </a:solidFill>
              </a:rPr>
              <a:pPr eaLnBrk="1" hangingPunct="1"/>
              <a:t>4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5125" name="TextovéPole 8"/>
          <p:cNvSpPr txBox="1">
            <a:spLocks noChangeArrowheads="1"/>
          </p:cNvSpPr>
          <p:nvPr/>
        </p:nvSpPr>
        <p:spPr bwMode="auto">
          <a:xfrm>
            <a:off x="342106" y="879475"/>
            <a:ext cx="84597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cs-CZ" altLang="cs-CZ" sz="2400" b="1" dirty="0"/>
              <a:t>ZÁKLADY DAŇOVÉ </a:t>
            </a:r>
            <a:r>
              <a:rPr lang="cs-CZ" altLang="cs-CZ" sz="2400" b="1" dirty="0" smtClean="0"/>
              <a:t>TEORIE</a:t>
            </a:r>
          </a:p>
          <a:p>
            <a:pPr algn="ctr"/>
            <a:r>
              <a:rPr lang="cs-CZ" altLang="cs-CZ" sz="2400" b="1" dirty="0">
                <a:solidFill>
                  <a:srgbClr val="FF0000"/>
                </a:solidFill>
              </a:rPr>
              <a:t>Viz doplňky ke studiu</a:t>
            </a:r>
          </a:p>
          <a:p>
            <a:pPr algn="ctr"/>
            <a:endParaRPr lang="cs-CZ" altLang="cs-CZ" sz="2400" dirty="0"/>
          </a:p>
        </p:txBody>
      </p:sp>
      <p:sp>
        <p:nvSpPr>
          <p:cNvPr id="5126" name="Zástupný symbol pro obsah 2"/>
          <p:cNvSpPr txBox="1">
            <a:spLocks/>
          </p:cNvSpPr>
          <p:nvPr/>
        </p:nvSpPr>
        <p:spPr bwMode="auto">
          <a:xfrm>
            <a:off x="149225" y="1749425"/>
            <a:ext cx="8375650" cy="438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90600" indent="-5334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300000"/>
              </a:lnSpc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cs-CZ" altLang="cs-CZ" sz="2000" dirty="0"/>
              <a:t>Akvinský, </a:t>
            </a:r>
            <a:r>
              <a:rPr lang="cs-CZ" altLang="cs-CZ" sz="2000" dirty="0" err="1"/>
              <a:t>Bodin</a:t>
            </a:r>
            <a:r>
              <a:rPr lang="cs-CZ" altLang="cs-CZ" sz="2000" dirty="0"/>
              <a:t>, Hobbes &amp; Locke</a:t>
            </a:r>
          </a:p>
          <a:p>
            <a:pPr lvl="1" eaLnBrk="1" hangingPunct="1">
              <a:lnSpc>
                <a:spcPct val="300000"/>
              </a:lnSpc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cs-CZ" altLang="cs-CZ" sz="2000" dirty="0"/>
              <a:t>Adam Smith- daňové kánony, </a:t>
            </a:r>
            <a:r>
              <a:rPr lang="cs-CZ" altLang="cs-CZ" sz="2000" dirty="0" err="1"/>
              <a:t>Mill</a:t>
            </a:r>
            <a:endParaRPr lang="cs-CZ" altLang="cs-CZ" sz="2000" dirty="0"/>
          </a:p>
          <a:p>
            <a:pPr lvl="1" eaLnBrk="1" hangingPunct="1">
              <a:lnSpc>
                <a:spcPct val="300000"/>
              </a:lnSpc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cs-CZ" altLang="cs-CZ" sz="2000" dirty="0" err="1"/>
              <a:t>Neoklasikové</a:t>
            </a:r>
            <a:r>
              <a:rPr lang="cs-CZ" altLang="cs-CZ" sz="2000" dirty="0"/>
              <a:t>- </a:t>
            </a:r>
            <a:r>
              <a:rPr lang="cs-CZ" altLang="cs-CZ" sz="2000" dirty="0" err="1"/>
              <a:t>Pareto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Pigou</a:t>
            </a:r>
            <a:r>
              <a:rPr lang="cs-CZ" altLang="cs-CZ" sz="2000" dirty="0"/>
              <a:t>, Ricardo, </a:t>
            </a:r>
            <a:r>
              <a:rPr lang="cs-CZ" altLang="cs-CZ" sz="2000" dirty="0" err="1"/>
              <a:t>Keynes</a:t>
            </a:r>
            <a:endParaRPr lang="cs-CZ" altLang="cs-CZ" sz="2000" dirty="0"/>
          </a:p>
          <a:p>
            <a:pPr lvl="1" eaLnBrk="1" hangingPunct="1">
              <a:lnSpc>
                <a:spcPct val="300000"/>
              </a:lnSpc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cs-CZ" altLang="cs-CZ" sz="2000" dirty="0" err="1"/>
              <a:t>Neokonzervatismus</a:t>
            </a:r>
            <a:r>
              <a:rPr lang="cs-CZ" altLang="cs-CZ" sz="2000" dirty="0"/>
              <a:t>- </a:t>
            </a:r>
            <a:r>
              <a:rPr lang="cs-CZ" altLang="cs-CZ" sz="2000" dirty="0" err="1"/>
              <a:t>Laffer</a:t>
            </a:r>
            <a:endParaRPr lang="cs-CZ" altLang="cs-CZ" sz="2000" dirty="0"/>
          </a:p>
          <a:p>
            <a:pPr lvl="1" eaLnBrk="1" hangingPunct="1">
              <a:lnSpc>
                <a:spcPct val="150000"/>
              </a:lnSpc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sah 2"/>
          <p:cNvSpPr>
            <a:spLocks noGrp="1"/>
          </p:cNvSpPr>
          <p:nvPr>
            <p:ph idx="1"/>
          </p:nvPr>
        </p:nvSpPr>
        <p:spPr>
          <a:xfrm>
            <a:off x="457200" y="1389063"/>
            <a:ext cx="8229600" cy="4554538"/>
          </a:xfrm>
        </p:spPr>
        <p:txBody>
          <a:bodyPr/>
          <a:lstStyle/>
          <a:p>
            <a:pPr marL="0" lvl="1" indent="0" eaLnBrk="1" hangingPunct="1">
              <a:buClr>
                <a:srgbClr val="FF0000"/>
              </a:buClr>
              <a:buSzPct val="150000"/>
              <a:buFont typeface="Arial" charset="0"/>
              <a:buNone/>
              <a:defRPr/>
            </a:pPr>
            <a:r>
              <a:rPr lang="cs-CZ" sz="2000" b="1" dirty="0" smtClean="0">
                <a:latin typeface="Arial" charset="0"/>
                <a:cs typeface="Arial" charset="0"/>
              </a:rPr>
              <a:t>Ideální </a:t>
            </a:r>
            <a:r>
              <a:rPr lang="cs-CZ" sz="2000" b="1" dirty="0">
                <a:latin typeface="Arial" charset="0"/>
                <a:cs typeface="Arial" charset="0"/>
              </a:rPr>
              <a:t>vlastnosti (principy) daňového </a:t>
            </a:r>
            <a:r>
              <a:rPr lang="cs-CZ" sz="2000" b="1" dirty="0" smtClean="0">
                <a:latin typeface="Arial" charset="0"/>
                <a:cs typeface="Arial" charset="0"/>
              </a:rPr>
              <a:t>systému</a:t>
            </a:r>
          </a:p>
          <a:p>
            <a:pPr marL="0" lvl="1" indent="0" eaLnBrk="1" hangingPunct="1">
              <a:buClr>
                <a:srgbClr val="FF0000"/>
              </a:buClr>
              <a:buSzPct val="150000"/>
              <a:buFont typeface="Arial" charset="0"/>
              <a:buNone/>
              <a:defRPr/>
            </a:pPr>
            <a:endParaRPr lang="cs-CZ" sz="2000" b="1" dirty="0" smtClean="0">
              <a:latin typeface="Arial" charset="0"/>
              <a:cs typeface="Arial" charset="0"/>
            </a:endParaRPr>
          </a:p>
          <a:p>
            <a:pPr marL="0" lvl="1" indent="0" eaLnBrk="1" hangingPunct="1">
              <a:buClr>
                <a:srgbClr val="FF0000"/>
              </a:buClr>
              <a:buSzPct val="150000"/>
              <a:buFont typeface="Arial" charset="0"/>
              <a:buNone/>
              <a:defRPr/>
            </a:pPr>
            <a:endParaRPr lang="cs-CZ" sz="2000" b="1" dirty="0">
              <a:latin typeface="Arial" charset="0"/>
              <a:cs typeface="Arial" charset="0"/>
            </a:endParaRPr>
          </a:p>
          <a:p>
            <a:pPr eaLnBrk="1" hangingPunct="1">
              <a:buClr>
                <a:srgbClr val="FF0000"/>
              </a:buClr>
              <a:buSzPct val="150000"/>
              <a:buFont typeface="Arial" charset="0"/>
              <a:buNone/>
              <a:defRPr/>
            </a:pPr>
            <a:r>
              <a:rPr lang="cs-CZ" sz="2000" b="1" dirty="0" smtClean="0">
                <a:latin typeface="Arial" charset="0"/>
                <a:cs typeface="Arial" charset="0"/>
              </a:rPr>
              <a:t>Daňové principy vs. daňové kánony</a:t>
            </a:r>
            <a:r>
              <a:rPr lang="en-US" sz="2000" b="1" dirty="0" smtClean="0">
                <a:latin typeface="Arial" charset="0"/>
                <a:cs typeface="Arial" charset="0"/>
              </a:rPr>
              <a:t> A. </a:t>
            </a:r>
            <a:r>
              <a:rPr lang="en-US" sz="2000" b="1" dirty="0" err="1" smtClean="0">
                <a:latin typeface="Arial" charset="0"/>
                <a:cs typeface="Arial" charset="0"/>
              </a:rPr>
              <a:t>Smitha</a:t>
            </a:r>
            <a:r>
              <a:rPr lang="cs-CZ" sz="2000" b="1" dirty="0" smtClean="0">
                <a:latin typeface="Arial" charset="0"/>
                <a:cs typeface="Arial" charset="0"/>
              </a:rPr>
              <a:t> (1776)</a:t>
            </a:r>
          </a:p>
          <a:p>
            <a:pPr marL="542925" indent="-542925" eaLnBrk="1" hangingPunct="1">
              <a:buClr>
                <a:srgbClr val="C00000"/>
              </a:buClr>
              <a:buSzPct val="113000"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Rovnost daně</a:t>
            </a:r>
          </a:p>
          <a:p>
            <a:pPr marL="542925" indent="-542925" eaLnBrk="1" hangingPunct="1">
              <a:buClr>
                <a:srgbClr val="C00000"/>
              </a:buClr>
              <a:buSzPct val="113000"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Určitost daně</a:t>
            </a:r>
          </a:p>
          <a:p>
            <a:pPr marL="542925" indent="-542925" eaLnBrk="1" hangingPunct="1">
              <a:buClr>
                <a:srgbClr val="C00000"/>
              </a:buClr>
              <a:buSzPct val="113000"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Pohodlnost platby pro poplatníka</a:t>
            </a:r>
          </a:p>
          <a:p>
            <a:pPr marL="542925" indent="-542925" eaLnBrk="1" hangingPunct="1">
              <a:buClr>
                <a:srgbClr val="C00000"/>
              </a:buClr>
              <a:buSzPct val="113000"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Nízké náklady výběru daní</a:t>
            </a:r>
          </a:p>
          <a:p>
            <a:pPr eaLnBrk="1" hangingPunct="1">
              <a:buClr>
                <a:srgbClr val="FF0000"/>
              </a:buClr>
              <a:buSzPct val="150000"/>
              <a:buFont typeface="Arial" charset="0"/>
              <a:buNone/>
              <a:defRPr/>
            </a:pPr>
            <a:endParaRPr lang="cs-CZ" sz="2000" b="1" dirty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en-US" sz="2000" b="1" dirty="0" smtClean="0">
                <a:latin typeface="Arial" charset="0"/>
                <a:cs typeface="Arial" charset="0"/>
              </a:rPr>
              <a:t>DVA MODERNÍ A ZÁKLADNÍ PRINCIPY ZDANĚNÍ: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n-US" sz="2000" u="sng" dirty="0" err="1" smtClean="0">
                <a:latin typeface="Arial" charset="0"/>
                <a:cs typeface="Arial" charset="0"/>
              </a:rPr>
              <a:t>Daňová</a:t>
            </a:r>
            <a:r>
              <a:rPr lang="en-US" sz="2000" u="sng" dirty="0" smtClean="0">
                <a:latin typeface="Arial" charset="0"/>
                <a:cs typeface="Arial" charset="0"/>
              </a:rPr>
              <a:t> </a:t>
            </a:r>
            <a:r>
              <a:rPr lang="en-US" sz="2000" u="sng" dirty="0" err="1" smtClean="0">
                <a:latin typeface="Arial" charset="0"/>
                <a:cs typeface="Arial" charset="0"/>
              </a:rPr>
              <a:t>spravedlnost</a:t>
            </a:r>
            <a:r>
              <a:rPr lang="en-US" sz="2000" dirty="0" smtClean="0">
                <a:latin typeface="Arial" charset="0"/>
                <a:cs typeface="Arial" charset="0"/>
              </a:rPr>
              <a:t> (</a:t>
            </a:r>
            <a:r>
              <a:rPr lang="en-US" sz="2000" dirty="0" err="1" smtClean="0">
                <a:latin typeface="Arial" charset="0"/>
                <a:cs typeface="Arial" charset="0"/>
              </a:rPr>
              <a:t>pohled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normativní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ekonomie</a:t>
            </a:r>
            <a:r>
              <a:rPr lang="en-US" sz="2000" dirty="0" smtClean="0">
                <a:latin typeface="Arial" charset="0"/>
                <a:cs typeface="Arial" charset="0"/>
              </a:rPr>
              <a:t>)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n-US" sz="2000" u="sng" dirty="0" err="1" smtClean="0">
                <a:latin typeface="Arial" charset="0"/>
                <a:cs typeface="Arial" charset="0"/>
              </a:rPr>
              <a:t>Daňová</a:t>
            </a:r>
            <a:r>
              <a:rPr lang="en-US" sz="2000" u="sng" dirty="0" smtClean="0">
                <a:latin typeface="Arial" charset="0"/>
                <a:cs typeface="Arial" charset="0"/>
              </a:rPr>
              <a:t> </a:t>
            </a:r>
            <a:r>
              <a:rPr lang="en-US" sz="2000" u="sng" dirty="0" err="1" smtClean="0">
                <a:latin typeface="Arial" charset="0"/>
                <a:cs typeface="Arial" charset="0"/>
              </a:rPr>
              <a:t>efektivnost</a:t>
            </a:r>
            <a:r>
              <a:rPr lang="en-US" sz="2000" dirty="0" smtClean="0">
                <a:latin typeface="Arial" charset="0"/>
                <a:cs typeface="Arial" charset="0"/>
              </a:rPr>
              <a:t> (</a:t>
            </a:r>
            <a:r>
              <a:rPr lang="en-US" sz="2000" dirty="0" err="1" smtClean="0">
                <a:latin typeface="Arial" charset="0"/>
                <a:cs typeface="Arial" charset="0"/>
              </a:rPr>
              <a:t>pohled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pozitivní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ekonomie</a:t>
            </a:r>
            <a:r>
              <a:rPr lang="en-US" sz="2000" dirty="0" smtClean="0">
                <a:latin typeface="Arial" charset="0"/>
                <a:cs typeface="Arial" charset="0"/>
              </a:rPr>
              <a:t>)</a:t>
            </a:r>
          </a:p>
          <a:p>
            <a:pPr lvl="1" eaLnBrk="1" hangingPunct="1">
              <a:lnSpc>
                <a:spcPct val="150000"/>
              </a:lnSpc>
              <a:buFont typeface="Arial" charset="0"/>
              <a:buChar char="–"/>
              <a:defRPr/>
            </a:pPr>
            <a:endParaRPr lang="en-US" sz="2200" dirty="0" smtClean="0">
              <a:latin typeface="Arial" charset="0"/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5F1D7643-46A9-4EB6-8C9E-CB1B0980C67C}" type="slidenum">
              <a:rPr lang="en-US" altLang="cs-CZ">
                <a:solidFill>
                  <a:srgbClr val="FFFFFF"/>
                </a:solidFill>
              </a:rPr>
              <a:pPr eaLnBrk="1" hangingPunct="1"/>
              <a:t>5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7174" name="TextovéPole 8"/>
          <p:cNvSpPr txBox="1">
            <a:spLocks noChangeArrowheads="1"/>
          </p:cNvSpPr>
          <p:nvPr/>
        </p:nvSpPr>
        <p:spPr bwMode="auto">
          <a:xfrm>
            <a:off x="227013" y="823913"/>
            <a:ext cx="8459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 b="1" dirty="0"/>
              <a:t>PRINCIPY ZDANĚNÍ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608A091E-B180-47F9-8C3F-27C37F8D83C0}" type="slidenum">
              <a:rPr lang="en-US" altLang="cs-CZ">
                <a:solidFill>
                  <a:srgbClr val="FFFFFF"/>
                </a:solidFill>
              </a:rPr>
              <a:pPr eaLnBrk="1" hangingPunct="1"/>
              <a:t>6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8197" name="TextovéPole 8"/>
          <p:cNvSpPr txBox="1">
            <a:spLocks noChangeArrowheads="1"/>
          </p:cNvSpPr>
          <p:nvPr/>
        </p:nvSpPr>
        <p:spPr bwMode="auto">
          <a:xfrm>
            <a:off x="338137" y="871538"/>
            <a:ext cx="8459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2400" b="1"/>
              <a:t>DAŇOVÁ SPRAVEDLNOST</a:t>
            </a:r>
            <a:endParaRPr lang="cs-CZ" altLang="cs-CZ" sz="2400" b="1"/>
          </a:p>
        </p:txBody>
      </p:sp>
      <p:sp>
        <p:nvSpPr>
          <p:cNvPr id="8198" name="Zástupný symbol pro obsah 1"/>
          <p:cNvSpPr>
            <a:spLocks noGrp="1"/>
          </p:cNvSpPr>
          <p:nvPr>
            <p:ph idx="1"/>
          </p:nvPr>
        </p:nvSpPr>
        <p:spPr>
          <a:xfrm>
            <a:off x="453231" y="1792288"/>
            <a:ext cx="8229600" cy="3806825"/>
          </a:xfrm>
        </p:spPr>
        <p:txBody>
          <a:bodyPr/>
          <a:lstStyle/>
          <a:p>
            <a:pPr eaLnBrk="1" hangingPunct="1">
              <a:buClr>
                <a:srgbClr val="C00000"/>
              </a:buClr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poplatník by měl nést "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správný podíl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" nákladů vlády</a:t>
            </a:r>
          </a:p>
          <a:p>
            <a:pPr eaLnBrk="1" hangingPunct="1">
              <a:buClr>
                <a:srgbClr val="C00000"/>
              </a:buClr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dva fundamentální přístupy k daňové spravedlnosti: </a:t>
            </a:r>
          </a:p>
          <a:p>
            <a:pPr marL="914400" lvl="1" indent="-457200" eaLnBrk="1" hangingPunct="1">
              <a:buFont typeface="Arial" panose="020B0604020202020204" pitchFamily="34" charset="0"/>
              <a:buAutoNum type="alphaUcPeriod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placení daní na základě </a:t>
            </a:r>
            <a:r>
              <a:rPr lang="cs-CZ" alt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principu prospěchu (užitku)</a:t>
            </a:r>
          </a:p>
          <a:p>
            <a:pPr marL="457200" lvl="1" indent="0" eaLnBrk="1" hangingPunct="1">
              <a:buNone/>
            </a:pPr>
            <a:endParaRPr lang="cs-CZ" altLang="cs-CZ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placení daní na základě principu </a:t>
            </a:r>
            <a:r>
              <a:rPr lang="cs-CZ" alt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platební schopnosti</a:t>
            </a:r>
          </a:p>
          <a:p>
            <a:pPr lvl="2"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B.1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princip horizontální spravedlnosti</a:t>
            </a:r>
          </a:p>
          <a:p>
            <a:pPr lvl="2" eaLnBrk="1" hangingPunct="1">
              <a:lnSpc>
                <a:spcPct val="90000"/>
              </a:lnSpc>
              <a:buClr>
                <a:schemeClr val="accent1"/>
              </a:buClr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B.2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princip vertikální spravedlnosti</a:t>
            </a:r>
          </a:p>
          <a:p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4AF9BE90-A1F8-4966-98C0-C06E866BA957}" type="slidenum">
              <a:rPr lang="en-US" altLang="cs-CZ">
                <a:solidFill>
                  <a:srgbClr val="FFFFFF"/>
                </a:solidFill>
              </a:rPr>
              <a:pPr eaLnBrk="1" hangingPunct="1"/>
              <a:t>7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9220" name="TextovéPole 8"/>
          <p:cNvSpPr txBox="1">
            <a:spLocks noChangeArrowheads="1"/>
          </p:cNvSpPr>
          <p:nvPr/>
        </p:nvSpPr>
        <p:spPr bwMode="auto">
          <a:xfrm>
            <a:off x="338136" y="915194"/>
            <a:ext cx="8459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2400" b="1" dirty="0"/>
              <a:t>DAŇOVÁ EFEKTIVNOST</a:t>
            </a:r>
            <a:endParaRPr lang="cs-CZ" altLang="cs-CZ" sz="2400" b="1" dirty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333375" y="1571625"/>
            <a:ext cx="8607425" cy="2944813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efektivní daňový systém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náklady spojené s existencí zdanění:</a:t>
            </a:r>
          </a:p>
          <a:p>
            <a:pPr lvl="1" eaLnBrk="1" hangingPunct="1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přímé/administrativní/ náklady</a:t>
            </a:r>
          </a:p>
          <a:p>
            <a:pPr lvl="1" eaLnBrk="1" hangingPunct="1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nepřímé náklady</a:t>
            </a:r>
          </a:p>
          <a:p>
            <a:pPr lvl="1" eaLnBrk="1" hangingPunct="1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nadměrná daňová břemena (DWL)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150000"/>
              <a:buFont typeface="Wingdings" panose="05000000000000000000" pitchFamily="2" charset="2"/>
              <a:buChar char="§"/>
            </a:pPr>
            <a:endParaRPr lang="en-US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2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268" y="4391025"/>
            <a:ext cx="610552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5C708EC5-3927-460F-B776-9395117822F4}" type="slidenum">
              <a:rPr lang="en-US" altLang="cs-CZ">
                <a:solidFill>
                  <a:srgbClr val="FFFFFF"/>
                </a:solidFill>
              </a:rPr>
              <a:pPr eaLnBrk="1" hangingPunct="1"/>
              <a:t>8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10243" name="TextovéPole 8"/>
          <p:cNvSpPr txBox="1">
            <a:spLocks noChangeArrowheads="1"/>
          </p:cNvSpPr>
          <p:nvPr/>
        </p:nvSpPr>
        <p:spPr bwMode="auto">
          <a:xfrm>
            <a:off x="341313" y="849313"/>
            <a:ext cx="8459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cs-CZ" sz="2400" b="1"/>
              <a:t>NADMĚRNÉ DAŇOVÉ BŘEMENO</a:t>
            </a:r>
            <a:r>
              <a:rPr lang="cs-CZ" altLang="cs-CZ" sz="2400" b="1"/>
              <a:t> (DWL) </a:t>
            </a:r>
          </a:p>
        </p:txBody>
      </p:sp>
      <p:pic>
        <p:nvPicPr>
          <p:cNvPr id="1024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1309688"/>
            <a:ext cx="652462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Veřejné finance a daně</a:t>
            </a:r>
            <a:r>
              <a:rPr lang="cs-CZ" altLang="cs-CZ">
                <a:solidFill>
                  <a:srgbClr val="FFFFFF"/>
                </a:solidFill>
              </a:rPr>
              <a:t>							</a:t>
            </a:r>
            <a:r>
              <a:rPr lang="en-US" altLang="cs-CZ">
                <a:solidFill>
                  <a:srgbClr val="FFFFFF"/>
                </a:solidFill>
              </a:rPr>
              <a:t>  </a:t>
            </a:r>
            <a:fld id="{AB2BFBF8-4C34-47DC-A63E-5875320B35D8}" type="slidenum">
              <a:rPr lang="en-US" altLang="cs-CZ">
                <a:solidFill>
                  <a:srgbClr val="FFFFFF"/>
                </a:solidFill>
              </a:rPr>
              <a:pPr eaLnBrk="1" hangingPunct="1"/>
              <a:t>9</a:t>
            </a:fld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11267" name="TextovéPole 8"/>
          <p:cNvSpPr txBox="1">
            <a:spLocks noChangeArrowheads="1"/>
          </p:cNvSpPr>
          <p:nvPr/>
        </p:nvSpPr>
        <p:spPr bwMode="auto">
          <a:xfrm>
            <a:off x="341313" y="849313"/>
            <a:ext cx="8459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cs-CZ" altLang="cs-CZ" sz="2400" b="1"/>
              <a:t>VELIKOST NADMĚRNÉHO DAŇOVÉHO BŘEMENE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3297238"/>
            <a:ext cx="45783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8" y="3392488"/>
            <a:ext cx="4305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41313" y="1643063"/>
            <a:ext cx="824865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latin typeface="Arial" charset="0"/>
                <a:cs typeface="Arial" charset="0"/>
              </a:rPr>
              <a:t>Závisí na:</a:t>
            </a:r>
          </a:p>
          <a:p>
            <a:pPr marL="342900" indent="-342900">
              <a:buClr>
                <a:srgbClr val="C00000"/>
              </a:buClr>
              <a:buSzPct val="135000"/>
              <a:buFont typeface="Arial" pitchFamily="34" charset="0"/>
              <a:buChar char="•"/>
              <a:defRPr/>
            </a:pPr>
            <a:r>
              <a:rPr lang="cs-CZ" sz="2000" dirty="0">
                <a:latin typeface="Arial" charset="0"/>
                <a:cs typeface="Arial" charset="0"/>
              </a:rPr>
              <a:t>Velikosti daně </a:t>
            </a:r>
          </a:p>
          <a:p>
            <a:pPr marL="342900" indent="-342900">
              <a:buClr>
                <a:srgbClr val="C00000"/>
              </a:buClr>
              <a:buSzPct val="135000"/>
              <a:buFont typeface="Arial" pitchFamily="34" charset="0"/>
              <a:buChar char="•"/>
              <a:defRPr/>
            </a:pPr>
            <a:r>
              <a:rPr lang="cs-CZ" sz="2000" dirty="0">
                <a:latin typeface="Arial" charset="0"/>
                <a:cs typeface="Arial" charset="0"/>
              </a:rPr>
              <a:t>Elasticitě nabídky</a:t>
            </a:r>
          </a:p>
          <a:p>
            <a:pPr marL="342900" indent="-342900">
              <a:buClr>
                <a:srgbClr val="C00000"/>
              </a:buClr>
              <a:buSzPct val="135000"/>
              <a:buFont typeface="Arial" pitchFamily="34" charset="0"/>
              <a:buChar char="•"/>
              <a:defRPr/>
            </a:pPr>
            <a:r>
              <a:rPr lang="cs-CZ" sz="2000" dirty="0">
                <a:latin typeface="Arial" charset="0"/>
                <a:cs typeface="Arial" charset="0"/>
              </a:rPr>
              <a:t>Elasticitě poptávky</a:t>
            </a:r>
          </a:p>
        </p:txBody>
      </p:sp>
      <p:sp>
        <p:nvSpPr>
          <p:cNvPr id="11271" name="TextovéPole 2"/>
          <p:cNvSpPr txBox="1">
            <a:spLocks noChangeArrowheads="1"/>
          </p:cNvSpPr>
          <p:nvPr/>
        </p:nvSpPr>
        <p:spPr bwMode="auto">
          <a:xfrm>
            <a:off x="122238" y="6069013"/>
            <a:ext cx="86772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vysoká elasticita poptávky  			nízká elasticita poptávky </a:t>
            </a:r>
          </a:p>
          <a:p>
            <a:pPr eaLnBrk="1" hangingPunct="1"/>
            <a:r>
              <a:rPr lang="cs-CZ" altLang="cs-CZ" b="1"/>
              <a:t> 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3169</TotalTime>
  <Words>714</Words>
  <Application>Microsoft Office PowerPoint</Application>
  <PresentationFormat>Předvádění na obrazovce (4:3)</PresentationFormat>
  <Paragraphs>171</Paragraphs>
  <Slides>22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Times New Roman CE</vt:lpstr>
      <vt:lpstr>Wingdings</vt:lpstr>
      <vt:lpstr>Motiv sady Office</vt:lpstr>
      <vt:lpstr>Veřejné finance  a daně  (MBA) 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Irena Szarowska</dc:creator>
  <cp:lastModifiedBy>Irena Szarowska</cp:lastModifiedBy>
  <cp:revision>112</cp:revision>
  <dcterms:created xsi:type="dcterms:W3CDTF">2008-12-30T09:11:17Z</dcterms:created>
  <dcterms:modified xsi:type="dcterms:W3CDTF">2018-09-15T17:16:10Z</dcterms:modified>
</cp:coreProperties>
</file>