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0"/>
  </p:notesMasterIdLst>
  <p:sldIdLst>
    <p:sldId id="369" r:id="rId2"/>
    <p:sldId id="325" r:id="rId3"/>
    <p:sldId id="327" r:id="rId4"/>
    <p:sldId id="326" r:id="rId5"/>
    <p:sldId id="265" r:id="rId6"/>
    <p:sldId id="370" r:id="rId7"/>
    <p:sldId id="375" r:id="rId8"/>
    <p:sldId id="371" r:id="rId9"/>
    <p:sldId id="359" r:id="rId10"/>
    <p:sldId id="311" r:id="rId11"/>
    <p:sldId id="328" r:id="rId12"/>
    <p:sldId id="329" r:id="rId13"/>
    <p:sldId id="366" r:id="rId14"/>
    <p:sldId id="373" r:id="rId15"/>
    <p:sldId id="333" r:id="rId16"/>
    <p:sldId id="334" r:id="rId17"/>
    <p:sldId id="372" r:id="rId18"/>
    <p:sldId id="331" r:id="rId19"/>
    <p:sldId id="339" r:id="rId20"/>
    <p:sldId id="337" r:id="rId21"/>
    <p:sldId id="342" r:id="rId22"/>
    <p:sldId id="343" r:id="rId23"/>
    <p:sldId id="347" r:id="rId24"/>
    <p:sldId id="346" r:id="rId25"/>
    <p:sldId id="374" r:id="rId26"/>
    <p:sldId id="351" r:id="rId27"/>
    <p:sldId id="352" r:id="rId28"/>
    <p:sldId id="353" r:id="rId29"/>
    <p:sldId id="354" r:id="rId30"/>
    <p:sldId id="355" r:id="rId31"/>
    <p:sldId id="356" r:id="rId32"/>
    <p:sldId id="362" r:id="rId33"/>
    <p:sldId id="349" r:id="rId34"/>
    <p:sldId id="363" r:id="rId35"/>
    <p:sldId id="364" r:id="rId36"/>
    <p:sldId id="365" r:id="rId37"/>
    <p:sldId id="358" r:id="rId38"/>
    <p:sldId id="288" r:id="rId3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5">
          <p15:clr>
            <a:srgbClr val="A4A3A4"/>
          </p15:clr>
        </p15:guide>
        <p15:guide id="2" pos="2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54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0F4294-69B2-40BB-8663-D17BB5246CF1}" v="40" dt="2020-09-29T18:32:26.762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02" y="58"/>
      </p:cViewPr>
      <p:guideLst>
        <p:guide orient="horz" pos="4095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a Szarowska" userId="3c7284c1ac5c9cd1" providerId="LiveId" clId="{020F4294-69B2-40BB-8663-D17BB5246CF1}"/>
    <pc:docChg chg="undo custSel addSld modSld sldOrd">
      <pc:chgData name="Irena Szarowska" userId="3c7284c1ac5c9cd1" providerId="LiveId" clId="{020F4294-69B2-40BB-8663-D17BB5246CF1}" dt="2020-09-29T18:32:30.475" v="170" actId="14100"/>
      <pc:docMkLst>
        <pc:docMk/>
      </pc:docMkLst>
      <pc:sldChg chg="modSp">
        <pc:chgData name="Irena Szarowska" userId="3c7284c1ac5c9cd1" providerId="LiveId" clId="{020F4294-69B2-40BB-8663-D17BB5246CF1}" dt="2020-09-29T18:01:42.587" v="1" actId="20577"/>
        <pc:sldMkLst>
          <pc:docMk/>
          <pc:sldMk cId="0" sldId="343"/>
        </pc:sldMkLst>
        <pc:graphicFrameChg chg="modGraphic">
          <ac:chgData name="Irena Szarowska" userId="3c7284c1ac5c9cd1" providerId="LiveId" clId="{020F4294-69B2-40BB-8663-D17BB5246CF1}" dt="2020-09-29T18:01:42.587" v="1" actId="20577"/>
          <ac:graphicFrameMkLst>
            <pc:docMk/>
            <pc:sldMk cId="0" sldId="343"/>
            <ac:graphicFrameMk id="2" creationId="{00000000-0000-0000-0000-000000000000}"/>
          </ac:graphicFrameMkLst>
        </pc:graphicFrameChg>
      </pc:sldChg>
      <pc:sldChg chg="ord">
        <pc:chgData name="Irena Szarowska" userId="3c7284c1ac5c9cd1" providerId="LiveId" clId="{020F4294-69B2-40BB-8663-D17BB5246CF1}" dt="2020-09-29T18:01:53.127" v="2"/>
        <pc:sldMkLst>
          <pc:docMk/>
          <pc:sldMk cId="0" sldId="346"/>
        </pc:sldMkLst>
      </pc:sldChg>
      <pc:sldChg chg="addSp delSp modSp">
        <pc:chgData name="Irena Szarowska" userId="3c7284c1ac5c9cd1" providerId="LiveId" clId="{020F4294-69B2-40BB-8663-D17BB5246CF1}" dt="2020-09-29T18:17:38.463" v="46" actId="20577"/>
        <pc:sldMkLst>
          <pc:docMk/>
          <pc:sldMk cId="2560942659" sldId="366"/>
        </pc:sldMkLst>
        <pc:spChg chg="mod">
          <ac:chgData name="Irena Szarowska" userId="3c7284c1ac5c9cd1" providerId="LiveId" clId="{020F4294-69B2-40BB-8663-D17BB5246CF1}" dt="2020-09-29T18:17:38.463" v="46" actId="20577"/>
          <ac:spMkLst>
            <pc:docMk/>
            <pc:sldMk cId="2560942659" sldId="366"/>
            <ac:spMk id="5" creationId="{00000000-0000-0000-0000-000000000000}"/>
          </ac:spMkLst>
        </pc:spChg>
        <pc:spChg chg="add mod">
          <ac:chgData name="Irena Szarowska" userId="3c7284c1ac5c9cd1" providerId="LiveId" clId="{020F4294-69B2-40BB-8663-D17BB5246CF1}" dt="2020-09-29T18:16:56.565" v="42" actId="122"/>
          <ac:spMkLst>
            <pc:docMk/>
            <pc:sldMk cId="2560942659" sldId="366"/>
            <ac:spMk id="6" creationId="{C4A46CE6-03C9-4EEA-8A1D-BA645C0AA1FB}"/>
          </ac:spMkLst>
        </pc:spChg>
        <pc:picChg chg="add mod">
          <ac:chgData name="Irena Szarowska" userId="3c7284c1ac5c9cd1" providerId="LiveId" clId="{020F4294-69B2-40BB-8663-D17BB5246CF1}" dt="2020-09-29T18:16:01.388" v="33" actId="1076"/>
          <ac:picMkLst>
            <pc:docMk/>
            <pc:sldMk cId="2560942659" sldId="366"/>
            <ac:picMk id="2" creationId="{ECAA3642-5AED-4FF5-BDAA-90FCFD24FA65}"/>
          </ac:picMkLst>
        </pc:picChg>
        <pc:picChg chg="del">
          <ac:chgData name="Irena Szarowska" userId="3c7284c1ac5c9cd1" providerId="LiveId" clId="{020F4294-69B2-40BB-8663-D17BB5246CF1}" dt="2020-09-29T18:14:00.386" v="3" actId="478"/>
          <ac:picMkLst>
            <pc:docMk/>
            <pc:sldMk cId="2560942659" sldId="366"/>
            <ac:picMk id="3" creationId="{00000000-0000-0000-0000-000000000000}"/>
          </ac:picMkLst>
        </pc:picChg>
        <pc:picChg chg="del">
          <ac:chgData name="Irena Szarowska" userId="3c7284c1ac5c9cd1" providerId="LiveId" clId="{020F4294-69B2-40BB-8663-D17BB5246CF1}" dt="2020-09-29T18:16:59.552" v="43" actId="478"/>
          <ac:picMkLst>
            <pc:docMk/>
            <pc:sldMk cId="2560942659" sldId="366"/>
            <ac:picMk id="13316" creationId="{00000000-0000-0000-0000-000000000000}"/>
          </ac:picMkLst>
        </pc:picChg>
      </pc:sldChg>
      <pc:sldChg chg="addSp delSp modSp">
        <pc:chgData name="Irena Szarowska" userId="3c7284c1ac5c9cd1" providerId="LiveId" clId="{020F4294-69B2-40BB-8663-D17BB5246CF1}" dt="2020-09-29T18:32:30.475" v="170" actId="14100"/>
        <pc:sldMkLst>
          <pc:docMk/>
          <pc:sldMk cId="3792126501" sldId="370"/>
        </pc:sldMkLst>
        <pc:spChg chg="mod">
          <ac:chgData name="Irena Szarowska" userId="3c7284c1ac5c9cd1" providerId="LiveId" clId="{020F4294-69B2-40BB-8663-D17BB5246CF1}" dt="2020-09-29T18:32:30.475" v="170" actId="14100"/>
          <ac:spMkLst>
            <pc:docMk/>
            <pc:sldMk cId="3792126501" sldId="370"/>
            <ac:spMk id="3" creationId="{00000000-0000-0000-0000-000000000000}"/>
          </ac:spMkLst>
        </pc:spChg>
        <pc:spChg chg="mod">
          <ac:chgData name="Irena Szarowska" userId="3c7284c1ac5c9cd1" providerId="LiveId" clId="{020F4294-69B2-40BB-8663-D17BB5246CF1}" dt="2020-09-29T18:29:20.764" v="154" actId="20577"/>
          <ac:spMkLst>
            <pc:docMk/>
            <pc:sldMk cId="3792126501" sldId="370"/>
            <ac:spMk id="5" creationId="{00000000-0000-0000-0000-000000000000}"/>
          </ac:spMkLst>
        </pc:spChg>
        <pc:picChg chg="del">
          <ac:chgData name="Irena Szarowska" userId="3c7284c1ac5c9cd1" providerId="LiveId" clId="{020F4294-69B2-40BB-8663-D17BB5246CF1}" dt="2020-09-29T18:28:57.794" v="148" actId="478"/>
          <ac:picMkLst>
            <pc:docMk/>
            <pc:sldMk cId="3792126501" sldId="370"/>
            <ac:picMk id="2" creationId="{00000000-0000-0000-0000-000000000000}"/>
          </ac:picMkLst>
        </pc:picChg>
        <pc:picChg chg="add del mod">
          <ac:chgData name="Irena Szarowska" userId="3c7284c1ac5c9cd1" providerId="LiveId" clId="{020F4294-69B2-40BB-8663-D17BB5246CF1}" dt="2020-09-29T18:31:17.773" v="162" actId="478"/>
          <ac:picMkLst>
            <pc:docMk/>
            <pc:sldMk cId="3792126501" sldId="370"/>
            <ac:picMk id="45058" creationId="{3ABC886D-D89F-43D6-81A4-8AAD3DBAC197}"/>
          </ac:picMkLst>
        </pc:picChg>
        <pc:picChg chg="add mod">
          <ac:chgData name="Irena Szarowska" userId="3c7284c1ac5c9cd1" providerId="LiveId" clId="{020F4294-69B2-40BB-8663-D17BB5246CF1}" dt="2020-09-29T18:32:26.762" v="169" actId="1076"/>
          <ac:picMkLst>
            <pc:docMk/>
            <pc:sldMk cId="3792126501" sldId="370"/>
            <ac:picMk id="45060" creationId="{1AADC925-07B7-4ED6-B63C-671388D3A146}"/>
          </ac:picMkLst>
        </pc:picChg>
      </pc:sldChg>
      <pc:sldChg chg="addSp delSp modSp">
        <pc:chgData name="Irena Szarowska" userId="3c7284c1ac5c9cd1" providerId="LiveId" clId="{020F4294-69B2-40BB-8663-D17BB5246CF1}" dt="2020-09-29T18:27:50.147" v="147" actId="1076"/>
        <pc:sldMkLst>
          <pc:docMk/>
          <pc:sldMk cId="2777941484" sldId="371"/>
        </pc:sldMkLst>
        <pc:spChg chg="mod">
          <ac:chgData name="Irena Szarowska" userId="3c7284c1ac5c9cd1" providerId="LiveId" clId="{020F4294-69B2-40BB-8663-D17BB5246CF1}" dt="2020-09-29T18:26:30.880" v="137" actId="20577"/>
          <ac:spMkLst>
            <pc:docMk/>
            <pc:sldMk cId="2777941484" sldId="371"/>
            <ac:spMk id="3" creationId="{00000000-0000-0000-0000-000000000000}"/>
          </ac:spMkLst>
        </pc:spChg>
        <pc:spChg chg="mod">
          <ac:chgData name="Irena Szarowska" userId="3c7284c1ac5c9cd1" providerId="LiveId" clId="{020F4294-69B2-40BB-8663-D17BB5246CF1}" dt="2020-09-29T18:27:50.147" v="147" actId="1076"/>
          <ac:spMkLst>
            <pc:docMk/>
            <pc:sldMk cId="2777941484" sldId="371"/>
            <ac:spMk id="5" creationId="{00000000-0000-0000-0000-000000000000}"/>
          </ac:spMkLst>
        </pc:spChg>
        <pc:picChg chg="del">
          <ac:chgData name="Irena Szarowska" userId="3c7284c1ac5c9cd1" providerId="LiveId" clId="{020F4294-69B2-40BB-8663-D17BB5246CF1}" dt="2020-09-29T18:26:49.389" v="138" actId="478"/>
          <ac:picMkLst>
            <pc:docMk/>
            <pc:sldMk cId="2777941484" sldId="371"/>
            <ac:picMk id="6" creationId="{00000000-0000-0000-0000-000000000000}"/>
          </ac:picMkLst>
        </pc:picChg>
        <pc:picChg chg="add mod">
          <ac:chgData name="Irena Szarowska" userId="3c7284c1ac5c9cd1" providerId="LiveId" clId="{020F4294-69B2-40BB-8663-D17BB5246CF1}" dt="2020-09-29T18:27:44.886" v="146" actId="1076"/>
          <ac:picMkLst>
            <pc:docMk/>
            <pc:sldMk cId="2777941484" sldId="371"/>
            <ac:picMk id="44034" creationId="{AE7C817B-3DA6-4807-81E7-70649323B827}"/>
          </ac:picMkLst>
        </pc:picChg>
      </pc:sldChg>
      <pc:sldChg chg="addSp delSp modSp add">
        <pc:chgData name="Irena Szarowska" userId="3c7284c1ac5c9cd1" providerId="LiveId" clId="{020F4294-69B2-40BB-8663-D17BB5246CF1}" dt="2020-09-29T18:18:21.448" v="51" actId="1076"/>
        <pc:sldMkLst>
          <pc:docMk/>
          <pc:sldMk cId="561099406" sldId="373"/>
        </pc:sldMkLst>
        <pc:spChg chg="mod">
          <ac:chgData name="Irena Szarowska" userId="3c7284c1ac5c9cd1" providerId="LiveId" clId="{020F4294-69B2-40BB-8663-D17BB5246CF1}" dt="2020-09-29T18:17:46.824" v="49" actId="6549"/>
          <ac:spMkLst>
            <pc:docMk/>
            <pc:sldMk cId="561099406" sldId="373"/>
            <ac:spMk id="5" creationId="{00000000-0000-0000-0000-000000000000}"/>
          </ac:spMkLst>
        </pc:spChg>
        <pc:picChg chg="del">
          <ac:chgData name="Irena Szarowska" userId="3c7284c1ac5c9cd1" providerId="LiveId" clId="{020F4294-69B2-40BB-8663-D17BB5246CF1}" dt="2020-09-29T18:17:44.321" v="48" actId="478"/>
          <ac:picMkLst>
            <pc:docMk/>
            <pc:sldMk cId="561099406" sldId="373"/>
            <ac:picMk id="2" creationId="{ECAA3642-5AED-4FF5-BDAA-90FCFD24FA65}"/>
          </ac:picMkLst>
        </pc:picChg>
        <pc:picChg chg="add mod">
          <ac:chgData name="Irena Szarowska" userId="3c7284c1ac5c9cd1" providerId="LiveId" clId="{020F4294-69B2-40BB-8663-D17BB5246CF1}" dt="2020-09-29T18:18:21.448" v="51" actId="1076"/>
          <ac:picMkLst>
            <pc:docMk/>
            <pc:sldMk cId="561099406" sldId="373"/>
            <ac:picMk id="3" creationId="{7C861C3F-2F9D-42A4-969E-F898D787ED65}"/>
          </ac:picMkLst>
        </pc:picChg>
      </pc:sldChg>
      <pc:sldChg chg="addSp delSp modSp add">
        <pc:chgData name="Irena Szarowska" userId="3c7284c1ac5c9cd1" providerId="LiveId" clId="{020F4294-69B2-40BB-8663-D17BB5246CF1}" dt="2020-09-29T18:24:30.116" v="135" actId="1076"/>
        <pc:sldMkLst>
          <pc:docMk/>
          <pc:sldMk cId="4232359210" sldId="374"/>
        </pc:sldMkLst>
        <pc:spChg chg="add del mod">
          <ac:chgData name="Irena Szarowska" userId="3c7284c1ac5c9cd1" providerId="LiveId" clId="{020F4294-69B2-40BB-8663-D17BB5246CF1}" dt="2020-09-29T18:21:49.132" v="54" actId="478"/>
          <ac:spMkLst>
            <pc:docMk/>
            <pc:sldMk cId="4232359210" sldId="374"/>
            <ac:spMk id="2" creationId="{13B7A883-EC5F-4348-BC6E-1BCDFB84E885}"/>
          </ac:spMkLst>
        </pc:spChg>
        <pc:spChg chg="del">
          <ac:chgData name="Irena Szarowska" userId="3c7284c1ac5c9cd1" providerId="LiveId" clId="{020F4294-69B2-40BB-8663-D17BB5246CF1}" dt="2020-09-29T18:21:47.158" v="53" actId="478"/>
          <ac:spMkLst>
            <pc:docMk/>
            <pc:sldMk cId="4232359210" sldId="374"/>
            <ac:spMk id="3" creationId="{00000000-0000-0000-0000-000000000000}"/>
          </ac:spMkLst>
        </pc:spChg>
        <pc:spChg chg="mod">
          <ac:chgData name="Irena Szarowska" userId="3c7284c1ac5c9cd1" providerId="LiveId" clId="{020F4294-69B2-40BB-8663-D17BB5246CF1}" dt="2020-09-29T18:23:35.769" v="129" actId="6549"/>
          <ac:spMkLst>
            <pc:docMk/>
            <pc:sldMk cId="4232359210" sldId="374"/>
            <ac:spMk id="4" creationId="{00000000-0000-0000-0000-000000000000}"/>
          </ac:spMkLst>
        </pc:spChg>
        <pc:spChg chg="add mod">
          <ac:chgData name="Irena Szarowska" userId="3c7284c1ac5c9cd1" providerId="LiveId" clId="{020F4294-69B2-40BB-8663-D17BB5246CF1}" dt="2020-09-29T18:24:30.116" v="135" actId="1076"/>
          <ac:spMkLst>
            <pc:docMk/>
            <pc:sldMk cId="4232359210" sldId="374"/>
            <ac:spMk id="6" creationId="{0F5D324D-C7F7-492B-8C74-B4D55DED861A}"/>
          </ac:spMkLst>
        </pc:spChg>
        <pc:spChg chg="del mod">
          <ac:chgData name="Irena Szarowska" userId="3c7284c1ac5c9cd1" providerId="LiveId" clId="{020F4294-69B2-40BB-8663-D17BB5246CF1}" dt="2020-09-29T18:22:44.695" v="56" actId="478"/>
          <ac:spMkLst>
            <pc:docMk/>
            <pc:sldMk cId="4232359210" sldId="374"/>
            <ac:spMk id="28678" creationId="{00000000-0000-0000-0000-000000000000}"/>
          </ac:spMkLst>
        </pc:spChg>
        <pc:picChg chg="add mod">
          <ac:chgData name="Irena Szarowska" userId="3c7284c1ac5c9cd1" providerId="LiveId" clId="{020F4294-69B2-40BB-8663-D17BB5246CF1}" dt="2020-09-29T18:22:51.328" v="58" actId="14100"/>
          <ac:picMkLst>
            <pc:docMk/>
            <pc:sldMk cId="4232359210" sldId="374"/>
            <ac:picMk id="5" creationId="{102B0FEE-8F28-4B1C-9558-DE6DC2D812B3}"/>
          </ac:picMkLst>
        </pc:picChg>
      </pc:sldChg>
      <pc:sldChg chg="add">
        <pc:chgData name="Irena Szarowska" userId="3c7284c1ac5c9cd1" providerId="LiveId" clId="{020F4294-69B2-40BB-8663-D17BB5246CF1}" dt="2020-09-29T18:31:14.648" v="161"/>
        <pc:sldMkLst>
          <pc:docMk/>
          <pc:sldMk cId="914574393" sldId="375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E8300C-B5B1-4A06-A261-727C29DDE442}" type="datetimeFigureOut">
              <a:rPr lang="cs-CZ"/>
              <a:pPr>
                <a:defRPr/>
              </a:pPr>
              <a:t>29.09.2020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US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10FE81-49D8-4ED1-B3A0-8BDBB6B0143D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17302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EB9B3B-3DBD-4608-9C3B-03F7C4FC402C}" type="slidenum">
              <a:rPr lang="en-US" altLang="cs-CZ"/>
              <a:pPr eaLnBrk="1" hangingPunct="1"/>
              <a:t>2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715594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E8253D-8D3C-45C9-8209-993863B6D896}" type="slidenum">
              <a:rPr lang="en-US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154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E8253D-8D3C-45C9-8209-993863B6D896}" type="slidenum">
              <a:rPr lang="en-US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36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14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493310C-0624-4EC6-BAF3-F8690601F893}" type="slidenum">
              <a:rPr lang="en-US" altLang="cs-CZ"/>
              <a:pPr eaLnBrk="1" hangingPunct="1"/>
              <a:t>3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946202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F4BE2FE-5C93-4B2B-B3CB-91A0CCD9E8C7}" type="slidenum">
              <a:rPr lang="en-US" altLang="cs-CZ"/>
              <a:pPr eaLnBrk="1" hangingPunct="1"/>
              <a:t>4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44835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D115F8-6006-48AB-9C21-4D4C8DB4CFD2}" type="slidenum">
              <a:rPr lang="en-US" altLang="cs-CZ"/>
              <a:pPr eaLnBrk="1" hangingPunct="1"/>
              <a:t>5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097826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D115F8-6006-48AB-9C21-4D4C8DB4CFD2}" type="slidenum">
              <a:rPr lang="en-US" altLang="cs-CZ"/>
              <a:pPr eaLnBrk="1" hangingPunct="1"/>
              <a:t>6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8952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D115F8-6006-48AB-9C21-4D4C8DB4CFD2}" type="slidenum">
              <a:rPr lang="en-US" altLang="cs-CZ"/>
              <a:pPr eaLnBrk="1" hangingPunct="1"/>
              <a:t>7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7824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D115F8-6006-48AB-9C21-4D4C8DB4CFD2}" type="slidenum">
              <a:rPr lang="en-US" altLang="cs-CZ"/>
              <a:pPr eaLnBrk="1" hangingPunct="1"/>
              <a:t>8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651904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E8253D-8D3C-45C9-8209-993863B6D896}" type="slidenum">
              <a:rPr lang="en-US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878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E8253D-8D3C-45C9-8209-993863B6D896}" type="slidenum">
              <a:rPr lang="en-US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751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3B46D-F000-4FDF-B492-BB65908CDFC8}" type="datetimeFigureOut">
              <a:rPr lang="cs-CZ"/>
              <a:pPr>
                <a:defRPr/>
              </a:pPr>
              <a:t>29.09.2020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16E50-7322-4E4E-BE1B-4376BA4C747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3816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5DBAA-D34D-46AE-972D-901FEF4EAA1B}" type="datetimeFigureOut">
              <a:rPr lang="cs-CZ"/>
              <a:pPr>
                <a:defRPr/>
              </a:pPr>
              <a:t>29.09.2020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59C39-6BB9-4E8C-B981-53CD8FD1032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179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E8794-2EAB-4FA4-BD4D-842FF863DDB4}" type="datetimeFigureOut">
              <a:rPr lang="cs-CZ"/>
              <a:pPr>
                <a:defRPr/>
              </a:pPr>
              <a:t>29.09.2020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96C5B-7A82-4B54-96E7-91E2FF8DEFE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4980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1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A317E-C726-443B-A1CA-2901CE8E856D}" type="datetimeFigureOut">
              <a:rPr lang="cs-CZ"/>
              <a:pPr>
                <a:defRPr/>
              </a:pPr>
              <a:t>29.09.2020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4FA72-EC6A-4A8C-9F1D-8F609F2811B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067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6643B-7ED0-46C8-9C11-FA4A5E605206}" type="datetimeFigureOut">
              <a:rPr lang="cs-CZ"/>
              <a:pPr>
                <a:defRPr/>
              </a:pPr>
              <a:t>29.09.2020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1C057-B5C2-459C-B135-4F008E14051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11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4B3EE-7A22-406C-870E-8AD7F7A89383}" type="datetimeFigureOut">
              <a:rPr lang="cs-CZ"/>
              <a:pPr>
                <a:defRPr/>
              </a:pPr>
              <a:t>29.09.2020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2BEFD-1233-4702-BDBA-3ECEE21D0E8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259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0A538-EE23-4D4F-B40B-4069CFB94E81}" type="datetimeFigureOut">
              <a:rPr lang="cs-CZ"/>
              <a:pPr>
                <a:defRPr/>
              </a:pPr>
              <a:t>29.09.2020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73099-16D2-43B4-BE12-719271A9577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1150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D9ECB-8522-4CC0-AD3E-4B4764CC8E7A}" type="datetimeFigureOut">
              <a:rPr lang="cs-CZ"/>
              <a:pPr>
                <a:defRPr/>
              </a:pPr>
              <a:t>29.09.2020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C5BFC-CAA3-4834-A525-86046DAD3A4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98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D1B9C-F26E-40D5-A3C2-301349A948F2}" type="datetimeFigureOut">
              <a:rPr lang="cs-CZ"/>
              <a:pPr>
                <a:defRPr/>
              </a:pPr>
              <a:t>29.09.2020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28C47-030B-4397-B66E-E649DDDA7B1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1274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CB455-DD50-4B10-8073-8F353E595108}" type="datetimeFigureOut">
              <a:rPr lang="cs-CZ"/>
              <a:pPr>
                <a:defRPr/>
              </a:pPr>
              <a:t>29.09.2020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274C3-2578-4218-B9DC-A69C228422A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682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3B44A-FA62-496A-B510-358829F01259}" type="datetimeFigureOut">
              <a:rPr lang="cs-CZ"/>
              <a:pPr>
                <a:defRPr/>
              </a:pPr>
              <a:t>29.09.2020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489EA-1F27-4679-A1BD-0BC5A8E2E88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2200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  <a:endParaRPr lang="en-US" altLang="cs-CZ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1A04E6-3FF9-4F4F-A191-3712DF93E893}" type="datetimeFigureOut">
              <a:rPr lang="cs-CZ"/>
              <a:pPr>
                <a:defRPr/>
              </a:pPr>
              <a:t>29.09.2020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58E2388-6B44-4C8C-A323-5AE7D894F9EA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p.cz/sqw/historie.sqw?o=8&amp;t=843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sp.cz/sqw/text/tiskt.sqw?O=8&amp;CT=843&amp;CT1=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p.cz/sqw/text/tiskt.sqw?O=8&amp;CT=843&amp;CT1=0" TargetMode="External"/><Relationship Id="rId2" Type="http://schemas.openxmlformats.org/officeDocument/2006/relationships/hyperlink" Target="https://www.psp.cz/sqw/historie.sqw?o=8&amp;t=84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fcr.cz/cs/verejny-sektor/statni-rozpocet/plneni-statniho-rozpoctu/2016/statni-zaverecny-ucet-za-rok-2016-31478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psv.cz/socialni-pojisten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mfcr.cz/assets/cs/media/Statni-zaverecny-ucet_2018_Priloha-C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2020-381" TargetMode="External"/><Relationship Id="rId2" Type="http://schemas.openxmlformats.org/officeDocument/2006/relationships/hyperlink" Target="http://www.cssz.cz/cz/pojistne-na-socialni-zabezpeceni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nance.cz/499526-zdravotni-pojisteni-2018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zp.cz/platci/informace/stat/vymerovaci-zaklad-a-vypocet-pojistneho" TargetMode="External"/><Relationship Id="rId2" Type="http://schemas.openxmlformats.org/officeDocument/2006/relationships/hyperlink" Target="https://www.vzp.cz/platci/informace/povinnosti-platcu-metodika/stat/vymerovaci-zaklad-stat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ance.cz/dane-a-mzda/zakony/zdravotni-pojisteni/cast-2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fcr.cz/assets/cs/media/Informacni-letak_2020_Statni-rozpocet-v-kostce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business.center.cz/business/pravo/zakony/spravni-poplatky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nia.cz/web/www/web-pub2.nsf/$pid/CENMSFV3DEIF/$FILE/poplatky_dane_CR_web_akt_2012.xl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fcr.cz/cs/verejny-sektor/rizeni-statniho-dluhu/emise-statnich-dluhopis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statistics-explained/images/archive/2/2c/20181021204300%21Main_categories_of_taxes_and_social_contributions%2C_EU-28%2C_2007%E2%80%932017_%28%C2%B9%29_%28%25_of_GDP%29_2018-10-22.p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statistics-explained/images/archive/2/2c/20181021204300%21Main_categories_of_taxes_and_social_contributions%2C_EU-28%2C_2007%E2%80%932017_%28%C2%B9%29_%28%25_of_GDP%29_2018-10-22.p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c.europa.eu/eurostat/statistics-explained/images/2/2c/Main_categories_of_taxes_and_social_contributions%2C_EU-28%2C_2007%E2%80%932017_%28%C2%B9%29_%28%25_of_GDP%29_2018-10-22.pn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1412776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112474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51520" y="1556792"/>
            <a:ext cx="5616624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cs-CZ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Příjmy veřejných rozpočtů</a:t>
            </a:r>
            <a:br>
              <a:rPr lang="cs-CZ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cs-CZ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(MBA)</a:t>
            </a:r>
            <a:br>
              <a:rPr lang="cs-CZ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cs-CZ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cs-CZ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cs-CZ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pt-BR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257925" y="4714874"/>
            <a:ext cx="2714346" cy="1018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Irena Szarowská, Ph.D.</a:t>
            </a:r>
          </a:p>
          <a:p>
            <a:pPr algn="r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</p:txBody>
      </p:sp>
    </p:spTree>
    <p:extLst>
      <p:ext uri="{BB962C8B-B14F-4D97-AF65-F5344CB8AC3E}">
        <p14:creationId xmlns:p14="http://schemas.microsoft.com/office/powerpoint/2010/main" val="1164073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389459"/>
            <a:ext cx="8229600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cs-CZ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důchodové (z příjmů):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dle poplatníků:</a:t>
            </a:r>
          </a:p>
          <a:p>
            <a:pPr marL="774700" lvl="1" indent="-3746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daň z příjmů fyzických osob</a:t>
            </a:r>
          </a:p>
          <a:p>
            <a:pPr marL="774700" lvl="1" indent="-3746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daň z příjmů právnických osob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cs-CZ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majetkové</a:t>
            </a:r>
          </a:p>
          <a:p>
            <a:pPr marL="774700" lvl="1" indent="-3746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cs-CZ" sz="2000" u="sng" dirty="0">
                <a:latin typeface="Arial" pitchFamily="34" charset="0"/>
                <a:cs typeface="Arial" pitchFamily="34" charset="0"/>
              </a:rPr>
              <a:t>daň z nemovitých  věcí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tj. daň z pozemků a daň ze staveb. </a:t>
            </a:r>
          </a:p>
          <a:p>
            <a:pPr marL="774700" lvl="1" indent="-3746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cs-CZ" sz="2000" u="sng" dirty="0">
                <a:latin typeface="Arial" pitchFamily="34" charset="0"/>
                <a:cs typeface="Arial" pitchFamily="34" charset="0"/>
              </a:rPr>
              <a:t>daň z nabytí nemovitostí (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nahrazuje daň z převodu nemovitostí)</a:t>
            </a:r>
          </a:p>
          <a:p>
            <a:pPr marL="774700" lvl="1" indent="-3746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cs-CZ" sz="2000" u="sng" dirty="0">
                <a:latin typeface="Arial" pitchFamily="34" charset="0"/>
                <a:cs typeface="Arial" pitchFamily="34" charset="0"/>
              </a:rPr>
              <a:t>silniční daň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– předmětem daně jsou silniční motorová vozidla s SPZ, používaná k podnikatelské činnosti.</a:t>
            </a:r>
          </a:p>
          <a:p>
            <a:pPr>
              <a:buFont typeface="Arial" charset="0"/>
              <a:buChar char="•"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Příjmy veřejných rozpočtů </a:t>
            </a:r>
            <a:r>
              <a:rPr lang="cs-CZ" altLang="cs-CZ">
                <a:solidFill>
                  <a:srgbClr val="FFFFFF"/>
                </a:solidFill>
              </a:rPr>
              <a:t>						</a:t>
            </a:r>
            <a:r>
              <a:rPr lang="en-US" altLang="cs-CZ">
                <a:solidFill>
                  <a:srgbClr val="FFFFFF"/>
                </a:solidFill>
              </a:rPr>
              <a:t>  </a:t>
            </a:r>
            <a:fld id="{B9E13CC3-B283-4887-A73B-63297C0EC1FC}" type="slidenum">
              <a:rPr lang="en-US" altLang="cs-CZ">
                <a:solidFill>
                  <a:srgbClr val="FFFFFF"/>
                </a:solidFill>
              </a:rPr>
              <a:pPr eaLnBrk="1" hangingPunct="1"/>
              <a:t>10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10245" name="TextovéPole 8"/>
          <p:cNvSpPr txBox="1">
            <a:spLocks noChangeArrowheads="1"/>
          </p:cNvSpPr>
          <p:nvPr/>
        </p:nvSpPr>
        <p:spPr bwMode="auto">
          <a:xfrm>
            <a:off x="342106" y="737393"/>
            <a:ext cx="8459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/>
              <a:t>PŘÍMÉ DANĚ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4950" y="1333500"/>
            <a:ext cx="8451850" cy="479266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univerzální</a:t>
            </a:r>
          </a:p>
          <a:p>
            <a:pPr marL="774700" lvl="1" indent="-374650"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daň z přidané hodnoty- předmětem jsou veškerá zdanitelná plnění v tuzemsku a zboží z dovozu .....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specifické (selektivní)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plátci jsou fyzické a právnické osoby, které vyrábějí, dovážejí či vyvážejí vybrané výrobky.</a:t>
            </a:r>
          </a:p>
          <a:p>
            <a:pPr marL="965200" lvl="2"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cs-CZ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daň z piva, </a:t>
            </a:r>
          </a:p>
          <a:p>
            <a:pPr marL="965200" lvl="2"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daň z vína a meziproduktů,</a:t>
            </a:r>
          </a:p>
          <a:p>
            <a:pPr marL="965200" lvl="2"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daň z lihu,</a:t>
            </a:r>
          </a:p>
          <a:p>
            <a:pPr marL="965200" lvl="2"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daň z minerálních olejů,</a:t>
            </a:r>
          </a:p>
          <a:p>
            <a:pPr marL="965200" lvl="2"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daň z tabákových výrobků </a:t>
            </a:r>
          </a:p>
          <a:p>
            <a:pPr marL="965200" lvl="2"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daň z elektřiny </a:t>
            </a:r>
          </a:p>
          <a:p>
            <a:pPr marL="965200" lvl="2"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daň pevných paliv </a:t>
            </a:r>
          </a:p>
          <a:p>
            <a:pPr marL="965200" lvl="2"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daň ze zemního plynu a některých dalších plynů.</a:t>
            </a:r>
          </a:p>
          <a:p>
            <a:pPr>
              <a:buFont typeface="Arial" charset="0"/>
              <a:buChar char="•"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Příjmy veřejných rozpočtů </a:t>
            </a:r>
            <a:r>
              <a:rPr lang="cs-CZ" altLang="cs-CZ">
                <a:solidFill>
                  <a:srgbClr val="FFFFFF"/>
                </a:solidFill>
              </a:rPr>
              <a:t>							</a:t>
            </a:r>
            <a:r>
              <a:rPr lang="en-US" altLang="cs-CZ">
                <a:solidFill>
                  <a:srgbClr val="FFFFFF"/>
                </a:solidFill>
              </a:rPr>
              <a:t>  </a:t>
            </a:r>
            <a:fld id="{6BEDEF99-3D6B-4887-A42A-29A089BAF932}" type="slidenum">
              <a:rPr lang="en-US" altLang="cs-CZ">
                <a:solidFill>
                  <a:srgbClr val="FFFFFF"/>
                </a:solidFill>
              </a:rPr>
              <a:pPr eaLnBrk="1" hangingPunct="1"/>
              <a:t>11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11269" name="TextovéPole 8"/>
          <p:cNvSpPr txBox="1">
            <a:spLocks noChangeArrowheads="1"/>
          </p:cNvSpPr>
          <p:nvPr/>
        </p:nvSpPr>
        <p:spPr bwMode="auto">
          <a:xfrm>
            <a:off x="338138" y="871538"/>
            <a:ext cx="8459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/>
              <a:t>NEPŘÍMÉ DANĚ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466057"/>
            <a:ext cx="8229600" cy="4305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sz="2000" b="1" u="sng" dirty="0" err="1">
                <a:solidFill>
                  <a:schemeClr val="accent2"/>
                </a:solidFill>
              </a:rPr>
              <a:t>Kvazidaně</a:t>
            </a:r>
            <a:r>
              <a:rPr lang="cs-CZ" sz="2000" b="1" u="sng" dirty="0">
                <a:solidFill>
                  <a:schemeClr val="accent2"/>
                </a:solidFill>
              </a:rPr>
              <a:t> - </a:t>
            </a:r>
            <a:r>
              <a:rPr lang="cs-CZ" sz="2000" dirty="0"/>
              <a:t>daním podobné platby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sz="2000" dirty="0"/>
              <a:t>clo 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sz="2000" dirty="0"/>
              <a:t>pojistné na sociální zabezpečení a příspěvek na státní politiku zaměstnanosti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sz="2000" dirty="0"/>
              <a:t>pojistné na zdravotní pojištění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cs-CZ" sz="20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b="1" u="sng" dirty="0">
                <a:solidFill>
                  <a:schemeClr val="accent2"/>
                </a:solidFill>
              </a:rPr>
              <a:t>Do systému veřejných příjmů se obvykle zařazují i poplatky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sz="2000" dirty="0"/>
              <a:t>správní poplatky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sz="2000" dirty="0"/>
              <a:t>soudní poplatky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sz="2000" dirty="0"/>
              <a:t>místní poplatky (poplatek za lázeňský nebo rekreační pobyt, za  užívání veřejného prostranství, ze psů, z provozování výherních hracích automatů…) 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sz="2000" dirty="0"/>
              <a:t>poplatek za užívání silnic a dálnic 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buFont typeface="Arial" charset="0"/>
              <a:buChar char="•"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Příjmy veřejných rozpočtů </a:t>
            </a:r>
            <a:r>
              <a:rPr lang="cs-CZ" altLang="cs-CZ">
                <a:solidFill>
                  <a:srgbClr val="FFFFFF"/>
                </a:solidFill>
              </a:rPr>
              <a:t>							</a:t>
            </a:r>
            <a:r>
              <a:rPr lang="en-US" altLang="cs-CZ">
                <a:solidFill>
                  <a:srgbClr val="FFFFFF"/>
                </a:solidFill>
              </a:rPr>
              <a:t>  </a:t>
            </a:r>
            <a:fld id="{06418FC6-21CC-4E29-B2E9-208854B05E75}" type="slidenum">
              <a:rPr lang="en-US" altLang="cs-CZ">
                <a:solidFill>
                  <a:srgbClr val="FFFFFF"/>
                </a:solidFill>
              </a:rPr>
              <a:pPr eaLnBrk="1" hangingPunct="1"/>
              <a:t>12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12294" name="TextovéPole 8"/>
          <p:cNvSpPr txBox="1">
            <a:spLocks noChangeArrowheads="1"/>
          </p:cNvSpPr>
          <p:nvPr/>
        </p:nvSpPr>
        <p:spPr bwMode="auto">
          <a:xfrm>
            <a:off x="342106" y="808830"/>
            <a:ext cx="8459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 dirty="0"/>
              <a:t>KVAZIDANĚ A POPLATKY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Příjmy veřejných rozpočtů </a:t>
            </a:r>
            <a:r>
              <a:rPr lang="cs-CZ" altLang="cs-CZ">
                <a:solidFill>
                  <a:srgbClr val="FFFFFF"/>
                </a:solidFill>
              </a:rPr>
              <a:t>							</a:t>
            </a:r>
            <a:r>
              <a:rPr lang="en-US" altLang="cs-CZ">
                <a:solidFill>
                  <a:srgbClr val="FFFFFF"/>
                </a:solidFill>
              </a:rPr>
              <a:t>  </a:t>
            </a:r>
            <a:fld id="{D851649F-695C-4F73-B4CB-EC489072B3DE}" type="slidenum">
              <a:rPr lang="en-US" altLang="cs-CZ">
                <a:solidFill>
                  <a:srgbClr val="FFFFFF"/>
                </a:solidFill>
              </a:rPr>
              <a:pPr eaLnBrk="1" hangingPunct="1"/>
              <a:t>13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720725"/>
            <a:ext cx="88312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Struktura příjmů Státního rozpočtu ČR v roce 2019 </a:t>
            </a:r>
            <a:br>
              <a:rPr lang="pl-PL" sz="1200" dirty="0"/>
            </a:br>
            <a:endParaRPr lang="cs-CZ" sz="1200" dirty="0"/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CAA3642-5AED-4FF5-BDAA-90FCFD24F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38" y="1414463"/>
            <a:ext cx="8553450" cy="469582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4A46CE6-03C9-4EEA-8A1D-BA645C0AA1FB}"/>
              </a:ext>
            </a:extLst>
          </p:cNvPr>
          <p:cNvSpPr txBox="1"/>
          <p:nvPr/>
        </p:nvSpPr>
        <p:spPr>
          <a:xfrm>
            <a:off x="312738" y="6365875"/>
            <a:ext cx="75923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 </a:t>
            </a:r>
            <a:r>
              <a:rPr lang="cs-CZ" sz="1400" dirty="0"/>
              <a:t>Sněmovní tisk </a:t>
            </a:r>
            <a:r>
              <a:rPr lang="cs-CZ" sz="1400" u="sng" dirty="0">
                <a:hlinkClick r:id="rId3" tooltip="Návrh státního závěrečného účtu ČR za rok 2019"/>
              </a:rPr>
              <a:t>843</a:t>
            </a:r>
            <a:r>
              <a:rPr lang="cs-CZ" sz="1400" dirty="0"/>
              <a:t>/0, část č. 1/18: Návrh státního závěrečného účtu ČR za rok 2019</a:t>
            </a:r>
          </a:p>
          <a:p>
            <a:pPr algn="ctr"/>
            <a:r>
              <a:rPr lang="cs-CZ" sz="1400" dirty="0">
                <a:hlinkClick r:id="rId4"/>
              </a:rPr>
              <a:t>https://www.psp.cz/sqw/text/tiskt.sqw?O=8&amp;CT=843&amp;CT1=0</a:t>
            </a:r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560942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Příjmy veřejných rozpočtů </a:t>
            </a:r>
            <a:r>
              <a:rPr lang="cs-CZ" altLang="cs-CZ">
                <a:solidFill>
                  <a:srgbClr val="FFFFFF"/>
                </a:solidFill>
              </a:rPr>
              <a:t>							</a:t>
            </a:r>
            <a:r>
              <a:rPr lang="en-US" altLang="cs-CZ">
                <a:solidFill>
                  <a:srgbClr val="FFFFFF"/>
                </a:solidFill>
              </a:rPr>
              <a:t>  </a:t>
            </a:r>
            <a:fld id="{D851649F-695C-4F73-B4CB-EC489072B3DE}" type="slidenum">
              <a:rPr lang="en-US" altLang="cs-CZ">
                <a:solidFill>
                  <a:srgbClr val="FFFFFF"/>
                </a:solidFill>
              </a:rPr>
              <a:pPr eaLnBrk="1" hangingPunct="1"/>
              <a:t>14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720725"/>
            <a:ext cx="8831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Struktura příjmů Státního rozpočtu ČR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4A46CE6-03C9-4EEA-8A1D-BA645C0AA1FB}"/>
              </a:ext>
            </a:extLst>
          </p:cNvPr>
          <p:cNvSpPr txBox="1"/>
          <p:nvPr/>
        </p:nvSpPr>
        <p:spPr>
          <a:xfrm>
            <a:off x="312738" y="6365875"/>
            <a:ext cx="75923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 </a:t>
            </a:r>
            <a:r>
              <a:rPr lang="cs-CZ" sz="1400" dirty="0"/>
              <a:t>Sněmovní tisk </a:t>
            </a:r>
            <a:r>
              <a:rPr lang="cs-CZ" sz="1400" u="sng" dirty="0">
                <a:hlinkClick r:id="rId2" tooltip="Návrh státního závěrečného účtu ČR za rok 2019"/>
              </a:rPr>
              <a:t>843</a:t>
            </a:r>
            <a:r>
              <a:rPr lang="cs-CZ" sz="1400" dirty="0"/>
              <a:t>/0, část č. 1/18: Návrh státního závěrečného účtu ČR za rok 2019</a:t>
            </a:r>
          </a:p>
          <a:p>
            <a:pPr algn="ctr"/>
            <a:r>
              <a:rPr lang="cs-CZ" sz="1400" dirty="0">
                <a:hlinkClick r:id="rId3"/>
              </a:rPr>
              <a:t>https://www.psp.cz/sqw/text/tiskt.sqw?O=8&amp;CT=843&amp;CT1=0</a:t>
            </a:r>
            <a:endParaRPr lang="cs-CZ" sz="1400" dirty="0"/>
          </a:p>
          <a:p>
            <a:endParaRPr lang="cs-CZ" sz="1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C861C3F-2F9D-42A4-969E-F898D787E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237" y="1385560"/>
            <a:ext cx="85820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99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Příjmy veřejných rozpočtů </a:t>
            </a:r>
            <a:r>
              <a:rPr lang="cs-CZ" altLang="cs-CZ">
                <a:solidFill>
                  <a:srgbClr val="FFFFFF"/>
                </a:solidFill>
              </a:rPr>
              <a:t>							</a:t>
            </a:r>
            <a:r>
              <a:rPr lang="en-US" altLang="cs-CZ">
                <a:solidFill>
                  <a:srgbClr val="FFFFFF"/>
                </a:solidFill>
              </a:rPr>
              <a:t>  </a:t>
            </a:r>
            <a:fld id="{02EF611B-9074-494F-B482-C0E1AF28F081}" type="slidenum">
              <a:rPr lang="en-US" altLang="cs-CZ">
                <a:solidFill>
                  <a:srgbClr val="FFFFFF"/>
                </a:solidFill>
              </a:rPr>
              <a:pPr eaLnBrk="1" hangingPunct="1"/>
              <a:t>15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3862" y="720725"/>
            <a:ext cx="829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Celkové příjmy státního rozpočtu v roce 2016 (v mld. Kč)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30" y="1075339"/>
            <a:ext cx="7424738" cy="578266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Příjmy veřejných rozpočtů </a:t>
            </a:r>
            <a:r>
              <a:rPr lang="cs-CZ" altLang="cs-CZ">
                <a:solidFill>
                  <a:srgbClr val="FFFFFF"/>
                </a:solidFill>
              </a:rPr>
              <a:t>							</a:t>
            </a:r>
            <a:r>
              <a:rPr lang="en-US" altLang="cs-CZ">
                <a:solidFill>
                  <a:srgbClr val="FFFFFF"/>
                </a:solidFill>
              </a:rPr>
              <a:t>  </a:t>
            </a:r>
            <a:fld id="{E4CFC3E1-6A8B-4DE4-ABAB-1CD842E73A87}" type="slidenum">
              <a:rPr lang="en-US" altLang="cs-CZ">
                <a:solidFill>
                  <a:srgbClr val="FFFFFF"/>
                </a:solidFill>
              </a:rPr>
              <a:pPr eaLnBrk="1" hangingPunct="1"/>
              <a:t>16</a:t>
            </a:fld>
            <a:endParaRPr lang="en-US" altLang="cs-CZ">
              <a:solidFill>
                <a:srgbClr val="FFFFFF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796925"/>
            <a:ext cx="7391399" cy="570638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" y="650331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hlinkClick r:id="rId3"/>
              </a:rPr>
              <a:t>https://www.mfcr.cz/cs/verejny-sektor/statni-rozpocet/plneni-statniho-rozpoctu/2016/statni-zaverecny-ucet-za-rok-2016-31478</a:t>
            </a:r>
            <a:endParaRPr lang="cs-CZ" sz="12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Příjmy veřejných rozpočtů </a:t>
            </a:r>
            <a:r>
              <a:rPr lang="cs-CZ" altLang="cs-CZ">
                <a:solidFill>
                  <a:srgbClr val="FFFFFF"/>
                </a:solidFill>
              </a:rPr>
              <a:t>							</a:t>
            </a:r>
            <a:r>
              <a:rPr lang="en-US" altLang="cs-CZ">
                <a:solidFill>
                  <a:srgbClr val="FFFFFF"/>
                </a:solidFill>
              </a:rPr>
              <a:t>  </a:t>
            </a:r>
            <a:fld id="{51D98219-54B8-40C1-A43B-DC13A03DBCDB}" type="slidenum">
              <a:rPr lang="en-US" altLang="cs-CZ">
                <a:solidFill>
                  <a:srgbClr val="FFFFFF"/>
                </a:solidFill>
              </a:rPr>
              <a:pPr eaLnBrk="1" hangingPunct="1"/>
              <a:t>17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20485" name="TextovéPole 8"/>
          <p:cNvSpPr txBox="1">
            <a:spLocks noChangeArrowheads="1"/>
          </p:cNvSpPr>
          <p:nvPr/>
        </p:nvSpPr>
        <p:spPr bwMode="auto">
          <a:xfrm>
            <a:off x="0" y="760413"/>
            <a:ext cx="9143999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 dirty="0">
                <a:cs typeface="Times New Roman" panose="02020603050405020304" pitchFamily="18" charset="0"/>
              </a:rPr>
              <a:t>POJIŠTĚNÍ NA SOCIÁLNÍ ZABEZPEČENÍ A JEHO POSTAVENÍ V SYSTÉMU VF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07974" y="1630363"/>
            <a:ext cx="8528050" cy="3908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09600" indent="-609600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sz="2000" dirty="0"/>
              <a:t>z ekonomického hlediska je chápáno jako daň</a:t>
            </a:r>
            <a:endParaRPr lang="cs-CZ" sz="2000" b="1" i="1" dirty="0"/>
          </a:p>
          <a:p>
            <a:pPr marL="609600" indent="-609600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sz="2000" dirty="0"/>
              <a:t>důchodové a nemocenské pojištění je založeno na pojistném principu, tj. na pravidelném placení příspěvku – pojistného. Peníze, které ČSSZ v souladu se zákonem č. 589/1992 Sb. na pojistném vybere, je příjmem státního rozpočtu. </a:t>
            </a:r>
          </a:p>
          <a:p>
            <a:pPr marL="609600" indent="-609600"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cs-CZ" sz="2000" dirty="0"/>
          </a:p>
          <a:p>
            <a:pPr marL="609600" indent="-609600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sz="2000" dirty="0"/>
              <a:t>Pojistné na sociální zabezpečení </a:t>
            </a:r>
            <a:r>
              <a:rPr lang="cs-CZ" sz="2000" b="1" dirty="0"/>
              <a:t>zahrnuje platby na</a:t>
            </a:r>
            <a:r>
              <a:rPr lang="cs-CZ" sz="2000" dirty="0"/>
              <a:t>: </a:t>
            </a:r>
          </a:p>
          <a:p>
            <a:pPr marL="990600" lvl="1" indent="-533400">
              <a:lnSpc>
                <a:spcPct val="150000"/>
              </a:lnSpc>
              <a:buClr>
                <a:srgbClr val="0070C0"/>
              </a:buClr>
              <a:buSzPct val="150000"/>
              <a:buFont typeface="Wingdings" pitchFamily="2" charset="2"/>
              <a:buChar char="§"/>
              <a:defRPr/>
            </a:pPr>
            <a:r>
              <a:rPr lang="cs-CZ" sz="2000" dirty="0"/>
              <a:t>nemocenské pojištění, </a:t>
            </a:r>
          </a:p>
          <a:p>
            <a:pPr marL="990600" lvl="1" indent="-533400">
              <a:lnSpc>
                <a:spcPct val="150000"/>
              </a:lnSpc>
              <a:buClr>
                <a:srgbClr val="0070C0"/>
              </a:buClr>
              <a:buSzPct val="150000"/>
              <a:buFont typeface="Wingdings" pitchFamily="2" charset="2"/>
              <a:buChar char="§"/>
              <a:defRPr/>
            </a:pPr>
            <a:r>
              <a:rPr lang="cs-CZ" sz="2000" dirty="0"/>
              <a:t>důchodové pojištění, </a:t>
            </a:r>
          </a:p>
          <a:p>
            <a:pPr marL="990600" lvl="1" indent="-533400">
              <a:lnSpc>
                <a:spcPct val="150000"/>
              </a:lnSpc>
              <a:buClr>
                <a:srgbClr val="0070C0"/>
              </a:buClr>
              <a:buSzPct val="150000"/>
              <a:buFont typeface="Wingdings" pitchFamily="2" charset="2"/>
              <a:buChar char="§"/>
              <a:defRPr/>
            </a:pPr>
            <a:r>
              <a:rPr lang="cs-CZ" sz="2000" dirty="0"/>
              <a:t>příspěvek na státní politiku zaměstnanosti.</a:t>
            </a:r>
          </a:p>
          <a:p>
            <a:pPr>
              <a:defRPr/>
            </a:pPr>
            <a:endParaRPr lang="cs-CZ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988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1475"/>
            <a:ext cx="8229600" cy="4305300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zaměstnavatelé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zaměstnanci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OSVČ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osoby s dobrovolnou účastí.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Vliv na vývoj příjmů z pojistného:</a:t>
            </a:r>
          </a:p>
          <a:p>
            <a:pPr marL="623888" indent="-263525" eaLnBrk="1" hangingPunct="1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počet plátců a jejich složení,</a:t>
            </a:r>
          </a:p>
          <a:p>
            <a:pPr marL="623888" indent="-263525" eaLnBrk="1" hangingPunct="1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vývoj mezd,</a:t>
            </a:r>
          </a:p>
          <a:p>
            <a:pPr marL="623888" indent="-263525" eaLnBrk="1" hangingPunct="1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úspěšnost výběru pojistného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buFont typeface="Arial" charset="0"/>
              <a:buChar char="•"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Příjmy veřejných rozpočtů </a:t>
            </a:r>
            <a:r>
              <a:rPr lang="cs-CZ" altLang="cs-CZ">
                <a:solidFill>
                  <a:srgbClr val="FFFFFF"/>
                </a:solidFill>
              </a:rPr>
              <a:t>							</a:t>
            </a:r>
            <a:r>
              <a:rPr lang="en-US" altLang="cs-CZ">
                <a:solidFill>
                  <a:srgbClr val="FFFFFF"/>
                </a:solidFill>
              </a:rPr>
              <a:t>  </a:t>
            </a:r>
            <a:fld id="{4E8321CE-BAB1-441B-BDBC-196493B4C104}" type="slidenum">
              <a:rPr lang="en-US" altLang="cs-CZ">
                <a:solidFill>
                  <a:srgbClr val="FFFFFF"/>
                </a:solidFill>
              </a:rPr>
              <a:pPr eaLnBrk="1" hangingPunct="1"/>
              <a:t>18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21510" name="TextovéPole 8"/>
          <p:cNvSpPr txBox="1">
            <a:spLocks noChangeArrowheads="1"/>
          </p:cNvSpPr>
          <p:nvPr/>
        </p:nvSpPr>
        <p:spPr bwMode="auto">
          <a:xfrm>
            <a:off x="338138" y="901700"/>
            <a:ext cx="8459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/>
              <a:t>POPLATNÍCI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181" y="4766365"/>
            <a:ext cx="9144000" cy="1430337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Sazba platí pro OSVČ 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dobrovolně účastnou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nemocenského pojištění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  <a:hlinkClick r:id="rId2"/>
              </a:rPr>
              <a:t>https://www.mpsv.cz/socialni-pojisteni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Příjmy veřejných rozpočtů </a:t>
            </a:r>
            <a:r>
              <a:rPr lang="cs-CZ" altLang="cs-CZ">
                <a:solidFill>
                  <a:srgbClr val="FFFFFF"/>
                </a:solidFill>
              </a:rPr>
              <a:t>							</a:t>
            </a:r>
            <a:r>
              <a:rPr lang="en-US" altLang="cs-CZ">
                <a:solidFill>
                  <a:srgbClr val="FFFFFF"/>
                </a:solidFill>
              </a:rPr>
              <a:t>  </a:t>
            </a:r>
            <a:fld id="{298F1B0A-2A63-4401-BE17-E9D71D78AC9C}" type="slidenum">
              <a:rPr lang="en-US" altLang="cs-CZ">
                <a:solidFill>
                  <a:srgbClr val="FFFFFF"/>
                </a:solidFill>
              </a:rPr>
              <a:pPr eaLnBrk="1" hangingPunct="1"/>
              <a:t>19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22532" name="TextovéPole 8"/>
          <p:cNvSpPr txBox="1">
            <a:spLocks noChangeArrowheads="1"/>
          </p:cNvSpPr>
          <p:nvPr/>
        </p:nvSpPr>
        <p:spPr bwMode="auto">
          <a:xfrm>
            <a:off x="338138" y="708025"/>
            <a:ext cx="84597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 dirty="0">
                <a:cs typeface="Times New Roman" panose="02020603050405020304" pitchFamily="18" charset="0"/>
              </a:rPr>
              <a:t>SAZBY POJISTNÉHO  NA SOCIÁLNÍ ZABEZPEČENÍ 2020 </a:t>
            </a:r>
          </a:p>
          <a:p>
            <a:pPr algn="ctr"/>
            <a:r>
              <a:rPr lang="cs-CZ" altLang="cs-CZ" sz="2000" b="1" dirty="0">
                <a:cs typeface="Times New Roman" panose="02020603050405020304" pitchFamily="18" charset="0"/>
              </a:rPr>
              <a:t>(V % Z VYMĚŘOVACÍHO ZÁKLADU)</a:t>
            </a:r>
            <a:endParaRPr lang="cs-CZ" altLang="cs-CZ" sz="24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7" name="Group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405300"/>
              </p:ext>
            </p:extLst>
          </p:nvPr>
        </p:nvGraphicFramePr>
        <p:xfrm>
          <a:off x="452438" y="1690687"/>
          <a:ext cx="8345487" cy="2825751"/>
        </p:xfrm>
        <a:graphic>
          <a:graphicData uri="http://schemas.openxmlformats.org/drawingml/2006/table">
            <a:tbl>
              <a:tblPr/>
              <a:tblGrid>
                <a:gridCol w="1983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47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8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Zaměstnavatel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Zaměstnanec 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OSVČ 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3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Pojistné celkem 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24,8 %</a:t>
                      </a:r>
                      <a:r>
                        <a:rPr kumimoji="0" lang="cs-CZ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</a:t>
                      </a:r>
                      <a:endParaRPr kumimoji="0" lang="cs-CZ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6,5 %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29,2%  + 2,1%</a:t>
                      </a:r>
                      <a:r>
                        <a:rPr lang="cs-CZ" sz="2000" dirty="0"/>
                        <a:t>*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86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 nemocenské 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2,1 % 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0 % 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dobrovolné </a:t>
                      </a: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2,1 %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cs-CZ" sz="2000" dirty="0"/>
                        <a:t>*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53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 důchodové 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21,5 % 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6,5 %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28 % 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20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 politika zaměstnanosti 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1,2 % 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0 % 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1,2 % 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Příjmy veřejných rozpočtů		</a:t>
            </a:r>
            <a:r>
              <a:rPr lang="cs-CZ" altLang="cs-CZ">
                <a:solidFill>
                  <a:srgbClr val="FFFFFF"/>
                </a:solidFill>
              </a:rPr>
              <a:t>				</a:t>
            </a:r>
            <a:r>
              <a:rPr lang="en-US" altLang="cs-CZ">
                <a:solidFill>
                  <a:srgbClr val="FFFFFF"/>
                </a:solidFill>
              </a:rPr>
              <a:t>  </a:t>
            </a:r>
            <a:fld id="{518894E6-EC14-46EF-935F-A5BF386888C6}" type="slidenum">
              <a:rPr lang="en-US" altLang="cs-CZ">
                <a:solidFill>
                  <a:srgbClr val="FFFFFF"/>
                </a:solidFill>
              </a:rPr>
              <a:pPr eaLnBrk="1" hangingPunct="1"/>
              <a:t>2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4100" name="TextovéPole 8"/>
          <p:cNvSpPr txBox="1">
            <a:spLocks noChangeArrowheads="1"/>
          </p:cNvSpPr>
          <p:nvPr/>
        </p:nvSpPr>
        <p:spPr bwMode="auto">
          <a:xfrm>
            <a:off x="342106" y="814388"/>
            <a:ext cx="8459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 dirty="0"/>
              <a:t>ČLENĚNÍ VEŘEJNÝCH PŘÍJMŮ</a:t>
            </a:r>
          </a:p>
        </p:txBody>
      </p:sp>
      <p:sp>
        <p:nvSpPr>
          <p:cNvPr id="5126" name="Zástupný symbol pro obsah 2"/>
          <p:cNvSpPr txBox="1">
            <a:spLocks/>
          </p:cNvSpPr>
          <p:nvPr/>
        </p:nvSpPr>
        <p:spPr bwMode="auto">
          <a:xfrm>
            <a:off x="200026" y="1370013"/>
            <a:ext cx="8666162" cy="43227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Veřejné příjmy jsou příjmy všech typů veřejných rozpočtů</a:t>
            </a:r>
          </a:p>
          <a:p>
            <a:pPr eaLnBrk="1" hangingPunct="1">
              <a:defRPr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Klasifikace základní:</a:t>
            </a:r>
          </a:p>
          <a:p>
            <a:pPr lvl="1" eaLnBrk="1" hangingPunct="1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dle návratnosti (nenávratné, návratné)</a:t>
            </a:r>
          </a:p>
          <a:p>
            <a:pPr lvl="1" eaLnBrk="1" hangingPunct="1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dle časového hlediska (běžné, kapitálové)</a:t>
            </a:r>
          </a:p>
          <a:p>
            <a:pPr lvl="1" eaLnBrk="1" hangingPunct="1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dle fondu, kam plynou 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Clr>
                <a:schemeClr val="accent2"/>
              </a:buClr>
              <a:buFont typeface="Wingdings" pitchFamily="2" charset="2"/>
              <a:buNone/>
              <a:defRPr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defRPr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defRPr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Další hlediska třídění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Plánovanost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Původ zdroje</a:t>
            </a:r>
          </a:p>
          <a:p>
            <a:pPr marL="1257300" lvl="2" indent="-342900" eaLnBrk="1" hangingPunct="1">
              <a:lnSpc>
                <a:spcPct val="80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cs-CZ" sz="2200" dirty="0"/>
          </a:p>
          <a:p>
            <a:pPr marL="914400" lvl="2" indent="0" eaLnBrk="1" hangingPunct="1">
              <a:lnSpc>
                <a:spcPct val="80000"/>
              </a:lnSpc>
              <a:buClr>
                <a:srgbClr val="C00000"/>
              </a:buClr>
              <a:defRPr/>
            </a:pPr>
            <a:endParaRPr lang="cs-CZ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Příjmy veřejných rozpočtů </a:t>
            </a:r>
            <a:r>
              <a:rPr lang="cs-CZ" altLang="cs-CZ">
                <a:solidFill>
                  <a:srgbClr val="FFFFFF"/>
                </a:solidFill>
              </a:rPr>
              <a:t>							</a:t>
            </a:r>
            <a:r>
              <a:rPr lang="en-US" altLang="cs-CZ">
                <a:solidFill>
                  <a:srgbClr val="FFFFFF"/>
                </a:solidFill>
              </a:rPr>
              <a:t>  </a:t>
            </a:r>
            <a:fld id="{51D98219-54B8-40C1-A43B-DC13A03DBCDB}" type="slidenum">
              <a:rPr lang="en-US" altLang="cs-CZ">
                <a:solidFill>
                  <a:srgbClr val="FFFFFF"/>
                </a:solidFill>
              </a:rPr>
              <a:pPr eaLnBrk="1" hangingPunct="1"/>
              <a:t>20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20485" name="TextovéPole 8"/>
          <p:cNvSpPr txBox="1">
            <a:spLocks noChangeArrowheads="1"/>
          </p:cNvSpPr>
          <p:nvPr/>
        </p:nvSpPr>
        <p:spPr bwMode="auto">
          <a:xfrm>
            <a:off x="0" y="760413"/>
            <a:ext cx="914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 dirty="0">
                <a:cs typeface="Times New Roman" panose="02020603050405020304" pitchFamily="18" charset="0"/>
              </a:rPr>
              <a:t>POJISTNÉ NA SOCIÁLNÍ ZABEZPEČENÍ (mil. Kč)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2838" y="6467475"/>
            <a:ext cx="8743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hlinkClick r:id="rId2"/>
              </a:rPr>
              <a:t>https://www.mfcr.cz/assets/cs/media/Statni-zaverecny-ucet_2018_Priloha-C.pdf</a:t>
            </a:r>
            <a:endParaRPr lang="cs-CZ" sz="1200" dirty="0"/>
          </a:p>
          <a:p>
            <a:pPr algn="ctr"/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2AB2FA5-44AF-44FD-8EF5-766BFB576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55" y="1222078"/>
            <a:ext cx="8859087" cy="375342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BD875CB-3DDE-4034-933F-3F2DA5799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21" y="4996404"/>
            <a:ext cx="9044758" cy="139964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6688" y="1641475"/>
            <a:ext cx="8977312" cy="43053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1000"/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1.1.2008 se v ČR zavádí tzv. 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stropování pojistného</a:t>
            </a:r>
            <a:endParaRPr lang="cs-CZ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1000"/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Od 1.1. 2020  je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maximálním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vyměřovacím základem pro placení pojistného v kalendářním roce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násobek průměrné měsíční mzdy         (34 835 Kč),  tj. 1 672 080 Kč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1000"/>
              <a:buFont typeface="Wingdings" panose="05000000000000000000" pitchFamily="2" charset="2"/>
              <a:buChar char="§"/>
              <a:defRPr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platí pro zaměstnance i zaměstnavatele!!!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1000"/>
              <a:buFont typeface="Wingdings" panose="05000000000000000000" pitchFamily="2" charset="2"/>
              <a:buChar char="§"/>
              <a:defRPr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Účast na nemocenském pojištění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 OSVČ zůstává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dobrovolná.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1000"/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Podrobnosti viz </a:t>
            </a:r>
            <a:r>
              <a:rPr lang="cs-CZ" sz="2000" dirty="0">
                <a:latin typeface="Arial" pitchFamily="34" charset="0"/>
                <a:cs typeface="Arial" pitchFamily="34" charset="0"/>
                <a:hlinkClick r:id="rId2"/>
              </a:rPr>
              <a:t>http://www.cssz.cz/cz/pojistne-na-socialni-zabezpeceni/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Budoucí základ od 1.1.2021 najdeme v Nařízení vlády č. 381/2020 Sb., Nařízení vlády o výši všeobecného vyměřovacího základu za rok 2019, přepočítacího koeficientu pro úpravu všeobecného vyměřovacího základu za rok 2019, redukčních hranic pro stanovení výpočtového základu pro rok 2021 a základní výměry důchodu stanovené pro rok 2021 a o zvýšení důchodů v roce 2021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https://www.zakonyprolidi.cz/cs/2020-381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cs-C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Příjmy veřejných rozpočtů </a:t>
            </a:r>
            <a:r>
              <a:rPr lang="cs-CZ" altLang="cs-CZ">
                <a:solidFill>
                  <a:srgbClr val="FFFFFF"/>
                </a:solidFill>
              </a:rPr>
              <a:t>							</a:t>
            </a:r>
            <a:r>
              <a:rPr lang="en-US" altLang="cs-CZ">
                <a:solidFill>
                  <a:srgbClr val="FFFFFF"/>
                </a:solidFill>
              </a:rPr>
              <a:t>  </a:t>
            </a:r>
            <a:fld id="{F9A58AE9-5F52-429A-9D0B-347B02240174}" type="slidenum">
              <a:rPr lang="en-US" altLang="cs-CZ">
                <a:solidFill>
                  <a:srgbClr val="FFFFFF"/>
                </a:solidFill>
              </a:rPr>
              <a:pPr eaLnBrk="1" hangingPunct="1"/>
              <a:t>21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25606" name="TextovéPole 8"/>
          <p:cNvSpPr txBox="1">
            <a:spLocks noChangeArrowheads="1"/>
          </p:cNvSpPr>
          <p:nvPr/>
        </p:nvSpPr>
        <p:spPr bwMode="auto">
          <a:xfrm>
            <a:off x="338138" y="901700"/>
            <a:ext cx="8459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/>
              <a:t>STROPOVÁNÍ POJISTNÉHO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39875"/>
            <a:ext cx="9163050" cy="4181613"/>
          </a:xfrm>
        </p:spPr>
        <p:txBody>
          <a:bodyPr/>
          <a:lstStyle/>
          <a:p>
            <a:pPr marL="685800" eaLnBrk="1" hangingPunct="1">
              <a:buClr>
                <a:srgbClr val="C00000"/>
              </a:buClr>
              <a:buSzPct val="100000"/>
              <a:buFont typeface="Wingdings" pitchFamily="2" charset="2"/>
              <a:buChar char="§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organizace a malé organizace 9 %</a:t>
            </a:r>
          </a:p>
          <a:p>
            <a:pPr marL="685800" eaLnBrk="1" hangingPunct="1">
              <a:buClr>
                <a:srgbClr val="C00000"/>
              </a:buClr>
              <a:buSzPct val="100000"/>
              <a:buFont typeface="Wingdings" pitchFamily="2" charset="2"/>
              <a:buChar char="§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zaměstnanci 4,5 %</a:t>
            </a:r>
          </a:p>
          <a:p>
            <a:pPr marL="685800" eaLnBrk="1" hangingPunct="1">
              <a:buClr>
                <a:srgbClr val="C00000"/>
              </a:buClr>
              <a:buSzPct val="100000"/>
              <a:buFont typeface="Wingdings" pitchFamily="2" charset="2"/>
              <a:buChar char="§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osoby samostatně výdělečně činné 13,5 %</a:t>
            </a:r>
          </a:p>
          <a:p>
            <a:pPr marL="360363" indent="0">
              <a:lnSpc>
                <a:spcPct val="90000"/>
              </a:lnSpc>
              <a:spcBef>
                <a:spcPts val="1200"/>
              </a:spcBef>
              <a:buFont typeface="Arial" charset="0"/>
              <a:buNone/>
              <a:defRPr/>
            </a:pP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Stropování pojistného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Max. vyměřovací základ pro platbu zdrav. pojištění není stanoven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Příjmy veřejných rozpočtů </a:t>
            </a:r>
            <a:r>
              <a:rPr lang="cs-CZ" altLang="cs-CZ">
                <a:solidFill>
                  <a:srgbClr val="FFFFFF"/>
                </a:solidFill>
              </a:rPr>
              <a:t>							</a:t>
            </a:r>
            <a:r>
              <a:rPr lang="en-US" altLang="cs-CZ">
                <a:solidFill>
                  <a:srgbClr val="FFFFFF"/>
                </a:solidFill>
              </a:rPr>
              <a:t>  </a:t>
            </a:r>
            <a:fld id="{40049500-95C9-40EC-A1AE-ED6665246DC0}" type="slidenum">
              <a:rPr lang="en-US" altLang="cs-CZ">
                <a:solidFill>
                  <a:srgbClr val="FFFFFF"/>
                </a:solidFill>
              </a:rPr>
              <a:pPr eaLnBrk="1" hangingPunct="1"/>
              <a:t>22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26628" name="TextovéPole 8"/>
          <p:cNvSpPr txBox="1">
            <a:spLocks noChangeArrowheads="1"/>
          </p:cNvSpPr>
          <p:nvPr/>
        </p:nvSpPr>
        <p:spPr bwMode="auto">
          <a:xfrm>
            <a:off x="0" y="708025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 dirty="0">
                <a:cs typeface="Times New Roman" panose="02020603050405020304" pitchFamily="18" charset="0"/>
              </a:rPr>
              <a:t>ZDRAVOTNÍ POJIŠTĚNÍ  - SAZBY V % Z VYMĚŘOVACÍHO ZÁKLADU V r. 2020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881743"/>
              </p:ext>
            </p:extLst>
          </p:nvPr>
        </p:nvGraphicFramePr>
        <p:xfrm>
          <a:off x="619125" y="3848100"/>
          <a:ext cx="8229600" cy="23774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389">
                <a:tc>
                  <a:txBody>
                    <a:bodyPr/>
                    <a:lstStyle/>
                    <a:p>
                      <a:r>
                        <a:rPr lang="cs-CZ" b="1" dirty="0"/>
                        <a:t>Rok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Maximální roční</a:t>
                      </a:r>
                      <a:br>
                        <a:rPr lang="cs-CZ" b="1" dirty="0"/>
                      </a:br>
                      <a:r>
                        <a:rPr lang="cs-CZ" b="1" dirty="0"/>
                        <a:t> vyměřovací základ</a:t>
                      </a:r>
                      <a:r>
                        <a:rPr lang="cs-CZ" dirty="0"/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Maximální roční </a:t>
                      </a:r>
                      <a:br>
                        <a:rPr lang="cs-CZ" b="1" dirty="0"/>
                      </a:br>
                      <a:r>
                        <a:rPr lang="cs-CZ" b="1" dirty="0"/>
                        <a:t>zdravotní pojištění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389">
                <a:tc>
                  <a:txBody>
                    <a:bodyPr/>
                    <a:lstStyle/>
                    <a:p>
                      <a:r>
                        <a:rPr lang="cs-CZ" dirty="0"/>
                        <a:t>2013 - 2020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Není stanoven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-</a:t>
                      </a:r>
                      <a:br>
                        <a:rPr lang="cs-CZ"/>
                      </a:br>
                      <a:endParaRPr lang="cs-CZ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794">
                <a:tc>
                  <a:txBody>
                    <a:bodyPr/>
                    <a:lstStyle/>
                    <a:p>
                      <a:r>
                        <a:rPr lang="cs-CZ"/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1 809 864 Kč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244 332 Kč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794">
                <a:tc>
                  <a:txBody>
                    <a:bodyPr/>
                    <a:lstStyle/>
                    <a:p>
                      <a:r>
                        <a:rPr lang="cs-CZ"/>
                        <a:t>2011 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1 781 280 Kč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240 473 Kč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794">
                <a:tc>
                  <a:txBody>
                    <a:bodyPr/>
                    <a:lstStyle/>
                    <a:p>
                      <a:r>
                        <a:rPr lang="cs-CZ"/>
                        <a:t>2010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1 707 048 Kč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230 452 Kč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8138" y="491455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85724" y="6443483"/>
            <a:ext cx="747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dirty="0">
                <a:hlinkClick r:id="rId2"/>
              </a:rPr>
              <a:t>https://www.finance.cz/499526-zdravotni-pojisteni-2018</a:t>
            </a:r>
            <a:r>
              <a:rPr lang="cs-CZ" b="1" dirty="0">
                <a:hlinkClick r:id="rId2"/>
              </a:rPr>
              <a:t>/</a:t>
            </a:r>
            <a:endParaRPr lang="cs-CZ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sah 2"/>
          <p:cNvSpPr>
            <a:spLocks noGrp="1"/>
          </p:cNvSpPr>
          <p:nvPr>
            <p:ph idx="1"/>
          </p:nvPr>
        </p:nvSpPr>
        <p:spPr>
          <a:xfrm>
            <a:off x="166688" y="1478757"/>
            <a:ext cx="8977312" cy="474106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 státních pojištěnců se vyměřovací základ dříve počítal jako 25 % ze všeobecného vyměřovacího základu, který byl stanoven nařízením vlády. V roce 2010 již vláda stanovila částku přímo, a to ve výši 5 355 Kč, platila do října 2013.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Zákon č. 592/1992 Sb., o pojistném na veřejné zdravotní pojištění, stanoví s účinností od 1. 1. 2020 vyměřovací základ pro platbu pojistného státem ve výši 7 903 Kč  - pojistné 13,5 % z této částky je 1 067 Kč.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Novelou uvedeného zákona je s účinností od 1. 6. 2020 stanoven vyměřovací základ pro platbu pojistného státem na 11 607 Kč (pojistné z této částky je 1 567 Kč), s účinností od 1. 1. 2021 pak na 13 088 Kč (pojistné z této částky je 1 767 Kč).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https://www.vzp.cz/platci/informace/povinnosti-platcu-metodika/stat/vymerovaci-zaklad-stat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https://www.vzp.cz/platci/informace/stat/vymerovaci-zaklad-a-vypocet-pojistneho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Pojištěnců, za které platí pojistné stát, má např. VZP více než 3,5 milionu z celkových 6 milionů pojištěnců.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Příjmy veřejných rozpočtů </a:t>
            </a:r>
            <a:r>
              <a:rPr lang="cs-CZ" altLang="cs-CZ">
                <a:solidFill>
                  <a:srgbClr val="FFFFFF"/>
                </a:solidFill>
              </a:rPr>
              <a:t>							</a:t>
            </a:r>
            <a:r>
              <a:rPr lang="en-US" altLang="cs-CZ">
                <a:solidFill>
                  <a:srgbClr val="FFFFFF"/>
                </a:solidFill>
              </a:rPr>
              <a:t>  </a:t>
            </a:r>
            <a:fld id="{8838C4F7-C454-47B3-9369-5631A1F81597}" type="slidenum">
              <a:rPr lang="en-US" altLang="cs-CZ">
                <a:solidFill>
                  <a:srgbClr val="FFFFFF"/>
                </a:solidFill>
              </a:rPr>
              <a:pPr eaLnBrk="1" hangingPunct="1"/>
              <a:t>23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29702" name="TextovéPole 8"/>
          <p:cNvSpPr txBox="1">
            <a:spLocks noChangeArrowheads="1"/>
          </p:cNvSpPr>
          <p:nvPr/>
        </p:nvSpPr>
        <p:spPr bwMode="auto">
          <a:xfrm>
            <a:off x="338138" y="901700"/>
            <a:ext cx="8459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>
                <a:cs typeface="Times New Roman" panose="02020603050405020304" pitchFamily="18" charset="0"/>
              </a:rPr>
              <a:t>VYMĚŘOVACÍ ZÁKLAD - STÁ</a:t>
            </a:r>
            <a:r>
              <a:rPr lang="cs-CZ" altLang="cs-CZ" sz="2400" b="1"/>
              <a:t>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75" y="1659732"/>
            <a:ext cx="8977312" cy="4305300"/>
          </a:xfrm>
        </p:spPr>
        <p:txBody>
          <a:bodyPr/>
          <a:lstStyle/>
          <a:p>
            <a:pPr marL="533400" indent="-533400">
              <a:buFont typeface="Arial" panose="020B0604020202020204" pitchFamily="34" charset="0"/>
              <a:buNone/>
              <a:defRPr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Dle § 7 zákona č. 48/1997 Sb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., o veřejném zdravotním pojištění a o změně a doplnění některých souvisejících zákonů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stát platí pojistné vždy za:</a:t>
            </a:r>
          </a:p>
          <a:p>
            <a:pPr marL="914400" lvl="1" indent="-457200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nezaopatřené děti,</a:t>
            </a:r>
          </a:p>
          <a:p>
            <a:pPr marL="914400" lvl="1" indent="-457200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osoby pobírající důchod z důchodového pojištění,</a:t>
            </a:r>
          </a:p>
          <a:p>
            <a:pPr marL="914400" lvl="1" indent="-457200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příjemci rodičovského příspěvku (do čtyř let dítěte),</a:t>
            </a:r>
          </a:p>
          <a:p>
            <a:pPr marL="914400" lvl="1" indent="-457200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osoba na mateřské a rodičovské dovolené,</a:t>
            </a:r>
          </a:p>
          <a:p>
            <a:pPr marL="914400" lvl="1" indent="-457200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osoby evidované na Úřadu práce jako nezaměstnaní,</a:t>
            </a:r>
          </a:p>
          <a:p>
            <a:pPr marL="914400" lvl="1" indent="-457200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osoby pobírající dávky sociální péče,</a:t>
            </a:r>
          </a:p>
          <a:p>
            <a:pPr marL="914400" lvl="1" indent="-457200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osoby převážně nebo úplně bezmocné a osoby pečující o převážně nebo úplně bezmocnou osobu,</a:t>
            </a:r>
          </a:p>
          <a:p>
            <a:pPr marL="914400" lvl="1" indent="-457200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osoby ve vazbě, výkonu trestu odnětí svobody </a:t>
            </a:r>
          </a:p>
          <a:p>
            <a:pPr marL="914400" lvl="1" indent="-457200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další dle specifikace § 7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http://www.finance.cz/dane-a-mzda/zakony/zdravotni-pojisteni/cast-2.html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cs-CZ" sz="2000" dirty="0">
              <a:cs typeface="Times New Roman" pitchFamily="18" charset="0"/>
            </a:endParaRP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buSzPct val="101000"/>
              <a:defRPr/>
            </a:pP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Příjmy veřejných rozpočtů </a:t>
            </a:r>
            <a:r>
              <a:rPr lang="cs-CZ" altLang="cs-CZ">
                <a:solidFill>
                  <a:srgbClr val="FFFFFF"/>
                </a:solidFill>
              </a:rPr>
              <a:t>							</a:t>
            </a:r>
            <a:r>
              <a:rPr lang="en-US" altLang="cs-CZ">
                <a:solidFill>
                  <a:srgbClr val="FFFFFF"/>
                </a:solidFill>
              </a:rPr>
              <a:t>  </a:t>
            </a:r>
            <a:fld id="{6CB204E7-46CD-4B52-AA9B-EFA0DC718C79}" type="slidenum">
              <a:rPr lang="en-US" altLang="cs-CZ">
                <a:solidFill>
                  <a:srgbClr val="FFFFFF"/>
                </a:solidFill>
              </a:rPr>
              <a:pPr eaLnBrk="1" hangingPunct="1"/>
              <a:t>24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28678" name="TextovéPole 8"/>
          <p:cNvSpPr txBox="1">
            <a:spLocks noChangeArrowheads="1"/>
          </p:cNvSpPr>
          <p:nvPr/>
        </p:nvSpPr>
        <p:spPr bwMode="auto">
          <a:xfrm>
            <a:off x="338138" y="901700"/>
            <a:ext cx="8459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>
                <a:cs typeface="Times New Roman" panose="02020603050405020304" pitchFamily="18" charset="0"/>
              </a:rPr>
              <a:t>OSOBY, ZA KTERÉ JE PLÁTCEM POJISTNÉHO STÁ</a:t>
            </a: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Příjmy a výdaje systému veřejného zdravotního pojištění  (mld. Kč)</a:t>
            </a:r>
            <a:r>
              <a:rPr lang="cs-CZ" altLang="cs-CZ" dirty="0">
                <a:solidFill>
                  <a:srgbClr val="FFFFFF"/>
                </a:solidFill>
              </a:rPr>
              <a:t>		</a:t>
            </a:r>
            <a:r>
              <a:rPr lang="en-US" altLang="cs-CZ" dirty="0">
                <a:solidFill>
                  <a:srgbClr val="FFFFFF"/>
                </a:solidFill>
              </a:rPr>
              <a:t>  </a:t>
            </a:r>
            <a:fld id="{6CB204E7-46CD-4B52-AA9B-EFA0DC718C79}" type="slidenum">
              <a:rPr lang="en-US" altLang="cs-CZ">
                <a:solidFill>
                  <a:srgbClr val="FFFFFF"/>
                </a:solidFill>
              </a:rPr>
              <a:pPr eaLnBrk="1" hangingPunct="1"/>
              <a:t>25</a:t>
            </a:fld>
            <a:endParaRPr lang="en-US" altLang="cs-CZ" dirty="0">
              <a:solidFill>
                <a:srgbClr val="FFFFFF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2B0FEE-8F28-4B1C-9558-DE6DC2D81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8" y="814821"/>
            <a:ext cx="6968460" cy="591935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F5D324D-C7F7-492B-8C74-B4D55DED861A}"/>
              </a:ext>
            </a:extLst>
          </p:cNvPr>
          <p:cNvSpPr txBox="1"/>
          <p:nvPr/>
        </p:nvSpPr>
        <p:spPr>
          <a:xfrm>
            <a:off x="7502014" y="6043179"/>
            <a:ext cx="1710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hlinkClick r:id="rId3"/>
              </a:rPr>
              <a:t>https://www.mfcr.cz/assets/cs/media/Informacni-letak_2020_Statni-rozpocet-v-kostce.pdf</a:t>
            </a:r>
            <a:endParaRPr lang="cs-CZ" sz="1200" dirty="0"/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232359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2612" y="1363663"/>
            <a:ext cx="8215313" cy="4305300"/>
          </a:xfrm>
        </p:spPr>
        <p:txBody>
          <a:bodyPr/>
          <a:lstStyle/>
          <a:p>
            <a:pPr marL="0" indent="0">
              <a:lnSpc>
                <a:spcPct val="200000"/>
              </a:lnSpc>
              <a:spcBef>
                <a:spcPts val="600"/>
              </a:spcBef>
              <a:buClr>
                <a:srgbClr val="FF0000"/>
              </a:buClr>
              <a:buFont typeface="Arial" charset="0"/>
              <a:buNone/>
              <a:defRPr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Poplatek je charakterizován: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dobrovolností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ekvivalencí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účelovostí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Clr>
                <a:srgbClr val="FF0000"/>
              </a:buClr>
              <a:buFont typeface="Arial" charset="0"/>
              <a:buNone/>
              <a:defRPr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Poplatkový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systém v ČR: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správní poplatky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soudní poplatky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místní poplatky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poplatky k ochraně životního prostředí</a:t>
            </a:r>
          </a:p>
          <a:p>
            <a:pPr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cs-CZ" sz="2400" dirty="0"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Příjmy veřejných rozpočtů </a:t>
            </a:r>
            <a:r>
              <a:rPr lang="cs-CZ" altLang="cs-CZ">
                <a:solidFill>
                  <a:srgbClr val="FFFFFF"/>
                </a:solidFill>
              </a:rPr>
              <a:t>							</a:t>
            </a:r>
            <a:r>
              <a:rPr lang="en-US" altLang="cs-CZ">
                <a:solidFill>
                  <a:srgbClr val="FFFFFF"/>
                </a:solidFill>
              </a:rPr>
              <a:t>  </a:t>
            </a:r>
            <a:fld id="{31A97C84-CCE9-4EBA-92B9-240CC5A394CC}" type="slidenum">
              <a:rPr lang="en-US" altLang="cs-CZ">
                <a:solidFill>
                  <a:srgbClr val="FFFFFF"/>
                </a:solidFill>
              </a:rPr>
              <a:pPr eaLnBrk="1" hangingPunct="1"/>
              <a:t>26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33797" name="TextovéPole 8"/>
          <p:cNvSpPr txBox="1">
            <a:spLocks noChangeArrowheads="1"/>
          </p:cNvSpPr>
          <p:nvPr/>
        </p:nvSpPr>
        <p:spPr bwMode="auto">
          <a:xfrm>
            <a:off x="338138" y="901700"/>
            <a:ext cx="8459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/>
              <a:t>POPLATKOVÝ SYSTÉM A VEŘEJNÉ ROZPOČTY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sah 2"/>
          <p:cNvSpPr>
            <a:spLocks noGrp="1"/>
          </p:cNvSpPr>
          <p:nvPr>
            <p:ph idx="1"/>
          </p:nvPr>
        </p:nvSpPr>
        <p:spPr>
          <a:xfrm>
            <a:off x="484188" y="1081088"/>
            <a:ext cx="8534400" cy="4865687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400" b="1" dirty="0"/>
              <a:t>Zákon č. 634/2004 Sb., o správních poplatcích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Předmětem poplatků je správní řízení upravené zvláštním právním předpisem a další činnost správního úřadu související s výkonem státní správy ("úkon"). Úkony, které podléhají zpoplatnění, jsou vymezeny v jednotlivých položkách sazebníku poplatků, který tvoří přílohu k tomuto zákonu (dále jen "sazebník"). Poplatníkem je fyzická nebo právnická osoba, která podala žádost nebo jiný návrh k provedení úkonu správnímu úřadu, nebo osoba, v jejímž zájmu nebo věci byl úkon proveden. 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Sazby poplatků jsou stanoveny v sazebníku pevnou částkou nebo procentem u poplatku, jehož základ je vyjádřen v penězích („procentní poplatek“)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Finanční úřady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kontrolují u správních úřadů, zda poplatky, které jsou příjmem státního rozpočtu, jsou včas a ve výši odpovídající tomuto zákonu vyměřovány, vybírány, placeny, popřípadě vraceny. 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http://business.center.cz/business/pravo/zakony/spravni-poplatky/</a:t>
            </a: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s-CZ" altLang="cs-CZ" sz="2400" dirty="0"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Příjmy veřejných rozpočtů </a:t>
            </a:r>
            <a:r>
              <a:rPr lang="cs-CZ" altLang="cs-CZ">
                <a:solidFill>
                  <a:srgbClr val="FFFFFF"/>
                </a:solidFill>
              </a:rPr>
              <a:t>							</a:t>
            </a:r>
            <a:r>
              <a:rPr lang="en-US" altLang="cs-CZ">
                <a:solidFill>
                  <a:srgbClr val="FFFFFF"/>
                </a:solidFill>
              </a:rPr>
              <a:t>  </a:t>
            </a:r>
            <a:fld id="{12070B18-1DB3-49A4-A2EE-ED200B57EBA2}" type="slidenum">
              <a:rPr lang="en-US" altLang="cs-CZ">
                <a:solidFill>
                  <a:srgbClr val="FFFFFF"/>
                </a:solidFill>
              </a:rPr>
              <a:pPr eaLnBrk="1" hangingPunct="1"/>
              <a:t>27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34820" name="TextovéPole 8"/>
          <p:cNvSpPr txBox="1">
            <a:spLocks noChangeArrowheads="1"/>
          </p:cNvSpPr>
          <p:nvPr/>
        </p:nvSpPr>
        <p:spPr bwMode="auto">
          <a:xfrm>
            <a:off x="341313" y="720725"/>
            <a:ext cx="8459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/>
              <a:t>SPRÁVNÍ POPLATKY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4188" y="1081088"/>
            <a:ext cx="8534400" cy="4865687"/>
          </a:xfrm>
        </p:spPr>
        <p:txBody>
          <a:bodyPr/>
          <a:lstStyle/>
          <a:p>
            <a:pPr marL="0" indent="0">
              <a:lnSpc>
                <a:spcPct val="200000"/>
              </a:lnSpc>
              <a:spcBef>
                <a:spcPts val="600"/>
              </a:spcBef>
              <a:buClr>
                <a:srgbClr val="FF0000"/>
              </a:buClr>
              <a:buFont typeface="Arial" charset="0"/>
              <a:buNone/>
              <a:defRPr/>
            </a:pPr>
            <a:r>
              <a:rPr lang="cs-CZ" sz="2400" b="1" dirty="0"/>
              <a:t>Zákon č. 549/1991 Sb., o soudních poplatcích</a:t>
            </a:r>
          </a:p>
          <a:p>
            <a:pPr marL="0" indent="0">
              <a:buFont typeface="Arial" charset="0"/>
              <a:buNone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Soudní poplatky se vybírají za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řízení před soudy ČR, a to z úkonů uvedených v sazebníku poplatků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jednotlivé úkony prováděné soudy a úkony prováděné správou soudů</a:t>
            </a:r>
          </a:p>
          <a:p>
            <a:pPr marL="0" indent="0">
              <a:buClr>
                <a:srgbClr val="FF0000"/>
              </a:buClr>
              <a:buFont typeface="Arial" charset="0"/>
              <a:buNone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F0000"/>
              </a:buClr>
              <a:buFont typeface="Arial" charset="0"/>
              <a:buNone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Výše poplatku se určuje procentem ze základu (procentní poplatek) nebo pevnou částkou (pevný poplatek). Je-li stanovena sazba poplatku za řízení, rozumí se tím řízení v jednom stupni. Poplatky podle stejné sazby se platí v odvolacím řízení i v dovolacím řízení.</a:t>
            </a:r>
          </a:p>
          <a:p>
            <a:pPr marL="0" indent="0">
              <a:buClr>
                <a:srgbClr val="FF0000"/>
              </a:buClr>
              <a:buFont typeface="Arial" charset="0"/>
              <a:buNone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F0000"/>
              </a:buClr>
              <a:buFont typeface="Arial" charset="0"/>
              <a:buNone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Poplatky vybírají soudy České republiky a správy těchto soudů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Příjmy veřejných rozpočtů </a:t>
            </a:r>
            <a:r>
              <a:rPr lang="cs-CZ" altLang="cs-CZ">
                <a:solidFill>
                  <a:srgbClr val="FFFFFF"/>
                </a:solidFill>
              </a:rPr>
              <a:t>							</a:t>
            </a:r>
            <a:r>
              <a:rPr lang="en-US" altLang="cs-CZ">
                <a:solidFill>
                  <a:srgbClr val="FFFFFF"/>
                </a:solidFill>
              </a:rPr>
              <a:t>  </a:t>
            </a:r>
            <a:fld id="{EFBCB977-961C-4B29-BC32-A3EF14FF7D0B}" type="slidenum">
              <a:rPr lang="en-US" altLang="cs-CZ">
                <a:solidFill>
                  <a:srgbClr val="FFFFFF"/>
                </a:solidFill>
              </a:rPr>
              <a:pPr eaLnBrk="1" hangingPunct="1"/>
              <a:t>28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35844" name="TextovéPole 8"/>
          <p:cNvSpPr txBox="1">
            <a:spLocks noChangeArrowheads="1"/>
          </p:cNvSpPr>
          <p:nvPr/>
        </p:nvSpPr>
        <p:spPr bwMode="auto">
          <a:xfrm>
            <a:off x="341313" y="720725"/>
            <a:ext cx="8459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/>
              <a:t>SOUDNÍ POPLATKY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1313" y="1081088"/>
            <a:ext cx="8802687" cy="4865687"/>
          </a:xfrm>
        </p:spPr>
        <p:txBody>
          <a:bodyPr/>
          <a:lstStyle/>
          <a:p>
            <a:pPr marL="0" indent="0">
              <a:lnSpc>
                <a:spcPct val="200000"/>
              </a:lnSpc>
              <a:spcBef>
                <a:spcPts val="600"/>
              </a:spcBef>
              <a:buClr>
                <a:srgbClr val="FF0000"/>
              </a:buClr>
              <a:buFont typeface="Arial" charset="0"/>
              <a:buNone/>
              <a:defRPr/>
            </a:pPr>
            <a:r>
              <a:rPr lang="cs-CZ" sz="2400" b="1" dirty="0"/>
              <a:t>Zákon č. 565/1990 Sb., o místních poplatcích</a:t>
            </a:r>
          </a:p>
          <a:p>
            <a:pPr marL="0" indent="0">
              <a:buFont typeface="Arial" charset="0"/>
              <a:buNone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Dle § 1 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mohou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být obcemi v ČR v současné době vybírány místní poplatky: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ze psů,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za lázeňský nebo rekreační pobyt,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za užívání veřejného prostranství,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ze vstupného,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z ubytovací kapacity,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za povolení k vjezdu s motorovým vozidlem do vybraných míst a částí měst,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za provozovaný výherní hrací přístroj,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za provoz systému shromažďování, sběru, přepravy, třídění, využívání a odstraňování komunálních odpadů,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za zhodnocení stavebního pozemku možností jeho připojení na stavbu vodovodu nebo kanalizace.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Příjmy veřejných rozpočtů </a:t>
            </a:r>
            <a:r>
              <a:rPr lang="cs-CZ" altLang="cs-CZ">
                <a:solidFill>
                  <a:srgbClr val="FFFFFF"/>
                </a:solidFill>
              </a:rPr>
              <a:t>							</a:t>
            </a:r>
            <a:r>
              <a:rPr lang="en-US" altLang="cs-CZ">
                <a:solidFill>
                  <a:srgbClr val="FFFFFF"/>
                </a:solidFill>
              </a:rPr>
              <a:t>  </a:t>
            </a:r>
            <a:fld id="{C9798A60-312C-48B1-9A87-B550B20576B6}" type="slidenum">
              <a:rPr lang="en-US" altLang="cs-CZ">
                <a:solidFill>
                  <a:srgbClr val="FFFFFF"/>
                </a:solidFill>
              </a:rPr>
              <a:pPr eaLnBrk="1" hangingPunct="1"/>
              <a:t>29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36868" name="TextovéPole 8"/>
          <p:cNvSpPr txBox="1">
            <a:spLocks noChangeArrowheads="1"/>
          </p:cNvSpPr>
          <p:nvPr/>
        </p:nvSpPr>
        <p:spPr bwMode="auto">
          <a:xfrm>
            <a:off x="341313" y="720725"/>
            <a:ext cx="8459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/>
              <a:t>MÍSTNÍ POPLATKY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Příjmy veřejných rozpočtů </a:t>
            </a:r>
            <a:r>
              <a:rPr lang="cs-CZ" altLang="cs-CZ" dirty="0">
                <a:solidFill>
                  <a:srgbClr val="FFFFFF"/>
                </a:solidFill>
              </a:rPr>
              <a:t>						</a:t>
            </a:r>
            <a:r>
              <a:rPr lang="en-US" altLang="cs-CZ" dirty="0">
                <a:solidFill>
                  <a:srgbClr val="FFFFFF"/>
                </a:solidFill>
              </a:rPr>
              <a:t>  </a:t>
            </a:r>
            <a:fld id="{5ED3D076-D6B9-44FB-AD60-B036E2A0AEEA}" type="slidenum">
              <a:rPr lang="en-US" altLang="cs-CZ">
                <a:solidFill>
                  <a:srgbClr val="FFFFFF"/>
                </a:solidFill>
              </a:rPr>
              <a:pPr eaLnBrk="1" hangingPunct="1"/>
              <a:t>3</a:t>
            </a:fld>
            <a:endParaRPr lang="en-US" altLang="cs-CZ" dirty="0">
              <a:solidFill>
                <a:srgbClr val="FFFFFF"/>
              </a:solidFill>
            </a:endParaRPr>
          </a:p>
        </p:txBody>
      </p:sp>
      <p:pic>
        <p:nvPicPr>
          <p:cNvPr id="5124" name="Picture 2" descr="G:\KLIENTI\OVX\2008-06-SLU-DesignManual\2008-10-DM\2008-11-04-Stavba01\final03\export\logoOPF_kol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110288"/>
            <a:ext cx="5111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80229" y="0"/>
            <a:ext cx="5416061" cy="674545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1313" y="1662113"/>
            <a:ext cx="8677275" cy="456088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 oblasti poplatkové obce mohou v rámci zákonem daných limitů: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autonomně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(obecně závaznou vyhláškou obce)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 stanovit pro své území místní poplatky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které budou vybírat, jakož i jejich výši a podmínky jejich vybírání či naopak osvobození,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spravovat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(v přenesené působnosti) 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místní poplatky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vstupovat do procesů ukládání a správy dalších daní a poplatků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Font typeface="Arial" charset="0"/>
              <a:buNone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Dle ustanovení § 14 zákona o místních poplatcích stanovení poplatků patří do samostatné působnosti obce. Poplatky obec zavede obecně závaznou vyhláškou, ve které upraví podrobnosti jejich vybírání, zejména stanoví konkrétní sazbu poplatku, ohlašovací povinnost ke vzniku a zániku poplatkové povinnosti, splatnost, úlevy a případné osvobození od poplatků. U poplatku za užívání veřejného prostranství určí místa, která v obci podléhají poplatku za užívání veřejného prostranství.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Příjmy veřejných rozpočtů </a:t>
            </a:r>
            <a:r>
              <a:rPr lang="cs-CZ" altLang="cs-CZ" dirty="0">
                <a:solidFill>
                  <a:srgbClr val="FFFFFF"/>
                </a:solidFill>
              </a:rPr>
              <a:t>							</a:t>
            </a:r>
            <a:r>
              <a:rPr lang="en-US" altLang="cs-CZ" dirty="0">
                <a:solidFill>
                  <a:srgbClr val="FFFFFF"/>
                </a:solidFill>
              </a:rPr>
              <a:t>  </a:t>
            </a:r>
            <a:fld id="{C418F2B2-ECFE-4383-88E4-973B79AF426D}" type="slidenum">
              <a:rPr lang="en-US" altLang="cs-CZ">
                <a:solidFill>
                  <a:srgbClr val="FFFFFF"/>
                </a:solidFill>
              </a:rPr>
              <a:pPr eaLnBrk="1" hangingPunct="1"/>
              <a:t>30</a:t>
            </a:fld>
            <a:endParaRPr lang="en-US" altLang="cs-CZ" dirty="0">
              <a:solidFill>
                <a:srgbClr val="FFFFFF"/>
              </a:solidFill>
            </a:endParaRPr>
          </a:p>
        </p:txBody>
      </p:sp>
      <p:sp>
        <p:nvSpPr>
          <p:cNvPr id="37892" name="TextovéPole 8"/>
          <p:cNvSpPr txBox="1">
            <a:spLocks noChangeArrowheads="1"/>
          </p:cNvSpPr>
          <p:nvPr/>
        </p:nvSpPr>
        <p:spPr bwMode="auto">
          <a:xfrm>
            <a:off x="341313" y="900113"/>
            <a:ext cx="84597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/>
              <a:t>MÍSTNÍ POPLATKY - POPLATKOVÁ PŮSOBNOST OBCÍ</a:t>
            </a:r>
          </a:p>
          <a:p>
            <a:pPr algn="ctr"/>
            <a:endParaRPr lang="cs-CZ" altLang="cs-CZ" sz="2400" b="1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1313" y="1617663"/>
            <a:ext cx="8691562" cy="5102225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Poplatky placené podle jednotlivých zákonů k ochraně ŽP jsou platby postihující znečišťování životního prostředí a ohrožování zdraví a životů lidí, zvířat a rostlinstva v důsledku lidské činnosti.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Poplatky naplňují zásadu „znečišťovatel platí“ a zároveň přispívají ke snižování množství škodlivin uvolňovaných do životního prostředí (nižší množství vypouštěných látek znamená nižší platbu).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Poplatky jsou tedy ekonomickým nástrojem na ochranu životního prostředí, který přispívá k promítnutí (alespoň částečnému) negativních externalit do nákladů původců.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Od obecných daní se poplatky v ochraně ŽP liší zejména svým rozpočtovým určením, neboť výnos z těchto poplatků je používán buď na nápravu některých škod na životním prostředí (např. u úhrad podle horního zákona) nebo na podporu ekologicky příznivých projektů, a to zejména formou dotací a půjček ze Státního fondu životního prostředí</a:t>
            </a:r>
          </a:p>
          <a:p>
            <a:pPr marL="0" indent="0">
              <a:buFont typeface="Arial" charset="0"/>
              <a:buNone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Přehled: </a:t>
            </a:r>
            <a:r>
              <a:rPr lang="cs-CZ" sz="1100" dirty="0">
                <a:latin typeface="Arial" pitchFamily="34" charset="0"/>
                <a:cs typeface="Arial" pitchFamily="34" charset="0"/>
                <a:hlinkClick r:id="rId2"/>
              </a:rPr>
              <a:t>http://www.cenia.cz/web/www/web-pub2.nsf/$pid/CENMSFV3DEIF/$FILE/poplatky_dane_CR_web_akt_2012.xls</a:t>
            </a:r>
            <a:endParaRPr lang="cs-CZ" sz="11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Příjmy veřejných rozpočtů </a:t>
            </a:r>
            <a:r>
              <a:rPr lang="cs-CZ" altLang="cs-CZ">
                <a:solidFill>
                  <a:srgbClr val="FFFFFF"/>
                </a:solidFill>
              </a:rPr>
              <a:t>							</a:t>
            </a:r>
            <a:r>
              <a:rPr lang="en-US" altLang="cs-CZ">
                <a:solidFill>
                  <a:srgbClr val="FFFFFF"/>
                </a:solidFill>
              </a:rPr>
              <a:t>  </a:t>
            </a:r>
            <a:fld id="{64833523-D55C-44E2-9A53-16A4735EA53D}" type="slidenum">
              <a:rPr lang="en-US" altLang="cs-CZ">
                <a:solidFill>
                  <a:srgbClr val="FFFFFF"/>
                </a:solidFill>
              </a:rPr>
              <a:pPr eaLnBrk="1" hangingPunct="1"/>
              <a:t>31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38916" name="TextovéPole 8"/>
          <p:cNvSpPr txBox="1">
            <a:spLocks noChangeArrowheads="1"/>
          </p:cNvSpPr>
          <p:nvPr/>
        </p:nvSpPr>
        <p:spPr bwMode="auto">
          <a:xfrm>
            <a:off x="341313" y="706438"/>
            <a:ext cx="8459787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200000"/>
              </a:lnSpc>
              <a:spcBef>
                <a:spcPts val="600"/>
              </a:spcBef>
              <a:buClr>
                <a:srgbClr val="FF0000"/>
              </a:buClr>
            </a:pPr>
            <a:r>
              <a:rPr lang="cs-CZ" altLang="cs-CZ" sz="2400" b="1" dirty="0"/>
              <a:t>POPLATKY K OCHRANĚ ŽIVOTNÍHO PROSTŘEDÍ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Příjmy veřejných rozpočtů </a:t>
            </a:r>
            <a:r>
              <a:rPr lang="cs-CZ" b="1" dirty="0">
                <a:solidFill>
                  <a:schemeClr val="bg1"/>
                </a:solidFill>
              </a:rPr>
              <a:t>			</a:t>
            </a:r>
            <a:r>
              <a:rPr lang="cs-CZ" altLang="cs-CZ" dirty="0">
                <a:solidFill>
                  <a:srgbClr val="FFFFFF"/>
                </a:solidFill>
              </a:rPr>
              <a:t>				     </a:t>
            </a:r>
            <a:fld id="{457771D1-FA98-48E5-8039-9D9F95AE2DF1}" type="slidenum">
              <a:rPr lang="cs-CZ" altLang="cs-CZ">
                <a:solidFill>
                  <a:srgbClr val="FFFFFF"/>
                </a:solidFill>
              </a:rPr>
              <a:t>32</a:t>
            </a:fld>
            <a:endParaRPr lang="pt-BR" altLang="cs-CZ" dirty="0">
              <a:solidFill>
                <a:srgbClr val="FFFFFF"/>
              </a:solidFill>
            </a:endParaRPr>
          </a:p>
        </p:txBody>
      </p:sp>
      <p:sp>
        <p:nvSpPr>
          <p:cNvPr id="4101" name="TextovéPole 8"/>
          <p:cNvSpPr txBox="1">
            <a:spLocks noChangeArrowheads="1"/>
          </p:cNvSpPr>
          <p:nvPr/>
        </p:nvSpPr>
        <p:spPr bwMode="auto">
          <a:xfrm>
            <a:off x="-154231" y="85025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NEDAŇOVÉ PŘÍJMY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09488" y="1441450"/>
            <a:ext cx="8834512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výnosy z majetku, který veřejný subjekt vlastní (například nájmy)</a:t>
            </a: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příjmy z dalšího vlastního hospodaření</a:t>
            </a: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příjmy z hospodaření subjektů, které veřejný subjekt (obec, kraj…) založil či zřídil</a:t>
            </a: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výnosy z úroků</a:t>
            </a: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sankční platby</a:t>
            </a:r>
          </a:p>
          <a:p>
            <a:endParaRPr lang="cs-CZ" sz="16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669430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Příjmy veřejných rozpočtů </a:t>
            </a:r>
            <a:r>
              <a:rPr lang="cs-CZ" altLang="cs-CZ">
                <a:solidFill>
                  <a:srgbClr val="FFFFFF"/>
                </a:solidFill>
              </a:rPr>
              <a:t>							</a:t>
            </a:r>
            <a:r>
              <a:rPr lang="en-US" altLang="cs-CZ">
                <a:solidFill>
                  <a:srgbClr val="FFFFFF"/>
                </a:solidFill>
              </a:rPr>
              <a:t>  </a:t>
            </a:r>
            <a:fld id="{F3663895-02D8-4201-B16E-A166A4EF7F3D}" type="slidenum">
              <a:rPr lang="en-US" altLang="cs-CZ">
                <a:solidFill>
                  <a:srgbClr val="FFFFFF"/>
                </a:solidFill>
              </a:rPr>
              <a:pPr eaLnBrk="1" hangingPunct="1"/>
              <a:t>33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40965" name="TextovéPole 8"/>
          <p:cNvSpPr txBox="1">
            <a:spLocks noChangeArrowheads="1"/>
          </p:cNvSpPr>
          <p:nvPr/>
        </p:nvSpPr>
        <p:spPr bwMode="auto">
          <a:xfrm>
            <a:off x="338138" y="774700"/>
            <a:ext cx="8459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 dirty="0"/>
              <a:t>DOTACE</a:t>
            </a:r>
          </a:p>
        </p:txBody>
      </p:sp>
      <p:sp>
        <p:nvSpPr>
          <p:cNvPr id="40966" name="Zástupný symbol pro obsah 1"/>
          <p:cNvSpPr>
            <a:spLocks noGrp="1"/>
          </p:cNvSpPr>
          <p:nvPr>
            <p:ph idx="1"/>
          </p:nvPr>
        </p:nvSpPr>
        <p:spPr>
          <a:xfrm>
            <a:off x="338138" y="1396609"/>
            <a:ext cx="8408988" cy="4394200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Dotace jsou nenávratné peněžní transfery - jsou projevem přerozdělovacích procesů uvnitř soustavy veřejných financí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dvě základní skupiny: 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obecné a účelové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Účelové dotace jsou dotace, které jsou poskytovány na konkrétní služby či statky, resp. na konkrétní program. Oproti tomu obecné dotace mohou být použity na financování široké palety statků  a služeb na základě vlastního uvážení příjemce.</a:t>
            </a:r>
          </a:p>
        </p:txBody>
      </p:sp>
      <p:graphicFrame>
        <p:nvGraphicFramePr>
          <p:cNvPr id="5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938028"/>
              </p:ext>
            </p:extLst>
          </p:nvPr>
        </p:nvGraphicFramePr>
        <p:xfrm>
          <a:off x="1114426" y="3887473"/>
          <a:ext cx="7448550" cy="2783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Rastrový obrázek" r:id="rId3" imgW="5571429" imgH="1924319" progId="Paint.Picture">
                  <p:embed/>
                </p:oleObj>
              </mc:Choice>
              <mc:Fallback>
                <p:oleObj name="Rastrový obrázek" r:id="rId3" imgW="5571429" imgH="1924319" progId="Paint.Picture">
                  <p:embed/>
                  <p:pic>
                    <p:nvPicPr>
                      <p:cNvPr id="5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6" y="3887473"/>
                        <a:ext cx="7448550" cy="2783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Příjmy veřejných rozpočtů </a:t>
            </a:r>
            <a:r>
              <a:rPr lang="cs-CZ" altLang="cs-CZ" dirty="0">
                <a:solidFill>
                  <a:srgbClr val="FFFFFF"/>
                </a:solidFill>
              </a:rPr>
              <a:t>		</a:t>
            </a:r>
            <a:r>
              <a:rPr lang="cs-CZ" b="1" dirty="0">
                <a:solidFill>
                  <a:schemeClr val="bg1"/>
                </a:solidFill>
              </a:rPr>
              <a:t>	</a:t>
            </a:r>
            <a:r>
              <a:rPr lang="cs-CZ" altLang="cs-CZ" dirty="0">
                <a:solidFill>
                  <a:srgbClr val="FFFFFF"/>
                </a:solidFill>
              </a:rPr>
              <a:t>				     </a:t>
            </a:r>
            <a:fld id="{457771D1-FA98-48E5-8039-9D9F95AE2DF1}" type="slidenum">
              <a:rPr lang="cs-CZ" altLang="cs-CZ">
                <a:solidFill>
                  <a:srgbClr val="FFFFFF"/>
                </a:solidFill>
              </a:rPr>
              <a:t>34</a:t>
            </a:fld>
            <a:endParaRPr lang="pt-BR" altLang="cs-CZ" dirty="0">
              <a:solidFill>
                <a:srgbClr val="FFFFFF"/>
              </a:solidFill>
            </a:endParaRPr>
          </a:p>
        </p:txBody>
      </p:sp>
      <p:sp>
        <p:nvSpPr>
          <p:cNvPr id="4101" name="TextovéPole 8"/>
          <p:cNvSpPr txBox="1">
            <a:spLocks noChangeArrowheads="1"/>
          </p:cNvSpPr>
          <p:nvPr/>
        </p:nvSpPr>
        <p:spPr bwMode="auto">
          <a:xfrm>
            <a:off x="0" y="853528"/>
            <a:ext cx="89897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… NÁVRATNÉ FINANČNÍ ZDROJE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09488" y="1441450"/>
            <a:ext cx="883451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úročené nebo neúročené (pouze od jiných veřejných rozpočtů)</a:t>
            </a:r>
          </a:p>
          <a:p>
            <a:pPr marL="342900" lvl="0" indent="-34290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při jednání s bankami o úvěru mají veřejné subjekty (obec, kraj) standardní postavení klienta </a:t>
            </a: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investiční nebo na neinvestiční účely</a:t>
            </a:r>
          </a:p>
          <a:p>
            <a:pPr lvl="0">
              <a:buClr>
                <a:srgbClr val="FF0000"/>
              </a:buClr>
            </a:pPr>
            <a:endParaRPr lang="cs-CZ" sz="2000" dirty="0"/>
          </a:p>
          <a:p>
            <a:pPr lvl="0">
              <a:buClr>
                <a:srgbClr val="FF0000"/>
              </a:buClr>
            </a:pPr>
            <a:r>
              <a:rPr lang="cs-CZ" sz="2000" b="1" dirty="0"/>
              <a:t>Hlavní důvody pro přístup na finanční trhy</a:t>
            </a:r>
            <a:r>
              <a:rPr lang="cs-CZ" sz="2000" dirty="0"/>
              <a:t>:</a:t>
            </a:r>
          </a:p>
          <a:p>
            <a:pPr marL="457200" lvl="0" indent="-4572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Financování investičních výdajů. </a:t>
            </a:r>
          </a:p>
          <a:p>
            <a:pPr marL="457200" lvl="0" indent="-4572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Toky příjmů a výdajů nemusejí být plně synchronizovány. Překlenovací úvěr tak umožní dostát svým závazkům a překlenout časový nesoulad mezi příjmy a výdaji.</a:t>
            </a:r>
          </a:p>
          <a:p>
            <a:pPr marL="457200" lvl="0" indent="-4572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Posílení politické odpovědnosti. </a:t>
            </a:r>
            <a:endParaRPr lang="cs-CZ" sz="16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996654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Příjmy veřejných rozpočtů </a:t>
            </a:r>
            <a:r>
              <a:rPr lang="cs-CZ" altLang="cs-CZ" dirty="0">
                <a:solidFill>
                  <a:srgbClr val="FFFFFF"/>
                </a:solidFill>
              </a:rPr>
              <a:t>		</a:t>
            </a:r>
            <a:r>
              <a:rPr lang="cs-CZ" b="1" dirty="0">
                <a:solidFill>
                  <a:schemeClr val="bg1"/>
                </a:solidFill>
              </a:rPr>
              <a:t>	</a:t>
            </a:r>
            <a:r>
              <a:rPr lang="cs-CZ" altLang="cs-CZ" dirty="0">
                <a:solidFill>
                  <a:srgbClr val="FFFFFF"/>
                </a:solidFill>
              </a:rPr>
              <a:t>				     </a:t>
            </a:r>
            <a:fld id="{457771D1-FA98-48E5-8039-9D9F95AE2DF1}" type="slidenum">
              <a:rPr lang="cs-CZ" altLang="cs-CZ">
                <a:solidFill>
                  <a:srgbClr val="FFFFFF"/>
                </a:solidFill>
              </a:rPr>
              <a:t>35</a:t>
            </a:fld>
            <a:endParaRPr lang="pt-BR" altLang="cs-CZ" dirty="0">
              <a:solidFill>
                <a:srgbClr val="FFFFFF"/>
              </a:solidFill>
            </a:endParaRPr>
          </a:p>
        </p:txBody>
      </p:sp>
      <p:sp>
        <p:nvSpPr>
          <p:cNvPr id="4101" name="TextovéPole 8"/>
          <p:cNvSpPr txBox="1">
            <a:spLocks noChangeArrowheads="1"/>
          </p:cNvSpPr>
          <p:nvPr/>
        </p:nvSpPr>
        <p:spPr bwMode="auto">
          <a:xfrm>
            <a:off x="0" y="850255"/>
            <a:ext cx="89897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NÁVRATNÉ FINANČNÍ ZDROJE (2)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55257" y="1441450"/>
            <a:ext cx="883451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dirty="0"/>
              <a:t>Bankovní úvěrové produkty bank pro veřejný sektor (např. obce):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000" b="1" dirty="0"/>
              <a:t>Produkty určené k překlenutí přechodného nesouladu mezi příjmy a výdaji rozpočtu</a:t>
            </a:r>
            <a:r>
              <a:rPr lang="cs-CZ" sz="2000" dirty="0"/>
              <a:t>, příkladem je povolený debet na běžném účtu, kontokorentní úvěr nebo úvěr revolvingový</a:t>
            </a:r>
            <a:r>
              <a:rPr lang="cs-CZ" sz="2000" b="1" dirty="0"/>
              <a:t>.</a:t>
            </a:r>
            <a:r>
              <a:rPr lang="cs-CZ" sz="2000" dirty="0"/>
              <a:t> Společným rysem všech těchto produktů je možnost průběžného čerpání a splácení v souladu s potřebami a možnostmi obce. Úroková sazba se stanovuje jako pohyblivá, běžně odvozovaná od mezibankovní sazby PRIBOR (pro úvěry v CZK).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000" b="1" dirty="0"/>
              <a:t>Produkty určené k financování investičních výdajů</a:t>
            </a:r>
            <a:r>
              <a:rPr lang="cs-CZ" sz="2000" dirty="0"/>
              <a:t>, které zahrnují standardní úvěrové produkty typu investiční nebo hypoteční úvěr, ale také odkupy pohledávek, leasing, splátkový prodej, syndikované úvěry (klubové půjčky) nebo emise vládních a komunálních obligac</a:t>
            </a:r>
            <a:r>
              <a:rPr lang="cs-CZ" sz="2000" b="1" dirty="0"/>
              <a:t>í.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45124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Příjmy veřejných rozpočtů </a:t>
            </a:r>
            <a:r>
              <a:rPr lang="cs-CZ" altLang="cs-CZ" dirty="0">
                <a:solidFill>
                  <a:srgbClr val="FFFFFF"/>
                </a:solidFill>
              </a:rPr>
              <a:t>		</a:t>
            </a:r>
            <a:r>
              <a:rPr lang="cs-CZ" b="1" dirty="0">
                <a:solidFill>
                  <a:schemeClr val="bg1"/>
                </a:solidFill>
              </a:rPr>
              <a:t>	</a:t>
            </a:r>
            <a:r>
              <a:rPr lang="cs-CZ" altLang="cs-CZ" dirty="0">
                <a:solidFill>
                  <a:srgbClr val="FFFFFF"/>
                </a:solidFill>
              </a:rPr>
              <a:t>				     </a:t>
            </a:r>
            <a:fld id="{457771D1-FA98-48E5-8039-9D9F95AE2DF1}" type="slidenum">
              <a:rPr lang="cs-CZ" altLang="cs-CZ">
                <a:solidFill>
                  <a:srgbClr val="FFFFFF"/>
                </a:solidFill>
              </a:rPr>
              <a:t>36</a:t>
            </a:fld>
            <a:endParaRPr lang="pt-BR" altLang="cs-CZ" dirty="0">
              <a:solidFill>
                <a:srgbClr val="FFFFFF"/>
              </a:solidFill>
            </a:endParaRPr>
          </a:p>
        </p:txBody>
      </p:sp>
      <p:sp>
        <p:nvSpPr>
          <p:cNvPr id="4101" name="TextovéPole 8"/>
          <p:cNvSpPr txBox="1">
            <a:spLocks noChangeArrowheads="1"/>
          </p:cNvSpPr>
          <p:nvPr/>
        </p:nvSpPr>
        <p:spPr bwMode="auto">
          <a:xfrm>
            <a:off x="-1" y="850255"/>
            <a:ext cx="89897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DLUHOPISY, KOMUNÁLNÍ DLUHOPISY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55256" y="1311920"/>
            <a:ext cx="8834512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/>
              <a:t>Státní dluhopisy  - podrobně v přednášce o fiskální nerovnováze a zde: </a:t>
            </a:r>
            <a:r>
              <a:rPr lang="cs-CZ" sz="2000" b="1" dirty="0"/>
              <a:t>Emise státních dluhopisů </a:t>
            </a:r>
            <a:r>
              <a:rPr lang="cs-CZ" sz="2000" b="1" dirty="0">
                <a:hlinkClick r:id="rId3"/>
              </a:rPr>
              <a:t>http://www.mfcr.cz/cs/verejny-sektor/rizeni-statniho-dluhu/emise-statnich-dluhopisu</a:t>
            </a:r>
            <a:endParaRPr lang="cs-CZ" sz="2000" b="1" dirty="0"/>
          </a:p>
          <a:p>
            <a:pPr>
              <a:spcAft>
                <a:spcPts val="600"/>
              </a:spcAft>
            </a:pPr>
            <a:r>
              <a:rPr lang="cs-CZ" sz="2000" dirty="0"/>
              <a:t>Komunální dluhopisy mohou vydávat pouze ÚSC po souhlasu MF. </a:t>
            </a:r>
          </a:p>
          <a:p>
            <a:pPr algn="just">
              <a:spcAft>
                <a:spcPts val="600"/>
              </a:spcAft>
            </a:pPr>
            <a:r>
              <a:rPr lang="cs-CZ" sz="2000" dirty="0"/>
              <a:t>MF udělí souhlas územnímu samosprávnému celku, jestliže:</a:t>
            </a:r>
          </a:p>
          <a:p>
            <a:pPr marL="342900" lvl="0" indent="-34290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ekonomická situace ÚSC umožňuje splnit závazky vyplývající z komunálních dluhopisů a tyto závazky nemají a nebudou mít výrazně negativní dopad na jeho hospodaření a rozvoj,</a:t>
            </a:r>
          </a:p>
          <a:p>
            <a:pPr marL="342900" lvl="0" indent="-34290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ÚSC hodlá získat peněžní prostředky vydáním komunálních dluhopisů pouze za účelem použití takto získaných peněžních prostředků na:</a:t>
            </a:r>
          </a:p>
          <a:p>
            <a:pPr marL="800100" lvl="1" indent="-342900" algn="just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investice do dlouhodobého hmotného majetku sloužícího k výkonu působnosti ÚSC,</a:t>
            </a:r>
          </a:p>
          <a:p>
            <a:pPr marL="800100" lvl="1" indent="-342900" algn="just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odstranění škod způsobených živelní nebo jinou pohromou, nebo</a:t>
            </a:r>
          </a:p>
          <a:p>
            <a:pPr marL="800100" lvl="1" indent="-342900" algn="just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financování projektu spolufinancovaného z prostředků EU </a:t>
            </a:r>
          </a:p>
          <a:p>
            <a:pPr marL="342900" lvl="0" indent="-34290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lhůta splatnosti komunálních dluhopisů, které ÚSC hodlá vydat, není delší než 15 let od data emise.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253228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Příjmy veřejných rozpočtů </a:t>
            </a:r>
            <a:r>
              <a:rPr lang="cs-CZ" altLang="cs-CZ">
                <a:solidFill>
                  <a:srgbClr val="FFFFFF"/>
                </a:solidFill>
              </a:rPr>
              <a:t>							</a:t>
            </a:r>
            <a:r>
              <a:rPr lang="en-US" altLang="cs-CZ">
                <a:solidFill>
                  <a:srgbClr val="FFFFFF"/>
                </a:solidFill>
              </a:rPr>
              <a:t>  </a:t>
            </a:r>
            <a:fld id="{60AD5CCD-6BFD-453D-BE49-15B9F36E1316}" type="slidenum">
              <a:rPr lang="en-US" altLang="cs-CZ">
                <a:solidFill>
                  <a:srgbClr val="FFFFFF"/>
                </a:solidFill>
              </a:rPr>
              <a:pPr eaLnBrk="1" hangingPunct="1"/>
              <a:t>37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43013" name="TextovéPole 8"/>
          <p:cNvSpPr txBox="1">
            <a:spLocks noChangeArrowheads="1"/>
          </p:cNvSpPr>
          <p:nvPr/>
        </p:nvSpPr>
        <p:spPr bwMode="auto">
          <a:xfrm>
            <a:off x="342106" y="875505"/>
            <a:ext cx="8459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 dirty="0"/>
              <a:t>SHRNUTÍ</a:t>
            </a:r>
          </a:p>
        </p:txBody>
      </p:sp>
      <p:sp>
        <p:nvSpPr>
          <p:cNvPr id="43014" name="Zástupný symbol pro obsah 1"/>
          <p:cNvSpPr>
            <a:spLocks noGrp="1"/>
          </p:cNvSpPr>
          <p:nvPr>
            <p:ph idx="1"/>
          </p:nvPr>
        </p:nvSpPr>
        <p:spPr>
          <a:xfrm>
            <a:off x="138113" y="1587805"/>
            <a:ext cx="9005887" cy="4171950"/>
          </a:xfrm>
        </p:spPr>
        <p:txBody>
          <a:bodyPr/>
          <a:lstStyle/>
          <a:p>
            <a:pPr indent="3746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Veřejné příjmy jsou nezbytné pro financování veřejných výdajů. </a:t>
            </a:r>
          </a:p>
          <a:p>
            <a:pPr indent="3746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Nejdůležitější složkou veřejných příjmů jsou ve všech vyspělých zemích daně a </a:t>
            </a:r>
            <a:r>
              <a:rPr lang="cs-CZ" alt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kvazidaně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3746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Daně mají v různých zemích různou konstrukci – základní daňové kanály jsou ale všude stejné a tvoří je důchodové, spotřební a majetkové daně a příjmy ze sociálního pojištění</a:t>
            </a: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0">
              <a:buClr>
                <a:schemeClr val="accent2"/>
              </a:buClr>
              <a:buNone/>
            </a:pPr>
            <a:endParaRPr lang="cs-CZ" alt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746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cs-CZ" alt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Příjmy veřejných rozpočtů </a:t>
            </a:r>
            <a:r>
              <a:rPr lang="cs-CZ" altLang="cs-CZ">
                <a:solidFill>
                  <a:srgbClr val="FFFFFF"/>
                </a:solidFill>
              </a:rPr>
              <a:t>							</a:t>
            </a:r>
            <a:r>
              <a:rPr lang="en-US" altLang="cs-CZ">
                <a:solidFill>
                  <a:srgbClr val="FFFFFF"/>
                </a:solidFill>
              </a:rPr>
              <a:t>  </a:t>
            </a:r>
            <a:fld id="{DB58AFAC-0409-4FE9-873C-EC438685E7BD}" type="slidenum">
              <a:rPr lang="en-US" altLang="cs-CZ">
                <a:solidFill>
                  <a:srgbClr val="FFFFFF"/>
                </a:solidFill>
              </a:rPr>
              <a:pPr eaLnBrk="1" hangingPunct="1"/>
              <a:t>38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44037" name="TextovéPole 8"/>
          <p:cNvSpPr txBox="1">
            <a:spLocks noChangeArrowheads="1"/>
          </p:cNvSpPr>
          <p:nvPr/>
        </p:nvSpPr>
        <p:spPr bwMode="auto">
          <a:xfrm>
            <a:off x="227013" y="875505"/>
            <a:ext cx="8459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 dirty="0"/>
              <a:t>DALŠÍ PRAMENY KE STUDIU:</a:t>
            </a:r>
          </a:p>
        </p:txBody>
      </p:sp>
      <p:sp>
        <p:nvSpPr>
          <p:cNvPr id="44038" name="Zástupný symbol pro obsah 1"/>
          <p:cNvSpPr>
            <a:spLocks noGrp="1"/>
          </p:cNvSpPr>
          <p:nvPr>
            <p:ph idx="1"/>
          </p:nvPr>
        </p:nvSpPr>
        <p:spPr>
          <a:xfrm>
            <a:off x="0" y="1601788"/>
            <a:ext cx="9143999" cy="4171950"/>
          </a:xfrm>
        </p:spPr>
        <p:txBody>
          <a:bodyPr/>
          <a:lstStyle/>
          <a:p>
            <a:pPr marL="628650" indent="-28575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HAMERNÍKOVÁ, B., MAAYTOVÁ, A. a kol., 2010. </a:t>
            </a:r>
            <a:r>
              <a:rPr lang="cs-CZ" alt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Veřejném finance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Praha: </a:t>
            </a: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Wolters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Kluwer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628650" indent="-28575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KUBÁTOVÁ, K., 2004. </a:t>
            </a:r>
            <a:r>
              <a:rPr lang="cs-CZ" alt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Daňová teorie a politika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Praha: ASPI a.s. </a:t>
            </a:r>
          </a:p>
          <a:p>
            <a:pPr marL="628650" indent="-28575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MUSGRAVE, R.A. a MUSGRAVE, P.B., 1994.  </a:t>
            </a:r>
            <a:r>
              <a:rPr lang="cs-CZ" alt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Veřejné finance v teorii a praxi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Praha: Management </a:t>
            </a: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28650" indent="-28575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PEKOVÁ, J., PILNÝ, J. JETMAR, M., 2008. </a:t>
            </a:r>
            <a:r>
              <a:rPr lang="cs-CZ" alt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Veřejná správa a finance veřejného sektoru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3. vyd. Praha : ASPI a.s. </a:t>
            </a:r>
          </a:p>
          <a:p>
            <a:pPr marL="628650" indent="-28575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STIGLITZ, J.E., 1997. </a:t>
            </a:r>
            <a:r>
              <a:rPr lang="cs-CZ" alt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Ekonomie veřejného se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ktoru. Praha: </a:t>
            </a: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28650" indent="-28575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SZAROWSKÁ, I., 2006.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Veřejné finance A -  Distanční opora ke studiu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Karviná: OPF SU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Příjmy veřejných rozpočtů </a:t>
            </a:r>
            <a:r>
              <a:rPr lang="cs-CZ" altLang="cs-CZ">
                <a:solidFill>
                  <a:srgbClr val="FFFFFF"/>
                </a:solidFill>
              </a:rPr>
              <a:t>						</a:t>
            </a:r>
            <a:r>
              <a:rPr lang="en-US" altLang="cs-CZ">
                <a:solidFill>
                  <a:srgbClr val="FFFFFF"/>
                </a:solidFill>
              </a:rPr>
              <a:t>  </a:t>
            </a:r>
            <a:fld id="{ADEDCD04-70DA-486A-92EE-13506EB2FF17}" type="slidenum">
              <a:rPr lang="en-US" altLang="cs-CZ">
                <a:solidFill>
                  <a:srgbClr val="FFFFFF"/>
                </a:solidFill>
              </a:rPr>
              <a:pPr eaLnBrk="1" hangingPunct="1"/>
              <a:t>4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6148" name="TextovéPole 8"/>
          <p:cNvSpPr txBox="1">
            <a:spLocks noChangeArrowheads="1"/>
          </p:cNvSpPr>
          <p:nvPr/>
        </p:nvSpPr>
        <p:spPr bwMode="auto">
          <a:xfrm>
            <a:off x="342106" y="829469"/>
            <a:ext cx="8459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 dirty="0"/>
              <a:t>DAŇOVÉ PŘÍJMY A KLASIFIKACE DANÍ</a:t>
            </a:r>
          </a:p>
        </p:txBody>
      </p:sp>
      <p:sp>
        <p:nvSpPr>
          <p:cNvPr id="5126" name="Zástupný symbol pro obsah 2"/>
          <p:cNvSpPr txBox="1">
            <a:spLocks/>
          </p:cNvSpPr>
          <p:nvPr/>
        </p:nvSpPr>
        <p:spPr bwMode="auto">
          <a:xfrm>
            <a:off x="342106" y="1431528"/>
            <a:ext cx="8666162" cy="45386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79388" lvl="2" indent="0" eaLnBrk="1" hangingPunct="1">
              <a:lnSpc>
                <a:spcPct val="150000"/>
              </a:lnSpc>
              <a:buClr>
                <a:srgbClr val="C00000"/>
              </a:buClr>
              <a:defRPr/>
            </a:pPr>
            <a:r>
              <a:rPr lang="cs-CZ" sz="2000" dirty="0"/>
              <a:t>Definice daně a daňových příjmů</a:t>
            </a:r>
          </a:p>
          <a:p>
            <a:pPr marL="179388" lvl="2" indent="0" eaLnBrk="1" hangingPunct="1">
              <a:lnSpc>
                <a:spcPct val="150000"/>
              </a:lnSpc>
              <a:buClr>
                <a:srgbClr val="C00000"/>
              </a:buClr>
              <a:defRPr/>
            </a:pPr>
            <a:endParaRPr lang="cs-CZ" sz="2000" dirty="0"/>
          </a:p>
          <a:p>
            <a:pPr marL="179388" lvl="2" indent="0" eaLnBrk="1" hangingPunct="1">
              <a:lnSpc>
                <a:spcPct val="150000"/>
              </a:lnSpc>
              <a:buClr>
                <a:srgbClr val="C00000"/>
              </a:buClr>
              <a:defRPr/>
            </a:pPr>
            <a:r>
              <a:rPr lang="cs-CZ" sz="2000" dirty="0"/>
              <a:t>Klasifikace daňových příjmů:</a:t>
            </a:r>
          </a:p>
          <a:p>
            <a:pPr marL="879475" lvl="2" indent="-342900" eaLnBrk="1" hangingPunct="1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dle daňového přesunu</a:t>
            </a:r>
          </a:p>
          <a:p>
            <a:pPr marL="879475" lvl="2" indent="-342900" eaLnBrk="1" hangingPunct="1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dle </a:t>
            </a:r>
            <a:r>
              <a:rPr lang="cs-CZ" sz="2000" b="1" dirty="0"/>
              <a:t>vazby na důchod </a:t>
            </a:r>
            <a:r>
              <a:rPr lang="cs-CZ" sz="2000" dirty="0"/>
              <a:t>poplatníka</a:t>
            </a:r>
          </a:p>
          <a:p>
            <a:pPr marL="879475" lvl="2" indent="-342900" eaLnBrk="1" hangingPunct="1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dle </a:t>
            </a:r>
            <a:r>
              <a:rPr lang="cs-CZ" sz="2000" b="1" dirty="0"/>
              <a:t>vazby na objekt </a:t>
            </a:r>
            <a:r>
              <a:rPr lang="cs-CZ" sz="2000" dirty="0"/>
              <a:t>(předmět zdanění )</a:t>
            </a:r>
          </a:p>
          <a:p>
            <a:pPr marL="879475" lvl="2" indent="-342900" eaLnBrk="1" hangingPunct="1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dle </a:t>
            </a:r>
            <a:r>
              <a:rPr lang="cs-CZ" sz="2000" b="1" dirty="0"/>
              <a:t>daňového určení</a:t>
            </a:r>
            <a:endParaRPr lang="cs-CZ" sz="2000" dirty="0"/>
          </a:p>
          <a:p>
            <a:pPr marL="879475" lvl="2" indent="-342900" eaLnBrk="1" hangingPunct="1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klasifikace daní</a:t>
            </a:r>
            <a:r>
              <a:rPr lang="cs-CZ" sz="2000" b="1" dirty="0"/>
              <a:t> OECD</a:t>
            </a:r>
          </a:p>
          <a:p>
            <a:pPr marL="536575" lvl="2" indent="0" eaLnBrk="1" hangingPunct="1">
              <a:lnSpc>
                <a:spcPct val="150000"/>
              </a:lnSpc>
              <a:buClr>
                <a:srgbClr val="C00000"/>
              </a:buClr>
              <a:defRPr/>
            </a:pPr>
            <a:endParaRPr lang="cs-CZ" sz="2200" dirty="0"/>
          </a:p>
          <a:p>
            <a:pPr marL="1257300" lvl="2" indent="-342900" eaLnBrk="1" hangingPunct="1">
              <a:lnSpc>
                <a:spcPct val="80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cs-CZ" sz="2200" dirty="0"/>
          </a:p>
          <a:p>
            <a:pPr marL="914400" lvl="2" indent="0" eaLnBrk="1" hangingPunct="1">
              <a:lnSpc>
                <a:spcPct val="80000"/>
              </a:lnSpc>
              <a:buClr>
                <a:srgbClr val="C00000"/>
              </a:buClr>
              <a:defRPr/>
            </a:pPr>
            <a:r>
              <a:rPr lang="cs-CZ" sz="2200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Příjmy veřejných rozpočtů </a:t>
            </a:r>
            <a:r>
              <a:rPr lang="cs-CZ" altLang="cs-CZ">
                <a:solidFill>
                  <a:srgbClr val="FFFFFF"/>
                </a:solidFill>
              </a:rPr>
              <a:t>						</a:t>
            </a:r>
            <a:r>
              <a:rPr lang="en-US" altLang="cs-CZ">
                <a:solidFill>
                  <a:srgbClr val="FFFFFF"/>
                </a:solidFill>
              </a:rPr>
              <a:t>  </a:t>
            </a:r>
            <a:fld id="{77552232-3730-4371-8DE2-B432DC2DD69F}" type="slidenum">
              <a:rPr lang="en-US" altLang="cs-CZ">
                <a:solidFill>
                  <a:srgbClr val="FFFFFF"/>
                </a:solidFill>
              </a:rPr>
              <a:pPr eaLnBrk="1" hangingPunct="1"/>
              <a:t>5</a:t>
            </a:fld>
            <a:endParaRPr lang="en-US" altLang="cs-CZ">
              <a:solidFill>
                <a:srgbClr val="FFFFFF"/>
              </a:solidFill>
            </a:endParaRPr>
          </a:p>
        </p:txBody>
      </p:sp>
      <p:graphicFrame>
        <p:nvGraphicFramePr>
          <p:cNvPr id="7172" name="Objekt 1"/>
          <p:cNvGraphicFramePr>
            <a:graphicFrameLocks noChangeAspect="1"/>
          </p:cNvGraphicFramePr>
          <p:nvPr/>
        </p:nvGraphicFramePr>
        <p:xfrm>
          <a:off x="887413" y="623888"/>
          <a:ext cx="7799387" cy="633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kument" r:id="rId4" imgW="7597140" imgH="5600700" progId="Word.Document.8">
                  <p:embed/>
                </p:oleObj>
              </mc:Choice>
              <mc:Fallback>
                <p:oleObj name="Dokument" r:id="rId4" imgW="7597140" imgH="5600700" progId="Word.Document.8">
                  <p:embed/>
                  <p:pic>
                    <p:nvPicPr>
                      <p:cNvPr id="717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623888"/>
                        <a:ext cx="7799387" cy="633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Příjmy veřejných rozpočtů </a:t>
            </a:r>
            <a:r>
              <a:rPr lang="cs-CZ" altLang="cs-CZ">
                <a:solidFill>
                  <a:srgbClr val="FFFFFF"/>
                </a:solidFill>
              </a:rPr>
              <a:t>						</a:t>
            </a:r>
            <a:r>
              <a:rPr lang="en-US" altLang="cs-CZ">
                <a:solidFill>
                  <a:srgbClr val="FFFFFF"/>
                </a:solidFill>
              </a:rPr>
              <a:t>  </a:t>
            </a:r>
            <a:fld id="{77552232-3730-4371-8DE2-B432DC2DD69F}" type="slidenum">
              <a:rPr lang="en-US" altLang="cs-CZ">
                <a:solidFill>
                  <a:srgbClr val="FFFFFF"/>
                </a:solidFill>
              </a:rPr>
              <a:pPr eaLnBrk="1" hangingPunct="1"/>
              <a:t>6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95466" y="6357034"/>
            <a:ext cx="8469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>
                <a:hlinkClick r:id="rId3"/>
              </a:rPr>
              <a:t>https://ec.europa.eu/eurostat/statistics-explained/images/archive/2/2c/20181021204300%21Main_categories_of_taxes_and_social_contributions%2C_EU-28%2C_2007%E2%80%932017_%28%C2%B9%29_%28%25_of_GDP%29_2018-10-22.png</a:t>
            </a:r>
            <a:endParaRPr lang="cs-CZ" sz="1000" dirty="0"/>
          </a:p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990600" y="791259"/>
            <a:ext cx="758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Main categories of taxes and social contributions, 201</a:t>
            </a:r>
            <a:r>
              <a:rPr lang="cs-CZ" b="1" dirty="0"/>
              <a:t>7</a:t>
            </a:r>
            <a:r>
              <a:rPr lang="en-US" b="1" dirty="0"/>
              <a:t> (% of GDP) </a:t>
            </a:r>
          </a:p>
        </p:txBody>
      </p:sp>
      <p:pic>
        <p:nvPicPr>
          <p:cNvPr id="45060" name="Picture 4" descr="Tax revenue statistics - Statistics Explained">
            <a:extLst>
              <a:ext uri="{FF2B5EF4-FFF2-40B4-BE49-F238E27FC236}">
                <a16:creationId xmlns:a16="http://schemas.microsoft.com/office/drawing/2014/main" id="{1AADC925-07B7-4ED6-B63C-671388D3A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034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126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Příjmy veřejných rozpočtů </a:t>
            </a:r>
            <a:r>
              <a:rPr lang="cs-CZ" altLang="cs-CZ">
                <a:solidFill>
                  <a:srgbClr val="FFFFFF"/>
                </a:solidFill>
              </a:rPr>
              <a:t>						</a:t>
            </a:r>
            <a:r>
              <a:rPr lang="en-US" altLang="cs-CZ">
                <a:solidFill>
                  <a:srgbClr val="FFFFFF"/>
                </a:solidFill>
              </a:rPr>
              <a:t>  </a:t>
            </a:r>
            <a:fld id="{77552232-3730-4371-8DE2-B432DC2DD69F}" type="slidenum">
              <a:rPr lang="en-US" altLang="cs-CZ">
                <a:solidFill>
                  <a:srgbClr val="FFFFFF"/>
                </a:solidFill>
              </a:rPr>
              <a:pPr eaLnBrk="1" hangingPunct="1"/>
              <a:t>7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3350" y="6419978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>
                <a:hlinkClick r:id="rId3"/>
              </a:rPr>
              <a:t>https://ec.europa.eu/eurostat/statistics-explained/images/archive/2/2c/20181021204300%21Main_categories_of_taxes_and_social_contributions%2C_EU-28%2C_2007%E2%80%932017_%28%C2%B9%29_%28%25_of_GDP%29_2018-10-22.png</a:t>
            </a:r>
            <a:endParaRPr lang="cs-CZ" sz="1000" dirty="0"/>
          </a:p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990600" y="791259"/>
            <a:ext cx="758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Main categories of taxes and social contributions, 201</a:t>
            </a:r>
            <a:r>
              <a:rPr lang="cs-CZ" b="1" dirty="0"/>
              <a:t>7</a:t>
            </a:r>
            <a:r>
              <a:rPr lang="en-US" b="1" dirty="0"/>
              <a:t> (% of GDP) </a:t>
            </a:r>
          </a:p>
        </p:txBody>
      </p:sp>
      <p:pic>
        <p:nvPicPr>
          <p:cNvPr id="45058" name="Picture 2">
            <a:extLst>
              <a:ext uri="{FF2B5EF4-FFF2-40B4-BE49-F238E27FC236}">
                <a16:creationId xmlns:a16="http://schemas.microsoft.com/office/drawing/2014/main" id="{3ABC886D-D89F-43D6-81A4-8AAD3DBAC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160591"/>
            <a:ext cx="8877300" cy="525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574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AE7C817B-3DA6-4807-81E7-70649323B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8585"/>
            <a:ext cx="8877300" cy="48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Příjmy veřejných rozpočtů </a:t>
            </a:r>
            <a:r>
              <a:rPr lang="cs-CZ" altLang="cs-CZ" dirty="0">
                <a:solidFill>
                  <a:srgbClr val="FFFFFF"/>
                </a:solidFill>
              </a:rPr>
              <a:t>						</a:t>
            </a:r>
            <a:r>
              <a:rPr lang="en-US" altLang="cs-CZ" dirty="0">
                <a:solidFill>
                  <a:srgbClr val="FFFFFF"/>
                </a:solidFill>
              </a:rPr>
              <a:t>  </a:t>
            </a:r>
            <a:fld id="{77552232-3730-4371-8DE2-B432DC2DD69F}" type="slidenum">
              <a:rPr lang="en-US" altLang="cs-CZ">
                <a:solidFill>
                  <a:srgbClr val="FFFFFF"/>
                </a:solidFill>
              </a:rPr>
              <a:pPr eaLnBrk="1" hangingPunct="1"/>
              <a:t>8</a:t>
            </a:fld>
            <a:endParaRPr lang="en-US" altLang="cs-CZ" dirty="0">
              <a:solidFill>
                <a:srgbClr val="FFFFFF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42900" y="6391275"/>
            <a:ext cx="8877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hlinkClick r:id="rId4"/>
              </a:rPr>
              <a:t>https://ec.europa.eu/eurostat/statistics-explained/images/2/2c/Main_categories_of_taxes_and_social_contributions%2C_EU-28%2C_2007%E2%80%932017_%28%C2%B9%29_%28%25_of_GDP%29_2018-10-22.png</a:t>
            </a:r>
            <a:endParaRPr lang="cs-CZ" sz="1200" dirty="0"/>
          </a:p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101897" y="890905"/>
            <a:ext cx="8877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(% of GDP)</a:t>
            </a:r>
          </a:p>
        </p:txBody>
      </p:sp>
    </p:spTree>
    <p:extLst>
      <p:ext uri="{BB962C8B-B14F-4D97-AF65-F5344CB8AC3E}">
        <p14:creationId xmlns:p14="http://schemas.microsoft.com/office/powerpoint/2010/main" val="2777941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6031"/>
            <a:ext cx="8153400" cy="43053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Daňové příjmy: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DANĚ „de iure“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další platby mající charakter daní (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kvazidaně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  <a:p>
            <a:pPr marL="814388" lvl="1" indent="-342900" eaLnBrk="1" hangingPunct="1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pojistné na sociální zabezpečení </a:t>
            </a:r>
          </a:p>
          <a:p>
            <a:pPr marL="1252538" lvl="2" indent="-342900" eaLnBrk="1" hangingPunct="1">
              <a:spcBef>
                <a:spcPts val="0"/>
              </a:spcBef>
              <a:buClr>
                <a:srgbClr val="00544D"/>
              </a:buClr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pojistného na důchodové pojištění, </a:t>
            </a:r>
          </a:p>
          <a:p>
            <a:pPr marL="1252538" lvl="2" indent="-342900" eaLnBrk="1" hangingPunct="1">
              <a:spcBef>
                <a:spcPts val="0"/>
              </a:spcBef>
              <a:buClr>
                <a:srgbClr val="00544D"/>
              </a:buClr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pojistného na nemocenské pojištění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814388" lvl="1" indent="-342900" eaLnBrk="1" hangingPunct="1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příspěvek na státní politiku zaměstnanosti, </a:t>
            </a:r>
          </a:p>
          <a:p>
            <a:pPr marL="814388" lvl="1" indent="-342900" eaLnBrk="1" hangingPunct="1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pojistné na všeobecné zdravotní pojištění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Nedaňové příjmy: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příjmy z majetku a kapitálové příjmy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příjmy z podnikání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poplatky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Dotace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Návratné příjmy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None/>
            </a:pP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</a:pP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Příjmy veřejných rozpočtů </a:t>
            </a:r>
            <a:r>
              <a:rPr lang="cs-CZ" altLang="cs-CZ">
                <a:solidFill>
                  <a:srgbClr val="FFFFFF"/>
                </a:solidFill>
              </a:rPr>
              <a:t>						</a:t>
            </a:r>
            <a:r>
              <a:rPr lang="en-US" altLang="cs-CZ">
                <a:solidFill>
                  <a:srgbClr val="FFFFFF"/>
                </a:solidFill>
              </a:rPr>
              <a:t>  </a:t>
            </a:r>
            <a:fld id="{520A8A8C-CFE8-44E7-9909-CE9201607480}" type="slidenum">
              <a:rPr lang="en-US" altLang="cs-CZ">
                <a:solidFill>
                  <a:srgbClr val="FFFFFF"/>
                </a:solidFill>
              </a:rPr>
              <a:pPr eaLnBrk="1" hangingPunct="1"/>
              <a:t>9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8198" name="TextovéPole 8"/>
          <p:cNvSpPr txBox="1">
            <a:spLocks noChangeArrowheads="1"/>
          </p:cNvSpPr>
          <p:nvPr/>
        </p:nvSpPr>
        <p:spPr bwMode="auto">
          <a:xfrm>
            <a:off x="265906" y="797719"/>
            <a:ext cx="8459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 dirty="0"/>
              <a:t>SOUSTAVA VEŘEJNÝCH PŘÍJMŮ V ČR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2311</TotalTime>
  <Words>3287</Words>
  <Application>Microsoft Office PowerPoint</Application>
  <PresentationFormat>Předvádění na obrazovce (4:3)</PresentationFormat>
  <Paragraphs>323</Paragraphs>
  <Slides>38</Slides>
  <Notes>11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38</vt:i4>
      </vt:variant>
    </vt:vector>
  </HeadingPairs>
  <TitlesOfParts>
    <vt:vector size="45" baseType="lpstr">
      <vt:lpstr>Arial</vt:lpstr>
      <vt:lpstr>Calibri</vt:lpstr>
      <vt:lpstr>Times New Roman</vt:lpstr>
      <vt:lpstr>Wingdings</vt:lpstr>
      <vt:lpstr>Motiv sady Office</vt:lpstr>
      <vt:lpstr>Dokument</vt:lpstr>
      <vt:lpstr>Rastrový obrázek</vt:lpstr>
      <vt:lpstr>Příjmy veřejných rozpočtů  (MBA)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Irena Szarowska</dc:creator>
  <cp:lastModifiedBy>Irena Szarowska</cp:lastModifiedBy>
  <cp:revision>170</cp:revision>
  <dcterms:created xsi:type="dcterms:W3CDTF">2008-12-30T09:11:17Z</dcterms:created>
  <dcterms:modified xsi:type="dcterms:W3CDTF">2020-09-29T18:32:39Z</dcterms:modified>
</cp:coreProperties>
</file>