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37"/>
  </p:notesMasterIdLst>
  <p:handoutMasterIdLst>
    <p:handoutMasterId r:id="rId38"/>
  </p:handoutMasterIdLst>
  <p:sldIdLst>
    <p:sldId id="361" r:id="rId2"/>
    <p:sldId id="326" r:id="rId3"/>
    <p:sldId id="327" r:id="rId4"/>
    <p:sldId id="258" r:id="rId5"/>
    <p:sldId id="354" r:id="rId6"/>
    <p:sldId id="333" r:id="rId7"/>
    <p:sldId id="360" r:id="rId8"/>
    <p:sldId id="373" r:id="rId9"/>
    <p:sldId id="355" r:id="rId10"/>
    <p:sldId id="314" r:id="rId11"/>
    <p:sldId id="306" r:id="rId12"/>
    <p:sldId id="371" r:id="rId13"/>
    <p:sldId id="286" r:id="rId14"/>
    <p:sldId id="287" r:id="rId15"/>
    <p:sldId id="372" r:id="rId16"/>
    <p:sldId id="349" r:id="rId17"/>
    <p:sldId id="329" r:id="rId18"/>
    <p:sldId id="291" r:id="rId19"/>
    <p:sldId id="261" r:id="rId20"/>
    <p:sldId id="309" r:id="rId21"/>
    <p:sldId id="364" r:id="rId22"/>
    <p:sldId id="374" r:id="rId23"/>
    <p:sldId id="375" r:id="rId24"/>
    <p:sldId id="356" r:id="rId25"/>
    <p:sldId id="268" r:id="rId26"/>
    <p:sldId id="352" r:id="rId27"/>
    <p:sldId id="351" r:id="rId28"/>
    <p:sldId id="365" r:id="rId29"/>
    <p:sldId id="366" r:id="rId30"/>
    <p:sldId id="367" r:id="rId31"/>
    <p:sldId id="368" r:id="rId32"/>
    <p:sldId id="369" r:id="rId33"/>
    <p:sldId id="370" r:id="rId34"/>
    <p:sldId id="353" r:id="rId35"/>
    <p:sldId id="300" r:id="rId3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7B087"/>
    <a:srgbClr val="996633"/>
    <a:srgbClr val="737976"/>
    <a:srgbClr val="FAF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p:cViewPr varScale="1">
        <p:scale>
          <a:sx n="82" d="100"/>
          <a:sy n="82"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cs-CZ"/>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cs-CZ"/>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cs-CZ"/>
              <a:t>Ing. Irena Szarowská</a:t>
            </a: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3AFBD98-BDE7-457A-9A42-AA81F831B8F9}" type="slidenum">
              <a:rPr lang="cs-CZ" altLang="cs-CZ"/>
              <a:pPr/>
              <a:t>‹#›</a:t>
            </a:fld>
            <a:endParaRPr lang="cs-CZ" altLang="cs-CZ"/>
          </a:p>
        </p:txBody>
      </p:sp>
    </p:spTree>
    <p:extLst>
      <p:ext uri="{BB962C8B-B14F-4D97-AF65-F5344CB8AC3E}">
        <p14:creationId xmlns:p14="http://schemas.microsoft.com/office/powerpoint/2010/main" val="258084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cs-CZ"/>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cs-CZ"/>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cs-CZ"/>
              <a:t>Ing. Irena Szarowská</a:t>
            </a:r>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376CA0DE-4B58-4F92-A57A-D63951E80975}" type="slidenum">
              <a:rPr lang="cs-CZ" altLang="cs-CZ"/>
              <a:pPr/>
              <a:t>‹#›</a:t>
            </a:fld>
            <a:endParaRPr lang="cs-CZ" altLang="cs-CZ"/>
          </a:p>
        </p:txBody>
      </p:sp>
    </p:spTree>
    <p:extLst>
      <p:ext uri="{BB962C8B-B14F-4D97-AF65-F5344CB8AC3E}">
        <p14:creationId xmlns:p14="http://schemas.microsoft.com/office/powerpoint/2010/main" val="42178864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09B3369D-3083-4F7C-B3CB-F316921A650C}" type="datetime1">
              <a:rPr lang="cs-CZ"/>
              <a:pPr>
                <a:defRPr/>
              </a:pPr>
              <a:t>29.09.2020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6" name="Zástupný symbol pro číslo snímku 5"/>
          <p:cNvSpPr>
            <a:spLocks noGrp="1"/>
          </p:cNvSpPr>
          <p:nvPr>
            <p:ph type="sldNum" sz="quarter" idx="12"/>
          </p:nvPr>
        </p:nvSpPr>
        <p:spPr/>
        <p:txBody>
          <a:bodyPr/>
          <a:lstStyle>
            <a:lvl1pPr>
              <a:defRPr/>
            </a:lvl1pPr>
          </a:lstStyle>
          <a:p>
            <a:fld id="{5047D628-F8B7-4FA8-A021-7356A5E2270D}" type="slidenum">
              <a:rPr lang="cs-CZ" altLang="cs-CZ"/>
              <a:pPr/>
              <a:t>‹#›</a:t>
            </a:fld>
            <a:endParaRPr lang="cs-CZ" altLang="cs-CZ"/>
          </a:p>
        </p:txBody>
      </p:sp>
    </p:spTree>
    <p:extLst>
      <p:ext uri="{BB962C8B-B14F-4D97-AF65-F5344CB8AC3E}">
        <p14:creationId xmlns:p14="http://schemas.microsoft.com/office/powerpoint/2010/main" val="65548249"/>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E72EB90-4D2C-4037-902E-4AA0F78F45D1}" type="datetime1">
              <a:rPr lang="cs-CZ"/>
              <a:pPr>
                <a:defRPr/>
              </a:pPr>
              <a:t>29.09.2020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6" name="Zástupný symbol pro číslo snímku 5"/>
          <p:cNvSpPr>
            <a:spLocks noGrp="1"/>
          </p:cNvSpPr>
          <p:nvPr>
            <p:ph type="sldNum" sz="quarter" idx="12"/>
          </p:nvPr>
        </p:nvSpPr>
        <p:spPr/>
        <p:txBody>
          <a:bodyPr/>
          <a:lstStyle>
            <a:lvl1pPr>
              <a:defRPr/>
            </a:lvl1pPr>
          </a:lstStyle>
          <a:p>
            <a:fld id="{AECE012B-B416-4C42-86D3-E180F6628D17}" type="slidenum">
              <a:rPr lang="cs-CZ" altLang="cs-CZ"/>
              <a:pPr/>
              <a:t>‹#›</a:t>
            </a:fld>
            <a:endParaRPr lang="cs-CZ" altLang="cs-CZ"/>
          </a:p>
        </p:txBody>
      </p:sp>
    </p:spTree>
    <p:extLst>
      <p:ext uri="{BB962C8B-B14F-4D97-AF65-F5344CB8AC3E}">
        <p14:creationId xmlns:p14="http://schemas.microsoft.com/office/powerpoint/2010/main" val="239974193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3191F466-18B4-4D4F-B4AF-88C2E5F476AB}" type="datetime1">
              <a:rPr lang="cs-CZ"/>
              <a:pPr>
                <a:defRPr/>
              </a:pPr>
              <a:t>29.09.2020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6" name="Zástupný symbol pro číslo snímku 5"/>
          <p:cNvSpPr>
            <a:spLocks noGrp="1"/>
          </p:cNvSpPr>
          <p:nvPr>
            <p:ph type="sldNum" sz="quarter" idx="12"/>
          </p:nvPr>
        </p:nvSpPr>
        <p:spPr/>
        <p:txBody>
          <a:bodyPr/>
          <a:lstStyle>
            <a:lvl1pPr>
              <a:defRPr/>
            </a:lvl1pPr>
          </a:lstStyle>
          <a:p>
            <a:fld id="{DFA00E56-A552-46E8-9911-8FFB28C0CFF2}" type="slidenum">
              <a:rPr lang="cs-CZ" altLang="cs-CZ"/>
              <a:pPr/>
              <a:t>‹#›</a:t>
            </a:fld>
            <a:endParaRPr lang="cs-CZ" altLang="cs-CZ"/>
          </a:p>
        </p:txBody>
      </p:sp>
    </p:spTree>
    <p:extLst>
      <p:ext uri="{BB962C8B-B14F-4D97-AF65-F5344CB8AC3E}">
        <p14:creationId xmlns:p14="http://schemas.microsoft.com/office/powerpoint/2010/main" val="1784714404"/>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1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EB5257B-EAF1-4593-84D4-EAF69831BC63}" type="datetime1">
              <a:rPr lang="cs-CZ"/>
              <a:pPr>
                <a:defRPr/>
              </a:pPr>
              <a:t>29.09.2020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6" name="Zástupný symbol pro číslo snímku 5"/>
          <p:cNvSpPr>
            <a:spLocks noGrp="1"/>
          </p:cNvSpPr>
          <p:nvPr>
            <p:ph type="sldNum" sz="quarter" idx="12"/>
          </p:nvPr>
        </p:nvSpPr>
        <p:spPr/>
        <p:txBody>
          <a:bodyPr/>
          <a:lstStyle>
            <a:lvl1pPr>
              <a:defRPr/>
            </a:lvl1pPr>
          </a:lstStyle>
          <a:p>
            <a:fld id="{4DC0D714-4775-4DBF-97F1-76186F730C98}" type="slidenum">
              <a:rPr lang="cs-CZ" altLang="cs-CZ"/>
              <a:pPr/>
              <a:t>‹#›</a:t>
            </a:fld>
            <a:endParaRPr lang="cs-CZ" altLang="cs-CZ"/>
          </a:p>
        </p:txBody>
      </p:sp>
    </p:spTree>
    <p:extLst>
      <p:ext uri="{BB962C8B-B14F-4D97-AF65-F5344CB8AC3E}">
        <p14:creationId xmlns:p14="http://schemas.microsoft.com/office/powerpoint/2010/main" val="1322713987"/>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7FD1FA6-A18A-44B4-82DD-C756F5F4D913}" type="datetime1">
              <a:rPr lang="cs-CZ"/>
              <a:pPr>
                <a:defRPr/>
              </a:pPr>
              <a:t>29.09.2020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6" name="Zástupný symbol pro číslo snímku 5"/>
          <p:cNvSpPr>
            <a:spLocks noGrp="1"/>
          </p:cNvSpPr>
          <p:nvPr>
            <p:ph type="sldNum" sz="quarter" idx="12"/>
          </p:nvPr>
        </p:nvSpPr>
        <p:spPr/>
        <p:txBody>
          <a:bodyPr/>
          <a:lstStyle>
            <a:lvl1pPr>
              <a:defRPr/>
            </a:lvl1pPr>
          </a:lstStyle>
          <a:p>
            <a:fld id="{D2721277-E61B-4101-9846-C24B0EA68179}" type="slidenum">
              <a:rPr lang="cs-CZ" altLang="cs-CZ"/>
              <a:pPr/>
              <a:t>‹#›</a:t>
            </a:fld>
            <a:endParaRPr lang="cs-CZ" altLang="cs-CZ"/>
          </a:p>
        </p:txBody>
      </p:sp>
    </p:spTree>
    <p:extLst>
      <p:ext uri="{BB962C8B-B14F-4D97-AF65-F5344CB8AC3E}">
        <p14:creationId xmlns:p14="http://schemas.microsoft.com/office/powerpoint/2010/main" val="3287511221"/>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928858C0-B50E-4D39-BDB2-0C05B7D3CE32}" type="datetime1">
              <a:rPr lang="cs-CZ"/>
              <a:pPr>
                <a:defRPr/>
              </a:pPr>
              <a:t>29.09.2020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7" name="Zástupný symbol pro číslo snímku 5"/>
          <p:cNvSpPr>
            <a:spLocks noGrp="1"/>
          </p:cNvSpPr>
          <p:nvPr>
            <p:ph type="sldNum" sz="quarter" idx="12"/>
          </p:nvPr>
        </p:nvSpPr>
        <p:spPr/>
        <p:txBody>
          <a:bodyPr/>
          <a:lstStyle>
            <a:lvl1pPr>
              <a:defRPr/>
            </a:lvl1pPr>
          </a:lstStyle>
          <a:p>
            <a:fld id="{210F9758-8971-49B8-B3FA-AD858BEDC6AE}" type="slidenum">
              <a:rPr lang="cs-CZ" altLang="cs-CZ"/>
              <a:pPr/>
              <a:t>‹#›</a:t>
            </a:fld>
            <a:endParaRPr lang="cs-CZ" altLang="cs-CZ"/>
          </a:p>
        </p:txBody>
      </p:sp>
    </p:spTree>
    <p:extLst>
      <p:ext uri="{BB962C8B-B14F-4D97-AF65-F5344CB8AC3E}">
        <p14:creationId xmlns:p14="http://schemas.microsoft.com/office/powerpoint/2010/main" val="46836202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52A156A5-8425-42EB-9B31-565495191A49}" type="datetime1">
              <a:rPr lang="cs-CZ"/>
              <a:pPr>
                <a:defRPr/>
              </a:pPr>
              <a:t>29.09.2020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9" name="Zástupný symbol pro číslo snímku 5"/>
          <p:cNvSpPr>
            <a:spLocks noGrp="1"/>
          </p:cNvSpPr>
          <p:nvPr>
            <p:ph type="sldNum" sz="quarter" idx="12"/>
          </p:nvPr>
        </p:nvSpPr>
        <p:spPr/>
        <p:txBody>
          <a:bodyPr/>
          <a:lstStyle>
            <a:lvl1pPr>
              <a:defRPr/>
            </a:lvl1pPr>
          </a:lstStyle>
          <a:p>
            <a:fld id="{51C8AD25-FC16-4B44-8BD0-408A77EFC6CD}" type="slidenum">
              <a:rPr lang="cs-CZ" altLang="cs-CZ"/>
              <a:pPr/>
              <a:t>‹#›</a:t>
            </a:fld>
            <a:endParaRPr lang="cs-CZ" altLang="cs-CZ"/>
          </a:p>
        </p:txBody>
      </p:sp>
    </p:spTree>
    <p:extLst>
      <p:ext uri="{BB962C8B-B14F-4D97-AF65-F5344CB8AC3E}">
        <p14:creationId xmlns:p14="http://schemas.microsoft.com/office/powerpoint/2010/main" val="156553501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9C0DB833-B135-4786-816A-257F1CE9EEBB}" type="datetime1">
              <a:rPr lang="cs-CZ"/>
              <a:pPr>
                <a:defRPr/>
              </a:pPr>
              <a:t>29.09.2020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5" name="Zástupný symbol pro číslo snímku 5"/>
          <p:cNvSpPr>
            <a:spLocks noGrp="1"/>
          </p:cNvSpPr>
          <p:nvPr>
            <p:ph type="sldNum" sz="quarter" idx="12"/>
          </p:nvPr>
        </p:nvSpPr>
        <p:spPr/>
        <p:txBody>
          <a:bodyPr/>
          <a:lstStyle>
            <a:lvl1pPr>
              <a:defRPr/>
            </a:lvl1pPr>
          </a:lstStyle>
          <a:p>
            <a:fld id="{E71A91BE-23D3-40FB-A173-88AA98134AC8}" type="slidenum">
              <a:rPr lang="cs-CZ" altLang="cs-CZ"/>
              <a:pPr/>
              <a:t>‹#›</a:t>
            </a:fld>
            <a:endParaRPr lang="cs-CZ" altLang="cs-CZ"/>
          </a:p>
        </p:txBody>
      </p:sp>
    </p:spTree>
    <p:extLst>
      <p:ext uri="{BB962C8B-B14F-4D97-AF65-F5344CB8AC3E}">
        <p14:creationId xmlns:p14="http://schemas.microsoft.com/office/powerpoint/2010/main" val="79748773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61D298F-3A32-4926-BC7A-4801B0ABD8B5}" type="datetime1">
              <a:rPr lang="cs-CZ"/>
              <a:pPr>
                <a:defRPr/>
              </a:pPr>
              <a:t>29.09.2020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4" name="Zástupný symbol pro číslo snímku 5"/>
          <p:cNvSpPr>
            <a:spLocks noGrp="1"/>
          </p:cNvSpPr>
          <p:nvPr>
            <p:ph type="sldNum" sz="quarter" idx="12"/>
          </p:nvPr>
        </p:nvSpPr>
        <p:spPr/>
        <p:txBody>
          <a:bodyPr/>
          <a:lstStyle>
            <a:lvl1pPr>
              <a:defRPr/>
            </a:lvl1pPr>
          </a:lstStyle>
          <a:p>
            <a:fld id="{A1550CAD-56DC-4B9F-8E03-53241B414E15}" type="slidenum">
              <a:rPr lang="cs-CZ" altLang="cs-CZ"/>
              <a:pPr/>
              <a:t>‹#›</a:t>
            </a:fld>
            <a:endParaRPr lang="cs-CZ" altLang="cs-CZ"/>
          </a:p>
        </p:txBody>
      </p:sp>
    </p:spTree>
    <p:extLst>
      <p:ext uri="{BB962C8B-B14F-4D97-AF65-F5344CB8AC3E}">
        <p14:creationId xmlns:p14="http://schemas.microsoft.com/office/powerpoint/2010/main" val="2266215953"/>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D2BD95F-821D-4C42-AA43-ADC3E68F301E}" type="datetime1">
              <a:rPr lang="cs-CZ"/>
              <a:pPr>
                <a:defRPr/>
              </a:pPr>
              <a:t>29.09.2020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7" name="Zástupný symbol pro číslo snímku 5"/>
          <p:cNvSpPr>
            <a:spLocks noGrp="1"/>
          </p:cNvSpPr>
          <p:nvPr>
            <p:ph type="sldNum" sz="quarter" idx="12"/>
          </p:nvPr>
        </p:nvSpPr>
        <p:spPr/>
        <p:txBody>
          <a:bodyPr/>
          <a:lstStyle>
            <a:lvl1pPr>
              <a:defRPr/>
            </a:lvl1pPr>
          </a:lstStyle>
          <a:p>
            <a:fld id="{713F88E7-EEBA-4247-B965-A7BB1DFB4D1D}" type="slidenum">
              <a:rPr lang="cs-CZ" altLang="cs-CZ"/>
              <a:pPr/>
              <a:t>‹#›</a:t>
            </a:fld>
            <a:endParaRPr lang="cs-CZ" altLang="cs-CZ"/>
          </a:p>
        </p:txBody>
      </p:sp>
    </p:spTree>
    <p:extLst>
      <p:ext uri="{BB962C8B-B14F-4D97-AF65-F5344CB8AC3E}">
        <p14:creationId xmlns:p14="http://schemas.microsoft.com/office/powerpoint/2010/main" val="255357943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98F2953-574F-47C0-96AB-51AFBA7F1FE8}" type="datetime1">
              <a:rPr lang="cs-CZ"/>
              <a:pPr>
                <a:defRPr/>
              </a:pPr>
              <a:t>29.09.2020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Veřejné výdaje</a:t>
            </a:r>
          </a:p>
        </p:txBody>
      </p:sp>
      <p:sp>
        <p:nvSpPr>
          <p:cNvPr id="7" name="Zástupný symbol pro číslo snímku 5"/>
          <p:cNvSpPr>
            <a:spLocks noGrp="1"/>
          </p:cNvSpPr>
          <p:nvPr>
            <p:ph type="sldNum" sz="quarter" idx="12"/>
          </p:nvPr>
        </p:nvSpPr>
        <p:spPr/>
        <p:txBody>
          <a:bodyPr/>
          <a:lstStyle>
            <a:lvl1pPr>
              <a:defRPr/>
            </a:lvl1pPr>
          </a:lstStyle>
          <a:p>
            <a:fld id="{F0AB9A40-E675-4037-B0E5-399F38917EDD}" type="slidenum">
              <a:rPr lang="cs-CZ" altLang="cs-CZ"/>
              <a:pPr/>
              <a:t>‹#›</a:t>
            </a:fld>
            <a:endParaRPr lang="cs-CZ" altLang="cs-CZ"/>
          </a:p>
        </p:txBody>
      </p:sp>
    </p:spTree>
    <p:extLst>
      <p:ext uri="{BB962C8B-B14F-4D97-AF65-F5344CB8AC3E}">
        <p14:creationId xmlns:p14="http://schemas.microsoft.com/office/powerpoint/2010/main" val="662813470"/>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23591BB-421E-4C84-8CB5-71CCA83C4A29}" type="datetime1">
              <a:rPr lang="cs-CZ"/>
              <a:pPr>
                <a:defRPr/>
              </a:pPr>
              <a:t>29.09.2020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cs-CZ"/>
              <a:t>Veřejné výdaje</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B9D167-74FB-46F1-A811-3D8E2F94254A}"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slow">
    <p:wipe dir="d"/>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hyperlink" Target="https://data.oecd.org/gga/general-government-spending.htm#indicator-char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psv.cz/files/clanky/8842/Prognoza_2010.pd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fcr.cz/assets/cs/media/Konvergence-k-EU_2020_Konvergencni-program-CR-duben-2020_v02.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sp.cz/sqw/text/orig2.sqw?idd=100870" TargetMode="External"/><Relationship Id="rId2" Type="http://schemas.openxmlformats.org/officeDocument/2006/relationships/hyperlink" Target="https://www.psp.cz/sqw/text/orig2.sqw?idd=138469"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psp.cz/sqw/text/orig2.sqw?idd=100870" TargetMode="External"/><Relationship Id="rId2" Type="http://schemas.openxmlformats.org/officeDocument/2006/relationships/hyperlink" Target="https://www.psp.cz/sqw/text/orig2.sqw?idd=138469"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www.psp.cz/sqw/text/orig2.sqw?idd=100870" TargetMode="External"/><Relationship Id="rId2" Type="http://schemas.openxmlformats.org/officeDocument/2006/relationships/hyperlink" Target="https://www.psp.cz/sqw/text/orig2.sqw?idd=138469"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fcr.cz/assets/cs/media/Konvergence-k-EU_2020_Konvergencni-program-CR-duben-2020_v02.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1412776"/>
            <a:ext cx="1699500" cy="1325611"/>
          </a:xfrm>
          <a:prstGeom prst="rect">
            <a:avLst/>
          </a:prstGeom>
        </p:spPr>
      </p:pic>
      <p:sp>
        <p:nvSpPr>
          <p:cNvPr id="7" name="Obdélník 6"/>
          <p:cNvSpPr/>
          <p:nvPr/>
        </p:nvSpPr>
        <p:spPr>
          <a:xfrm>
            <a:off x="251520" y="112474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1556792"/>
            <a:ext cx="5112568" cy="2664296"/>
          </a:xfrm>
          <a:prstGeom prst="rect">
            <a:avLst/>
          </a:prstGeom>
        </p:spPr>
        <p:txBody>
          <a:bodyPr anchor="t">
            <a:normAutofit fontScale="90000"/>
          </a:bodyPr>
          <a:lstStyle/>
          <a:p>
            <a:r>
              <a:rPr lang="cs-CZ" b="1" dirty="0">
                <a:solidFill>
                  <a:schemeClr val="bg1"/>
                </a:solidFill>
                <a:latin typeface="Arial" panose="020B0604020202020204" pitchFamily="34" charset="0"/>
                <a:cs typeface="Arial" panose="020B0604020202020204" pitchFamily="34" charset="0"/>
              </a:rPr>
              <a:t>Výdaje veřejných rozpočtů</a:t>
            </a:r>
            <a:br>
              <a:rPr lang="cs-CZ" b="1" dirty="0">
                <a:solidFill>
                  <a:schemeClr val="bg1"/>
                </a:solidFill>
                <a:latin typeface="Arial" panose="020B0604020202020204" pitchFamily="34" charset="0"/>
                <a:cs typeface="Arial" panose="020B0604020202020204" pitchFamily="34" charset="0"/>
              </a:rPr>
            </a:br>
            <a:br>
              <a:rPr lang="cs-CZ" b="1" dirty="0">
                <a:solidFill>
                  <a:schemeClr val="bg1"/>
                </a:solidFill>
                <a:latin typeface="Arial" panose="020B0604020202020204" pitchFamily="34" charset="0"/>
                <a:cs typeface="Arial" panose="020B0604020202020204" pitchFamily="34" charset="0"/>
              </a:rPr>
            </a:br>
            <a:r>
              <a:rPr lang="cs-CZ" b="1" dirty="0">
                <a:solidFill>
                  <a:schemeClr val="bg1"/>
                </a:solidFill>
                <a:latin typeface="Arial" panose="020B0604020202020204" pitchFamily="34" charset="0"/>
                <a:cs typeface="Arial" panose="020B0604020202020204" pitchFamily="34" charset="0"/>
              </a:rPr>
              <a:t>(MBA)</a:t>
            </a:r>
            <a:br>
              <a:rPr lang="cs-CZ" b="1" dirty="0">
                <a:solidFill>
                  <a:schemeClr val="bg1"/>
                </a:solidFill>
                <a:latin typeface="Arial" panose="020B0604020202020204" pitchFamily="34" charset="0"/>
                <a:cs typeface="Arial" panose="020B0604020202020204" pitchFamily="34" charset="0"/>
              </a:rPr>
            </a:br>
            <a:br>
              <a:rPr lang="cs-CZ" b="1" dirty="0">
                <a:solidFill>
                  <a:schemeClr val="bg1"/>
                </a:solidFill>
                <a:latin typeface="Arial" panose="020B0604020202020204" pitchFamily="34" charset="0"/>
                <a:cs typeface="Arial" panose="020B0604020202020204" pitchFamily="34" charset="0"/>
              </a:rPr>
            </a:br>
            <a:endParaRPr lang="cs-CZ" sz="40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6516216" y="4581128"/>
            <a:ext cx="2456055"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Ing. Irena Szarowská, Ph.D.</a:t>
            </a:r>
          </a:p>
          <a:p>
            <a:pPr algn="r"/>
            <a:r>
              <a:rPr lang="cs-CZ" altLang="cs-CZ" sz="1400" dirty="0">
                <a:solidFill>
                  <a:srgbClr val="307871"/>
                </a:solidFill>
                <a:latin typeface="Times New Roman" panose="02020603050405020304" pitchFamily="18" charset="0"/>
                <a:cs typeface="Times New Roman" panose="02020603050405020304" pitchFamily="18" charset="0"/>
              </a:rPr>
              <a:t>Katedra financí a účetnictví</a:t>
            </a:r>
          </a:p>
        </p:txBody>
      </p:sp>
    </p:spTree>
    <p:extLst>
      <p:ext uri="{BB962C8B-B14F-4D97-AF65-F5344CB8AC3E}">
        <p14:creationId xmlns:p14="http://schemas.microsoft.com/office/powerpoint/2010/main" val="154953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6"/>
          <p:cNvGraphicFramePr>
            <a:graphicFrameLocks noChangeAspect="1"/>
          </p:cNvGraphicFramePr>
          <p:nvPr>
            <p:extLst>
              <p:ext uri="{D42A27DB-BD31-4B8C-83A1-F6EECF244321}">
                <p14:modId xmlns:p14="http://schemas.microsoft.com/office/powerpoint/2010/main" val="269904927"/>
              </p:ext>
            </p:extLst>
          </p:nvPr>
        </p:nvGraphicFramePr>
        <p:xfrm>
          <a:off x="2483768" y="3351867"/>
          <a:ext cx="3240088" cy="1506538"/>
        </p:xfrm>
        <a:graphic>
          <a:graphicData uri="http://schemas.openxmlformats.org/presentationml/2006/ole">
            <mc:AlternateContent xmlns:mc="http://schemas.openxmlformats.org/markup-compatibility/2006">
              <mc:Choice xmlns:v="urn:schemas-microsoft-com:vml" Requires="v">
                <p:oleObj spid="_x0000_s2062" name="Editor rovnic 3.0" r:id="rId3" imgW="1993900" imgH="927100" progId="Equation.3">
                  <p:embed/>
                </p:oleObj>
              </mc:Choice>
              <mc:Fallback>
                <p:oleObj name="Editor rovnic 3.0" r:id="rId3" imgW="1993900" imgH="927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351867"/>
                        <a:ext cx="3240088"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9"/>
          <p:cNvSpPr txBox="1">
            <a:spLocks noChangeArrowheads="1"/>
          </p:cNvSpPr>
          <p:nvPr/>
        </p:nvSpPr>
        <p:spPr bwMode="auto">
          <a:xfrm>
            <a:off x="142875" y="1412875"/>
            <a:ext cx="86058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828800" indent="-4572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3" eaLnBrk="1" hangingPunct="1">
              <a:buClr>
                <a:srgbClr val="FF0000"/>
              </a:buClr>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podíl VV k HDP </a:t>
            </a:r>
          </a:p>
          <a:p>
            <a:pPr marL="1371600" lvl="3" indent="0" eaLnBrk="1" hangingPunct="1"/>
            <a:r>
              <a:rPr lang="cs-CZ" altLang="cs-CZ" sz="2400" dirty="0">
                <a:latin typeface="Arial" panose="020B0604020202020204" pitchFamily="34" charset="0"/>
                <a:cs typeface="Arial" panose="020B0604020202020204" pitchFamily="34" charset="0"/>
              </a:rPr>
              <a:t>		 = </a:t>
            </a:r>
            <a:r>
              <a:rPr lang="cs-CZ" altLang="cs-CZ" sz="2400" i="1" dirty="0" err="1">
                <a:latin typeface="Arial" panose="020B0604020202020204" pitchFamily="34" charset="0"/>
                <a:cs typeface="Arial" panose="020B0604020202020204" pitchFamily="34" charset="0"/>
              </a:rPr>
              <a:t>VV</a:t>
            </a:r>
            <a:r>
              <a:rPr lang="cs-CZ" altLang="cs-CZ" sz="1200" i="1" dirty="0" err="1">
                <a:latin typeface="Arial" panose="020B0604020202020204" pitchFamily="34" charset="0"/>
                <a:cs typeface="Arial" panose="020B0604020202020204" pitchFamily="34" charset="0"/>
              </a:rPr>
              <a:t>t</a:t>
            </a:r>
            <a:r>
              <a:rPr lang="cs-CZ" altLang="cs-CZ" sz="1200" i="1" dirty="0">
                <a:latin typeface="Arial" panose="020B0604020202020204" pitchFamily="34" charset="0"/>
                <a:cs typeface="Arial" panose="020B0604020202020204" pitchFamily="34" charset="0"/>
              </a:rPr>
              <a:t> </a:t>
            </a:r>
            <a:r>
              <a:rPr lang="cs-CZ" altLang="cs-CZ" sz="2400" i="1" dirty="0">
                <a:latin typeface="Arial" panose="020B0604020202020204" pitchFamily="34" charset="0"/>
                <a:cs typeface="Arial" panose="020B0604020202020204" pitchFamily="34" charset="0"/>
              </a:rPr>
              <a:t>/ </a:t>
            </a:r>
            <a:r>
              <a:rPr lang="cs-CZ" altLang="cs-CZ" sz="2400" i="1" dirty="0" err="1">
                <a:latin typeface="Arial" panose="020B0604020202020204" pitchFamily="34" charset="0"/>
                <a:cs typeface="Arial" panose="020B0604020202020204" pitchFamily="34" charset="0"/>
              </a:rPr>
              <a:t>HDP</a:t>
            </a:r>
            <a:r>
              <a:rPr lang="cs-CZ" altLang="cs-CZ" sz="1200" i="1" dirty="0" err="1">
                <a:latin typeface="Arial" panose="020B0604020202020204" pitchFamily="34" charset="0"/>
                <a:cs typeface="Arial" panose="020B0604020202020204" pitchFamily="34" charset="0"/>
              </a:rPr>
              <a:t>t</a:t>
            </a:r>
            <a:endParaRPr lang="cs-CZ" altLang="cs-CZ" sz="2400" i="1" dirty="0">
              <a:latin typeface="Arial" panose="020B0604020202020204" pitchFamily="34" charset="0"/>
              <a:cs typeface="Arial" panose="020B0604020202020204" pitchFamily="34" charset="0"/>
            </a:endParaRPr>
          </a:p>
          <a:p>
            <a:pPr marL="1371600" lvl="3" indent="0" eaLnBrk="1" hangingPunct="1"/>
            <a:endParaRPr lang="cs-CZ" altLang="cs-CZ" sz="2400" dirty="0">
              <a:latin typeface="Arial" panose="020B0604020202020204" pitchFamily="34" charset="0"/>
              <a:cs typeface="Arial" panose="020B0604020202020204" pitchFamily="34" charset="0"/>
            </a:endParaRPr>
          </a:p>
          <a:p>
            <a:pPr lvl="3" eaLnBrk="1" hangingPunct="1">
              <a:buFontTx/>
              <a:buAutoNum type="arabicPeriod"/>
            </a:pPr>
            <a:endParaRPr lang="cs-CZ" altLang="cs-CZ" sz="2400" dirty="0">
              <a:latin typeface="Arial" panose="020B0604020202020204" pitchFamily="34" charset="0"/>
              <a:cs typeface="Arial" panose="020B0604020202020204" pitchFamily="34" charset="0"/>
            </a:endParaRPr>
          </a:p>
          <a:p>
            <a:pPr marL="1714500" lvl="3" indent="-342900" eaLnBrk="1" hangingPunct="1">
              <a:buClr>
                <a:srgbClr val="FF0000"/>
              </a:buClr>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elasticita veřejných výdajů k HDP</a:t>
            </a:r>
            <a:r>
              <a:rPr lang="cs-CZ" altLang="cs-CZ" dirty="0">
                <a:latin typeface="Arial" panose="020B0604020202020204" pitchFamily="34" charset="0"/>
                <a:cs typeface="Arial" panose="020B0604020202020204" pitchFamily="34" charset="0"/>
              </a:rPr>
              <a:t> </a:t>
            </a:r>
          </a:p>
        </p:txBody>
      </p:sp>
      <p:sp>
        <p:nvSpPr>
          <p:cNvPr id="8198" name="TextovéPole 8"/>
          <p:cNvSpPr txBox="1">
            <a:spLocks noChangeArrowheads="1"/>
          </p:cNvSpPr>
          <p:nvPr/>
        </p:nvSpPr>
        <p:spPr bwMode="auto">
          <a:xfrm>
            <a:off x="7243" y="78229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UKAZATELE VEŘEJNÝCH  VÝDAJŮ</a:t>
            </a:r>
          </a:p>
        </p:txBody>
      </p:sp>
      <p:sp>
        <p:nvSpPr>
          <p:cNvPr id="10" name="Obdélník 9"/>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4F767757-575D-4D1E-A52C-8E26A575FF5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10</a:t>
            </a:fld>
            <a:endParaRPr lang="en-US" altLang="cs-CZ">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323528" y="1268760"/>
            <a:ext cx="862282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cs-CZ" altLang="cs-CZ" sz="2000" dirty="0">
                <a:latin typeface="Arial" panose="020B0604020202020204" pitchFamily="34" charset="0"/>
                <a:cs typeface="Arial" panose="020B0604020202020204" pitchFamily="34" charset="0"/>
              </a:rPr>
              <a:t>Vypočítejte elasticitu veřejných výdajů k HDP, podíl veřejných výdajů na HDP a mezní sklon veřejného sektoru k HDP, pokud víte, že HDP  v roce 1 činilo 1500 mld. CZK, HDP v roce 2 vzrostlo na 1800 mld. CZK a veřejné výdaje vzrostly z 600 mld. CZK na 800 mld. CZK.</a:t>
            </a:r>
            <a:r>
              <a:rPr lang="cs-CZ" altLang="cs-CZ" dirty="0">
                <a:latin typeface="Arial" panose="020B0604020202020204" pitchFamily="34" charset="0"/>
                <a:cs typeface="Arial" panose="020B0604020202020204" pitchFamily="34" charset="0"/>
              </a:rPr>
              <a:t> </a:t>
            </a:r>
          </a:p>
          <a:p>
            <a:pPr marL="0" indent="0" eaLnBrk="1" hangingPunct="1">
              <a:spcBef>
                <a:spcPct val="50000"/>
              </a:spcBef>
            </a:pPr>
            <a:r>
              <a:rPr lang="cs-CZ" altLang="cs-CZ" sz="2000" b="1" dirty="0">
                <a:latin typeface="Arial" panose="020B0604020202020204" pitchFamily="34" charset="0"/>
                <a:cs typeface="Arial" panose="020B0604020202020204" pitchFamily="34" charset="0"/>
              </a:rPr>
              <a:t>Elasticita VV k HDP:</a:t>
            </a:r>
            <a:endParaRPr lang="cs-CZ" altLang="cs-CZ" sz="2000" u="sng" dirty="0">
              <a:latin typeface="Arial" panose="020B0604020202020204" pitchFamily="34" charset="0"/>
              <a:cs typeface="Arial" panose="020B0604020202020204" pitchFamily="34" charset="0"/>
            </a:endParaRPr>
          </a:p>
          <a:p>
            <a:pPr eaLnBrk="1" hangingPunct="1">
              <a:spcBef>
                <a:spcPct val="50000"/>
              </a:spcBef>
            </a:pPr>
            <a:r>
              <a:rPr lang="cs-CZ" altLang="cs-CZ" sz="2000" dirty="0">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(800-600)/600</a:t>
            </a:r>
          </a:p>
          <a:p>
            <a:pPr eaLnBrk="1" hangingPunct="1">
              <a:spcBef>
                <a:spcPct val="50000"/>
              </a:spcBef>
            </a:pPr>
            <a:r>
              <a:rPr lang="cs-CZ" altLang="cs-CZ" sz="2000" dirty="0">
                <a:latin typeface="Arial" panose="020B0604020202020204" pitchFamily="34" charset="0"/>
                <a:cs typeface="Arial" panose="020B0604020202020204" pitchFamily="34" charset="0"/>
              </a:rPr>
              <a:t>E = ----------------- =1,667</a:t>
            </a:r>
          </a:p>
          <a:p>
            <a:pPr eaLnBrk="1" hangingPunct="1">
              <a:spcBef>
                <a:spcPct val="50000"/>
              </a:spcBef>
            </a:pPr>
            <a:r>
              <a:rPr lang="cs-CZ" altLang="cs-CZ" dirty="0">
                <a:latin typeface="Arial" panose="020B0604020202020204" pitchFamily="34" charset="0"/>
                <a:cs typeface="Arial" panose="020B0604020202020204" pitchFamily="34" charset="0"/>
              </a:rPr>
              <a:t>     (1800-1500)/1500</a:t>
            </a:r>
          </a:p>
          <a:p>
            <a:pPr eaLnBrk="1" hangingPunct="1">
              <a:spcBef>
                <a:spcPct val="50000"/>
              </a:spcBef>
            </a:pPr>
            <a:endParaRPr lang="cs-CZ" altLang="cs-CZ" dirty="0">
              <a:latin typeface="Arial" panose="020B0604020202020204" pitchFamily="34" charset="0"/>
              <a:cs typeface="Arial" panose="020B0604020202020204" pitchFamily="34" charset="0"/>
            </a:endParaRPr>
          </a:p>
          <a:p>
            <a:pPr eaLnBrk="1" hangingPunct="1">
              <a:spcBef>
                <a:spcPct val="50000"/>
              </a:spcBef>
            </a:pPr>
            <a:r>
              <a:rPr lang="cs-CZ" altLang="cs-CZ" sz="2000" b="1" dirty="0">
                <a:latin typeface="Arial" panose="020B0604020202020204" pitchFamily="34" charset="0"/>
                <a:cs typeface="Arial" panose="020B0604020202020204" pitchFamily="34" charset="0"/>
              </a:rPr>
              <a:t>Podíl VV k HDP: </a:t>
            </a:r>
            <a:r>
              <a:rPr lang="cs-CZ" altLang="cs-CZ" sz="2000" dirty="0">
                <a:latin typeface="Arial" panose="020B0604020202020204" pitchFamily="34" charset="0"/>
                <a:cs typeface="Arial" panose="020B0604020202020204" pitchFamily="34" charset="0"/>
              </a:rPr>
              <a:t>(</a:t>
            </a:r>
            <a:r>
              <a:rPr lang="cs-CZ" altLang="cs-CZ" sz="2000" dirty="0" err="1">
                <a:latin typeface="Arial" panose="020B0604020202020204" pitchFamily="34" charset="0"/>
                <a:cs typeface="Arial" panose="020B0604020202020204" pitchFamily="34" charset="0"/>
              </a:rPr>
              <a:t>VV</a:t>
            </a:r>
            <a:r>
              <a:rPr lang="cs-CZ" altLang="cs-CZ" sz="1200" dirty="0" err="1">
                <a:latin typeface="Arial" panose="020B0604020202020204" pitchFamily="34" charset="0"/>
                <a:cs typeface="Arial" panose="020B0604020202020204" pitchFamily="34" charset="0"/>
              </a:rPr>
              <a:t>t</a:t>
            </a:r>
            <a:r>
              <a:rPr lang="cs-CZ" altLang="cs-CZ" sz="2000" dirty="0">
                <a:latin typeface="Arial" panose="020B0604020202020204" pitchFamily="34" charset="0"/>
                <a:cs typeface="Arial" panose="020B0604020202020204" pitchFamily="34" charset="0"/>
              </a:rPr>
              <a:t>/</a:t>
            </a:r>
            <a:r>
              <a:rPr lang="cs-CZ" altLang="cs-CZ" sz="2000" dirty="0" err="1">
                <a:latin typeface="Arial" panose="020B0604020202020204" pitchFamily="34" charset="0"/>
                <a:cs typeface="Arial" panose="020B0604020202020204" pitchFamily="34" charset="0"/>
              </a:rPr>
              <a:t>HDP</a:t>
            </a:r>
            <a:r>
              <a:rPr lang="cs-CZ" altLang="cs-CZ" sz="1200" dirty="0" err="1">
                <a:latin typeface="Arial" panose="020B0604020202020204" pitchFamily="34" charset="0"/>
                <a:cs typeface="Arial" panose="020B0604020202020204" pitchFamily="34" charset="0"/>
              </a:rPr>
              <a:t>t</a:t>
            </a:r>
            <a:r>
              <a:rPr lang="cs-CZ" altLang="cs-CZ" sz="2000" dirty="0">
                <a:latin typeface="Arial" panose="020B0604020202020204" pitchFamily="34" charset="0"/>
                <a:cs typeface="Arial" panose="020B0604020202020204" pitchFamily="34" charset="0"/>
              </a:rPr>
              <a:t>) </a:t>
            </a:r>
          </a:p>
          <a:p>
            <a:pPr eaLnBrk="1" hangingPunct="1">
              <a:spcBef>
                <a:spcPct val="50000"/>
              </a:spcBef>
            </a:pPr>
            <a:r>
              <a:rPr lang="cs-CZ" altLang="cs-CZ" sz="2000" dirty="0">
                <a:latin typeface="Arial" panose="020B0604020202020204" pitchFamily="34" charset="0"/>
                <a:cs typeface="Arial" panose="020B0604020202020204" pitchFamily="34" charset="0"/>
              </a:rPr>
              <a:t>Rok 1: 600/1500= 0,4</a:t>
            </a:r>
          </a:p>
          <a:p>
            <a:pPr eaLnBrk="1" hangingPunct="1">
              <a:spcBef>
                <a:spcPct val="50000"/>
              </a:spcBef>
            </a:pPr>
            <a:r>
              <a:rPr lang="cs-CZ" altLang="cs-CZ" sz="2000" dirty="0">
                <a:latin typeface="Arial" panose="020B0604020202020204" pitchFamily="34" charset="0"/>
                <a:cs typeface="Arial" panose="020B0604020202020204" pitchFamily="34" charset="0"/>
              </a:rPr>
              <a:t>Rok 2: 800/1800= 0,44</a:t>
            </a:r>
          </a:p>
        </p:txBody>
      </p:sp>
      <p:graphicFrame>
        <p:nvGraphicFramePr>
          <p:cNvPr id="9219" name="Object 8"/>
          <p:cNvGraphicFramePr>
            <a:graphicFrameLocks noChangeAspect="1"/>
          </p:cNvGraphicFramePr>
          <p:nvPr>
            <p:extLst>
              <p:ext uri="{D42A27DB-BD31-4B8C-83A1-F6EECF244321}">
                <p14:modId xmlns:p14="http://schemas.microsoft.com/office/powerpoint/2010/main" val="923908461"/>
              </p:ext>
            </p:extLst>
          </p:nvPr>
        </p:nvGraphicFramePr>
        <p:xfrm>
          <a:off x="4716016" y="2852936"/>
          <a:ext cx="2520950" cy="1173162"/>
        </p:xfrm>
        <a:graphic>
          <a:graphicData uri="http://schemas.openxmlformats.org/presentationml/2006/ole">
            <mc:AlternateContent xmlns:mc="http://schemas.openxmlformats.org/markup-compatibility/2006">
              <mc:Choice xmlns:v="urn:schemas-microsoft-com:vml" Requires="v">
                <p:oleObj spid="_x0000_s1037" name="Editor rovnic 3.0" r:id="rId3" imgW="1993900" imgH="927100" progId="Equation.3">
                  <p:embed/>
                </p:oleObj>
              </mc:Choice>
              <mc:Fallback>
                <p:oleObj name="Editor rovnic 3.0" r:id="rId3" imgW="1993900" imgH="9271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852936"/>
                        <a:ext cx="2520950" cy="117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TextovéPole 8"/>
          <p:cNvSpPr txBox="1">
            <a:spLocks noChangeArrowheads="1"/>
          </p:cNvSpPr>
          <p:nvPr/>
        </p:nvSpPr>
        <p:spPr bwMode="auto">
          <a:xfrm>
            <a:off x="0" y="72231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PŘÍKLAD</a:t>
            </a:r>
          </a:p>
        </p:txBody>
      </p:sp>
      <p:sp>
        <p:nvSpPr>
          <p:cNvPr id="8" name="Obdélník 7"/>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7B4A278F-C7EC-48B2-A08B-5656CE1CCE36}"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11</a:t>
            </a:fld>
            <a:endParaRPr lang="en-US" altLang="cs-CZ">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11FBA1A8-877E-43B9-9833-771593FD5E68}"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12</a:t>
            </a:fld>
            <a:endParaRPr lang="en-US" altLang="cs-CZ">
              <a:solidFill>
                <a:srgbClr val="FFFFFF"/>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2"/>
          <a:stretch>
            <a:fillRect/>
          </a:stretch>
        </p:blipFill>
        <p:spPr>
          <a:xfrm>
            <a:off x="110158" y="908720"/>
            <a:ext cx="8926338" cy="4701595"/>
          </a:xfrm>
          <a:prstGeom prst="rect">
            <a:avLst/>
          </a:prstGeom>
        </p:spPr>
      </p:pic>
      <p:sp>
        <p:nvSpPr>
          <p:cNvPr id="4" name="TextovéPole 3"/>
          <p:cNvSpPr txBox="1"/>
          <p:nvPr/>
        </p:nvSpPr>
        <p:spPr>
          <a:xfrm>
            <a:off x="68957" y="5796722"/>
            <a:ext cx="9000678" cy="738664"/>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OECD (2018), </a:t>
            </a:r>
            <a:r>
              <a:rPr lang="en-US" b="1" dirty="0">
                <a:latin typeface="Arial" panose="020B0604020202020204" pitchFamily="34" charset="0"/>
                <a:cs typeface="Arial" panose="020B0604020202020204" pitchFamily="34" charset="0"/>
              </a:rPr>
              <a:t>General government spending </a:t>
            </a:r>
            <a:r>
              <a:rPr lang="en-US" dirty="0">
                <a:latin typeface="Arial" panose="020B0604020202020204" pitchFamily="34" charset="0"/>
                <a:cs typeface="Arial" panose="020B0604020202020204" pitchFamily="34" charset="0"/>
              </a:rPr>
              <a:t>(indicator). </a:t>
            </a:r>
            <a:r>
              <a:rPr lang="en-US" sz="1200" dirty="0" err="1">
                <a:latin typeface="Arial" panose="020B0604020202020204" pitchFamily="34" charset="0"/>
                <a:cs typeface="Arial" panose="020B0604020202020204" pitchFamily="34" charset="0"/>
              </a:rPr>
              <a:t>doi</a:t>
            </a:r>
            <a:r>
              <a:rPr lang="en-US" sz="1200" dirty="0">
                <a:latin typeface="Arial" panose="020B0604020202020204" pitchFamily="34" charset="0"/>
                <a:cs typeface="Arial" panose="020B0604020202020204" pitchFamily="34" charset="0"/>
              </a:rPr>
              <a:t>: 10.1787/a31cbf4d-en </a:t>
            </a:r>
            <a:endParaRPr lang="cs-CZ"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(Accessed on 11 September 2018)</a:t>
            </a:r>
            <a:r>
              <a:rPr lang="cs-CZ" sz="1200" dirty="0">
                <a:latin typeface="Arial" panose="020B0604020202020204" pitchFamily="34" charset="0"/>
                <a:cs typeface="Arial" panose="020B0604020202020204" pitchFamily="34" charset="0"/>
              </a:rPr>
              <a:t>, </a:t>
            </a:r>
            <a:r>
              <a:rPr lang="cs-CZ" sz="1200" dirty="0">
                <a:latin typeface="Arial" panose="020B0604020202020204" pitchFamily="34" charset="0"/>
                <a:cs typeface="Arial" panose="020B0604020202020204" pitchFamily="34" charset="0"/>
                <a:hlinkClick r:id="rId3"/>
              </a:rPr>
              <a:t>https://data.oecd.org/gga/general-government-spending.htm#indicator-chart</a:t>
            </a:r>
            <a:endParaRPr lang="cs-CZ" sz="1200" dirty="0">
              <a:latin typeface="Arial" panose="020B0604020202020204" pitchFamily="34" charset="0"/>
              <a:cs typeface="Arial" panose="020B0604020202020204" pitchFamily="34" charset="0"/>
            </a:endParaRPr>
          </a:p>
          <a:p>
            <a:endParaRPr lang="cs-CZ" sz="1200" dirty="0"/>
          </a:p>
        </p:txBody>
      </p:sp>
    </p:spTree>
    <p:extLst>
      <p:ext uri="{BB962C8B-B14F-4D97-AF65-F5344CB8AC3E}">
        <p14:creationId xmlns:p14="http://schemas.microsoft.com/office/powerpoint/2010/main" val="4147228643"/>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395537" y="1557338"/>
            <a:ext cx="847065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erdana" pitchFamily="34" charset="0"/>
              </a:defRPr>
            </a:lvl1pPr>
            <a:lvl2pPr marL="1022350" indent="-45720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288925" indent="-288925">
              <a:defRPr/>
            </a:pPr>
            <a:r>
              <a:rPr lang="cs-CZ" sz="2400" dirty="0">
                <a:latin typeface="Arial" pitchFamily="34" charset="0"/>
                <a:cs typeface="Arial" pitchFamily="34" charset="0"/>
              </a:rPr>
              <a:t>Veřejné výdaje za posledních 100 let ve vyspělých státech vzrostly přibližně 4-5×</a:t>
            </a:r>
            <a:endParaRPr lang="cs-CZ" sz="2400" b="1" dirty="0">
              <a:latin typeface="Arial" pitchFamily="34" charset="0"/>
              <a:cs typeface="Arial" pitchFamily="34" charset="0"/>
            </a:endParaRPr>
          </a:p>
          <a:p>
            <a:pPr lvl="1" eaLnBrk="1" hangingPunct="1">
              <a:lnSpc>
                <a:spcPct val="200000"/>
              </a:lnSpc>
              <a:buClr>
                <a:srgbClr val="FF0000"/>
              </a:buClr>
              <a:buFont typeface="Arial" panose="020B0604020202020204" pitchFamily="34" charset="0"/>
              <a:buChar char="•"/>
              <a:defRPr/>
            </a:pPr>
            <a:r>
              <a:rPr lang="cs-CZ" sz="2400" dirty="0">
                <a:latin typeface="Arial" pitchFamily="34" charset="0"/>
                <a:cs typeface="Arial" pitchFamily="34" charset="0"/>
              </a:rPr>
              <a:t>demografické faktory </a:t>
            </a:r>
          </a:p>
          <a:p>
            <a:pPr lvl="1" eaLnBrk="1" hangingPunct="1">
              <a:lnSpc>
                <a:spcPct val="200000"/>
              </a:lnSpc>
              <a:buClr>
                <a:srgbClr val="FF0000"/>
              </a:buClr>
              <a:buFont typeface="Arial" panose="020B0604020202020204" pitchFamily="34" charset="0"/>
              <a:buChar char="•"/>
              <a:defRPr/>
            </a:pPr>
            <a:r>
              <a:rPr lang="cs-CZ" sz="2400" dirty="0">
                <a:latin typeface="Arial" pitchFamily="34" charset="0"/>
                <a:cs typeface="Arial" pitchFamily="34" charset="0"/>
              </a:rPr>
              <a:t>politické faktory  </a:t>
            </a:r>
          </a:p>
          <a:p>
            <a:pPr lvl="1" eaLnBrk="1" hangingPunct="1">
              <a:lnSpc>
                <a:spcPct val="200000"/>
              </a:lnSpc>
              <a:buClr>
                <a:srgbClr val="FF0000"/>
              </a:buClr>
              <a:buFont typeface="Arial" panose="020B0604020202020204" pitchFamily="34" charset="0"/>
              <a:buChar char="•"/>
              <a:defRPr/>
            </a:pPr>
            <a:r>
              <a:rPr lang="cs-CZ" sz="2400" dirty="0">
                <a:latin typeface="Arial" pitchFamily="34" charset="0"/>
                <a:cs typeface="Arial" pitchFamily="34" charset="0"/>
              </a:rPr>
              <a:t>kulturně – společenské faktory</a:t>
            </a:r>
          </a:p>
          <a:p>
            <a:pPr lvl="1" eaLnBrk="1" hangingPunct="1">
              <a:lnSpc>
                <a:spcPct val="200000"/>
              </a:lnSpc>
              <a:buClr>
                <a:srgbClr val="FF0000"/>
              </a:buClr>
              <a:buFont typeface="Arial" panose="020B0604020202020204" pitchFamily="34" charset="0"/>
              <a:buChar char="•"/>
              <a:defRPr/>
            </a:pPr>
            <a:r>
              <a:rPr lang="cs-CZ" sz="2400" dirty="0">
                <a:latin typeface="Arial" pitchFamily="34" charset="0"/>
                <a:cs typeface="Arial" pitchFamily="34" charset="0"/>
              </a:rPr>
              <a:t>ekonomické faktory</a:t>
            </a:r>
          </a:p>
          <a:p>
            <a:pPr lvl="1" eaLnBrk="1" hangingPunct="1">
              <a:lnSpc>
                <a:spcPct val="200000"/>
              </a:lnSpc>
              <a:buClr>
                <a:srgbClr val="FF0000"/>
              </a:buClr>
              <a:buFont typeface="Arial" panose="020B0604020202020204" pitchFamily="34" charset="0"/>
              <a:buChar char="•"/>
              <a:defRPr/>
            </a:pPr>
            <a:r>
              <a:rPr lang="cs-CZ" sz="2400" dirty="0">
                <a:latin typeface="Arial" pitchFamily="34" charset="0"/>
                <a:cs typeface="Arial" pitchFamily="34" charset="0"/>
              </a:rPr>
              <a:t>technologické faktory a inovace </a:t>
            </a:r>
          </a:p>
          <a:p>
            <a:pPr marL="565150" lvl="1" indent="0" eaLnBrk="1" hangingPunct="1">
              <a:buClr>
                <a:schemeClr val="accent2"/>
              </a:buClr>
              <a:defRPr/>
            </a:pPr>
            <a:endParaRPr lang="cs-CZ" sz="2400" dirty="0">
              <a:latin typeface="Times New Roman" pitchFamily="18" charset="0"/>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DBC60C03-10B2-4005-A921-DA4DBD0D2893}"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13</a:t>
            </a:fld>
            <a:endParaRPr lang="en-US" altLang="cs-CZ">
              <a:solidFill>
                <a:srgbClr val="FFFFFF"/>
              </a:solidFill>
              <a:latin typeface="Arial" panose="020B0604020202020204" pitchFamily="34" charset="0"/>
              <a:cs typeface="Arial" panose="020B0604020202020204" pitchFamily="34" charset="0"/>
            </a:endParaRPr>
          </a:p>
        </p:txBody>
      </p:sp>
      <p:sp>
        <p:nvSpPr>
          <p:cNvPr id="12292" name="TextovéPole 8"/>
          <p:cNvSpPr txBox="1">
            <a:spLocks noChangeArrowheads="1"/>
          </p:cNvSpPr>
          <p:nvPr/>
        </p:nvSpPr>
        <p:spPr bwMode="auto">
          <a:xfrm>
            <a:off x="4763" y="7842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VÝVOJ A PŘÍČINY RŮSTU VEŘEJNÝCH  VÝDAJŮ</a:t>
            </a: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ovéPole 8"/>
          <p:cNvSpPr txBox="1">
            <a:spLocks noChangeArrowheads="1"/>
          </p:cNvSpPr>
          <p:nvPr/>
        </p:nvSpPr>
        <p:spPr bwMode="auto">
          <a:xfrm>
            <a:off x="-108520" y="71101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DEMOGRAFICKÁ STRUKTURA OBYVATEL</a:t>
            </a: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06A772CC-1ECD-4B78-B14B-D8284A748FCC}"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14</a:t>
            </a:fld>
            <a:endParaRPr lang="en-US" altLang="cs-CZ">
              <a:solidFill>
                <a:srgbClr val="FFFFFF"/>
              </a:solidFill>
              <a:latin typeface="Arial" panose="020B0604020202020204" pitchFamily="34" charset="0"/>
              <a:cs typeface="Arial" panose="020B0604020202020204" pitchFamily="34" charset="0"/>
            </a:endParaRPr>
          </a:p>
        </p:txBody>
      </p:sp>
      <p:pic>
        <p:nvPicPr>
          <p:cNvPr id="5" name="obrázek 1"/>
          <p:cNvPicPr/>
          <p:nvPr/>
        </p:nvPicPr>
        <p:blipFill>
          <a:blip r:embed="rId2" cstate="print"/>
          <a:srcRect/>
          <a:stretch>
            <a:fillRect/>
          </a:stretch>
        </p:blipFill>
        <p:spPr bwMode="auto">
          <a:xfrm>
            <a:off x="1673424" y="1164537"/>
            <a:ext cx="5904656" cy="4704680"/>
          </a:xfrm>
          <a:prstGeom prst="rect">
            <a:avLst/>
          </a:prstGeom>
          <a:noFill/>
          <a:ln w="9525">
            <a:noFill/>
            <a:miter lim="800000"/>
            <a:headEnd/>
            <a:tailEnd/>
          </a:ln>
        </p:spPr>
      </p:pic>
      <p:sp>
        <p:nvSpPr>
          <p:cNvPr id="2" name="TextovéPole 1"/>
          <p:cNvSpPr txBox="1"/>
          <p:nvPr/>
        </p:nvSpPr>
        <p:spPr>
          <a:xfrm>
            <a:off x="107504" y="6093296"/>
            <a:ext cx="9036496" cy="1200329"/>
          </a:xfrm>
          <a:prstGeom prst="rect">
            <a:avLst/>
          </a:prstGeom>
          <a:noFill/>
        </p:spPr>
        <p:txBody>
          <a:bodyPr wrap="square" rtlCol="0">
            <a:spAutoFit/>
          </a:bodyPr>
          <a:lstStyle/>
          <a:p>
            <a:r>
              <a:rPr lang="cs-CZ" dirty="0"/>
              <a:t>Očekávaná věková struktura obyvatel ČR v roce 2070 v porovnání s věkovou strukturou v roce 2008. </a:t>
            </a:r>
            <a:r>
              <a:rPr lang="cs-CZ" sz="1000" dirty="0">
                <a:hlinkClick r:id="rId3"/>
              </a:rPr>
              <a:t>http://www.mpsv.cz/files/clanky/8842/Prognoza_2010.pdf</a:t>
            </a:r>
            <a:endParaRPr lang="cs-CZ" sz="1000" dirty="0"/>
          </a:p>
          <a:p>
            <a:endParaRPr lang="cs-CZ" dirty="0"/>
          </a:p>
          <a:p>
            <a:endParaRPr lang="cs-CZ" dirty="0"/>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ovéPole 8"/>
          <p:cNvSpPr txBox="1">
            <a:spLocks noChangeArrowheads="1"/>
          </p:cNvSpPr>
          <p:nvPr/>
        </p:nvSpPr>
        <p:spPr bwMode="auto">
          <a:xfrm>
            <a:off x="0" y="71101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DEMOGRAFICKÁ STRUKTURA OBYVATEL</a:t>
            </a:r>
          </a:p>
          <a:p>
            <a:pPr algn="ctr"/>
            <a:endParaRPr lang="cs-CZ" altLang="cs-CZ" sz="2400" b="1" dirty="0">
              <a:latin typeface="Arial" panose="020B0604020202020204" pitchFamily="34" charset="0"/>
              <a:cs typeface="Arial" panose="020B0604020202020204" pitchFamily="34" charset="0"/>
            </a:endParaRPr>
          </a:p>
          <a:p>
            <a:pPr algn="ctr"/>
            <a:r>
              <a:rPr lang="cs-CZ" sz="2000" b="1" dirty="0">
                <a:latin typeface="Arial" panose="020B0604020202020204" pitchFamily="34" charset="0"/>
                <a:cs typeface="Arial" panose="020B0604020202020204" pitchFamily="34" charset="0"/>
              </a:rPr>
              <a:t>Projekce výdajů závisejících na věkové struktuře obyvatelstva </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v % HDP</a:t>
            </a:r>
            <a:r>
              <a:rPr lang="cs-CZ" sz="2000" i="1" dirty="0">
                <a:latin typeface="Arial" panose="020B0604020202020204" pitchFamily="34" charset="0"/>
                <a:cs typeface="Arial" panose="020B0604020202020204" pitchFamily="34" charset="0"/>
              </a:rPr>
              <a:t>) – referenční scénáře</a:t>
            </a:r>
            <a:r>
              <a:rPr lang="cs-CZ" sz="2000" dirty="0">
                <a:latin typeface="Arial" panose="020B0604020202020204" pitchFamily="34" charset="0"/>
                <a:cs typeface="Arial" panose="020B0604020202020204" pitchFamily="34" charset="0"/>
              </a:rPr>
              <a:t> </a:t>
            </a:r>
            <a:br>
              <a:rPr lang="cs-CZ" sz="2000" dirty="0">
                <a:latin typeface="Arial" panose="020B0604020202020204" pitchFamily="34" charset="0"/>
                <a:cs typeface="Arial" panose="020B0604020202020204" pitchFamily="34" charset="0"/>
              </a:rPr>
            </a:br>
            <a:endParaRPr lang="cs-CZ" altLang="cs-CZ" sz="2000" b="1" dirty="0">
              <a:latin typeface="Arial" panose="020B0604020202020204" pitchFamily="34" charset="0"/>
              <a:cs typeface="Arial" panose="020B0604020202020204" pitchFamily="34" charset="0"/>
            </a:endParaRP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06A772CC-1ECD-4B78-B14B-D8284A748FCC}"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15</a:t>
            </a:fld>
            <a:endParaRPr lang="en-US" altLang="cs-CZ">
              <a:solidFill>
                <a:srgbClr val="FFFFFF"/>
              </a:solidFill>
              <a:latin typeface="Arial" panose="020B0604020202020204" pitchFamily="34" charset="0"/>
              <a:cs typeface="Arial" panose="020B0604020202020204" pitchFamily="34" charset="0"/>
            </a:endParaRPr>
          </a:p>
        </p:txBody>
      </p:sp>
      <p:sp>
        <p:nvSpPr>
          <p:cNvPr id="2" name="TextovéPole 1"/>
          <p:cNvSpPr txBox="1"/>
          <p:nvPr/>
        </p:nvSpPr>
        <p:spPr>
          <a:xfrm>
            <a:off x="107504" y="6146990"/>
            <a:ext cx="9036496" cy="461665"/>
          </a:xfrm>
          <a:prstGeom prst="rect">
            <a:avLst/>
          </a:prstGeom>
          <a:noFill/>
        </p:spPr>
        <p:txBody>
          <a:bodyPr wrap="square" rtlCol="0">
            <a:spAutoFit/>
          </a:bodyPr>
          <a:lstStyle/>
          <a:p>
            <a:r>
              <a:rPr lang="cs-CZ" sz="1200" dirty="0">
                <a:latin typeface="Arial" panose="020B0604020202020204" pitchFamily="34" charset="0"/>
                <a:cs typeface="Arial" panose="020B0604020202020204" pitchFamily="34" charset="0"/>
              </a:rPr>
              <a:t>Konvergenční program ČR, duben 2020</a:t>
            </a:r>
          </a:p>
          <a:p>
            <a:r>
              <a:rPr lang="cs-CZ" sz="1200" dirty="0">
                <a:latin typeface="Arial" panose="020B0604020202020204" pitchFamily="34" charset="0"/>
                <a:cs typeface="Arial" panose="020B0604020202020204" pitchFamily="34" charset="0"/>
                <a:hlinkClick r:id="rId2"/>
              </a:rPr>
              <a:t>https://www.mfcr.cz/assets/cs/media/Konvergence-k-EU_2020_Konvergencni-program-CR-duben-2020_v02.pdf</a:t>
            </a:r>
            <a:endParaRPr lang="cs-CZ" dirty="0"/>
          </a:p>
        </p:txBody>
      </p:sp>
      <p:pic>
        <p:nvPicPr>
          <p:cNvPr id="4" name="Obrázek 3">
            <a:extLst>
              <a:ext uri="{FF2B5EF4-FFF2-40B4-BE49-F238E27FC236}">
                <a16:creationId xmlns:a16="http://schemas.microsoft.com/office/drawing/2014/main" id="{C45059CF-79C2-499A-B94F-D5B11C74A5D4}"/>
              </a:ext>
            </a:extLst>
          </p:cNvPr>
          <p:cNvPicPr>
            <a:picLocks noChangeAspect="1"/>
          </p:cNvPicPr>
          <p:nvPr/>
        </p:nvPicPr>
        <p:blipFill>
          <a:blip r:embed="rId3"/>
          <a:stretch>
            <a:fillRect/>
          </a:stretch>
        </p:blipFill>
        <p:spPr>
          <a:xfrm>
            <a:off x="0" y="2616554"/>
            <a:ext cx="9144000" cy="1624892"/>
          </a:xfrm>
          <a:prstGeom prst="rect">
            <a:avLst/>
          </a:prstGeom>
        </p:spPr>
      </p:pic>
    </p:spTree>
    <p:extLst>
      <p:ext uri="{BB962C8B-B14F-4D97-AF65-F5344CB8AC3E}">
        <p14:creationId xmlns:p14="http://schemas.microsoft.com/office/powerpoint/2010/main" val="3683934249"/>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900113" y="1557338"/>
            <a:ext cx="76342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Verdana" panose="020B0604030504040204" pitchFamily="34" charset="0"/>
              </a:defRPr>
            </a:lvl1pPr>
            <a:lvl2pPr marL="1022350" indent="-45720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eaLnBrk="1" hangingPunct="1">
              <a:lnSpc>
                <a:spcPct val="200000"/>
              </a:lnSpc>
              <a:buClr>
                <a:srgbClr val="FF0000"/>
              </a:buClr>
              <a:buFontTx/>
              <a:buAutoNum type="alphaUcPeriod"/>
            </a:pPr>
            <a:r>
              <a:rPr lang="cs-CZ" altLang="cs-CZ" sz="2400" dirty="0">
                <a:latin typeface="Arial" panose="020B0604020202020204" pitchFamily="34" charset="0"/>
                <a:cs typeface="Arial" panose="020B0604020202020204" pitchFamily="34" charset="0"/>
              </a:rPr>
              <a:t>Teorie stupňovitého růstu </a:t>
            </a:r>
          </a:p>
          <a:p>
            <a:pPr lvl="1" eaLnBrk="1" hangingPunct="1">
              <a:lnSpc>
                <a:spcPct val="200000"/>
              </a:lnSpc>
              <a:buClr>
                <a:srgbClr val="FF0000"/>
              </a:buClr>
              <a:buFontTx/>
              <a:buAutoNum type="alphaUcPeriod"/>
            </a:pPr>
            <a:r>
              <a:rPr lang="cs-CZ" altLang="cs-CZ" sz="2400" dirty="0">
                <a:latin typeface="Arial" panose="020B0604020202020204" pitchFamily="34" charset="0"/>
                <a:cs typeface="Arial" panose="020B0604020202020204" pitchFamily="34" charset="0"/>
              </a:rPr>
              <a:t>Teorie prahových efektů  </a:t>
            </a:r>
          </a:p>
          <a:p>
            <a:pPr lvl="1" eaLnBrk="1" hangingPunct="1">
              <a:lnSpc>
                <a:spcPct val="200000"/>
              </a:lnSpc>
              <a:buClr>
                <a:srgbClr val="FF0000"/>
              </a:buClr>
              <a:buFontTx/>
              <a:buAutoNum type="alphaUcPeriod"/>
            </a:pPr>
            <a:r>
              <a:rPr lang="cs-CZ" altLang="cs-CZ" sz="2400" dirty="0" err="1">
                <a:latin typeface="Arial" panose="020B0604020202020204" pitchFamily="34" charset="0"/>
                <a:cs typeface="Arial" panose="020B0604020202020204" pitchFamily="34" charset="0"/>
              </a:rPr>
              <a:t>Baumolův</a:t>
            </a:r>
            <a:r>
              <a:rPr lang="cs-CZ" altLang="cs-CZ" sz="2400" dirty="0">
                <a:latin typeface="Arial" panose="020B0604020202020204" pitchFamily="34" charset="0"/>
                <a:cs typeface="Arial" panose="020B0604020202020204" pitchFamily="34" charset="0"/>
              </a:rPr>
              <a:t> zákon</a:t>
            </a:r>
          </a:p>
          <a:p>
            <a:pPr lvl="1" eaLnBrk="1" hangingPunct="1">
              <a:lnSpc>
                <a:spcPct val="200000"/>
              </a:lnSpc>
              <a:buClr>
                <a:srgbClr val="FF0000"/>
              </a:buClr>
              <a:buFontTx/>
              <a:buAutoNum type="alphaUcPeriod"/>
            </a:pPr>
            <a:r>
              <a:rPr lang="cs-CZ" altLang="cs-CZ" sz="2400" dirty="0">
                <a:latin typeface="Arial" panose="020B0604020202020204" pitchFamily="34" charset="0"/>
                <a:cs typeface="Arial" panose="020B0604020202020204" pitchFamily="34" charset="0"/>
              </a:rPr>
              <a:t>Wagnerův zákon</a:t>
            </a:r>
          </a:p>
          <a:p>
            <a:pPr lvl="1" eaLnBrk="1" hangingPunct="1">
              <a:lnSpc>
                <a:spcPct val="200000"/>
              </a:lnSpc>
              <a:buClr>
                <a:srgbClr val="FF0000"/>
              </a:buClr>
              <a:buFontTx/>
              <a:buAutoNum type="alphaUcPeriod"/>
            </a:pPr>
            <a:r>
              <a:rPr lang="cs-CZ" altLang="cs-CZ" sz="2400" dirty="0">
                <a:latin typeface="Arial" panose="020B0604020202020204" pitchFamily="34" charset="0"/>
                <a:cs typeface="Arial" panose="020B0604020202020204" pitchFamily="34" charset="0"/>
              </a:rPr>
              <a:t>Stát blahobytu a demonstrační efekt</a:t>
            </a: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3EF31BFE-2DBF-4AF2-9B84-5B41354FA962}"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16</a:t>
            </a:fld>
            <a:endParaRPr lang="en-US" altLang="cs-CZ">
              <a:solidFill>
                <a:srgbClr val="FFFFFF"/>
              </a:solidFill>
              <a:latin typeface="Arial" panose="020B0604020202020204" pitchFamily="34" charset="0"/>
              <a:cs typeface="Arial" panose="020B0604020202020204" pitchFamily="34" charset="0"/>
            </a:endParaRPr>
          </a:p>
        </p:txBody>
      </p:sp>
      <p:sp>
        <p:nvSpPr>
          <p:cNvPr id="15364" name="TextovéPole 8"/>
          <p:cNvSpPr txBox="1">
            <a:spLocks noChangeArrowheads="1"/>
          </p:cNvSpPr>
          <p:nvPr/>
        </p:nvSpPr>
        <p:spPr bwMode="auto">
          <a:xfrm>
            <a:off x="4763" y="7842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TEORIE (zákonitosti) RŮSTU VEŘEJNÝCH  VÝDAJŮ</a:t>
            </a:r>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03213" y="1263650"/>
            <a:ext cx="8286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tabLst>
                <a:tab pos="577850" algn="l"/>
              </a:tabLst>
              <a:defRPr>
                <a:solidFill>
                  <a:schemeClr val="tx1"/>
                </a:solidFill>
                <a:latin typeface="Verdana" panose="020B0604030504040204" pitchFamily="34" charset="0"/>
              </a:defRPr>
            </a:lvl1pPr>
            <a:lvl2pPr marL="742950" indent="-285750" eaLnBrk="0" hangingPunct="0">
              <a:tabLst>
                <a:tab pos="577850" algn="l"/>
              </a:tabLst>
              <a:defRPr>
                <a:solidFill>
                  <a:schemeClr val="tx1"/>
                </a:solidFill>
                <a:latin typeface="Verdana" panose="020B0604030504040204" pitchFamily="34" charset="0"/>
              </a:defRPr>
            </a:lvl2pPr>
            <a:lvl3pPr marL="1143000" indent="-228600" eaLnBrk="0" hangingPunct="0">
              <a:tabLst>
                <a:tab pos="577850" algn="l"/>
              </a:tabLst>
              <a:defRPr>
                <a:solidFill>
                  <a:schemeClr val="tx1"/>
                </a:solidFill>
                <a:latin typeface="Verdana" panose="020B0604030504040204" pitchFamily="34" charset="0"/>
              </a:defRPr>
            </a:lvl3pPr>
            <a:lvl4pPr marL="1600200" indent="-228600" eaLnBrk="0" hangingPunct="0">
              <a:tabLst>
                <a:tab pos="577850" algn="l"/>
              </a:tabLst>
              <a:defRPr>
                <a:solidFill>
                  <a:schemeClr val="tx1"/>
                </a:solidFill>
                <a:latin typeface="Verdana" panose="020B0604030504040204" pitchFamily="34" charset="0"/>
              </a:defRPr>
            </a:lvl4pPr>
            <a:lvl5pPr marL="2057400" indent="-228600" eaLnBrk="0" hangingPunct="0">
              <a:tabLst>
                <a:tab pos="57785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57785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57785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57785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577850" algn="l"/>
              </a:tabLst>
              <a:defRPr>
                <a:solidFill>
                  <a:schemeClr val="tx1"/>
                </a:solidFill>
                <a:latin typeface="Verdana" panose="020B0604030504040204" pitchFamily="34" charset="0"/>
              </a:defRPr>
            </a:lvl9pPr>
          </a:lstStyle>
          <a:p>
            <a:pPr eaLnBrk="1" hangingPunct="1">
              <a:spcBef>
                <a:spcPct val="20000"/>
              </a:spcBef>
              <a:buClr>
                <a:schemeClr val="hlink"/>
              </a:buClr>
              <a:buFont typeface="Wingdings" panose="05000000000000000000" pitchFamily="2" charset="2"/>
              <a:buNone/>
            </a:pPr>
            <a:r>
              <a:rPr lang="cs-CZ" altLang="cs-CZ" sz="2000" b="1" dirty="0">
                <a:latin typeface="Arial" panose="020B0604020202020204" pitchFamily="34" charset="0"/>
                <a:cs typeface="Arial" panose="020B0604020202020204" pitchFamily="34" charset="0"/>
              </a:rPr>
              <a:t>T. </a:t>
            </a:r>
            <a:r>
              <a:rPr lang="cs-CZ" altLang="cs-CZ" sz="2000" b="1" dirty="0" err="1">
                <a:latin typeface="Arial" panose="020B0604020202020204" pitchFamily="34" charset="0"/>
                <a:cs typeface="Arial" panose="020B0604020202020204" pitchFamily="34" charset="0"/>
              </a:rPr>
              <a:t>Peacock</a:t>
            </a:r>
            <a:r>
              <a:rPr lang="cs-CZ" altLang="cs-CZ" sz="2000" b="1" dirty="0">
                <a:latin typeface="Arial" panose="020B0604020202020204" pitchFamily="34" charset="0"/>
                <a:cs typeface="Arial" panose="020B0604020202020204" pitchFamily="34" charset="0"/>
              </a:rPr>
              <a:t> a J. </a:t>
            </a:r>
            <a:r>
              <a:rPr lang="cs-CZ" altLang="cs-CZ" sz="2000" b="1" dirty="0" err="1">
                <a:latin typeface="Arial" panose="020B0604020202020204" pitchFamily="34" charset="0"/>
                <a:cs typeface="Arial" panose="020B0604020202020204" pitchFamily="34" charset="0"/>
              </a:rPr>
              <a:t>Wiseman</a:t>
            </a:r>
            <a:endParaRPr lang="cs-CZ" altLang="cs-CZ" sz="2000" b="1" dirty="0">
              <a:latin typeface="Arial" panose="020B0604020202020204" pitchFamily="34" charset="0"/>
              <a:cs typeface="Arial" panose="020B0604020202020204" pitchFamily="34" charset="0"/>
            </a:endParaRPr>
          </a:p>
          <a:p>
            <a:pPr eaLnBrk="1" hangingPunct="1">
              <a:spcBef>
                <a:spcPct val="20000"/>
              </a:spcBef>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 posunový efekt veřejných výdajů o snesitelný fiskální náklad</a:t>
            </a:r>
            <a:endParaRPr lang="cs-CZ" altLang="cs-CZ" sz="2400" dirty="0">
              <a:latin typeface="Times New Roman" panose="02020603050405020304" pitchFamily="18" charset="0"/>
            </a:endParaRP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3750"/>
            <a:ext cx="63373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ovéPole 5"/>
          <p:cNvSpPr txBox="1">
            <a:spLocks noChangeArrowheads="1"/>
          </p:cNvSpPr>
          <p:nvPr/>
        </p:nvSpPr>
        <p:spPr bwMode="auto">
          <a:xfrm>
            <a:off x="9525" y="5783263"/>
            <a:ext cx="913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latin typeface="Arial" panose="020B0604020202020204" pitchFamily="34" charset="0"/>
                <a:cs typeface="Arial" panose="020B0604020202020204" pitchFamily="34" charset="0"/>
              </a:rPr>
              <a:t>Tato teorie je založena na tom, že daňoví poplatníci jsou ochotni nést jen určitou výši zdanění. Při krizových jevech jako je válka či přírodní katastrofy jsou však ochotni nést vyšší zdanění. Po skončení krize se ale zdanění nesníží, </a:t>
            </a:r>
            <a:r>
              <a:rPr lang="cs-CZ" altLang="cs-CZ" b="1">
                <a:latin typeface="Arial" panose="020B0604020202020204" pitchFamily="34" charset="0"/>
                <a:cs typeface="Arial" panose="020B0604020202020204" pitchFamily="34" charset="0"/>
              </a:rPr>
              <a:t>mění se jen struktura výdajů</a:t>
            </a:r>
            <a:r>
              <a:rPr lang="cs-CZ" altLang="cs-CZ">
                <a:latin typeface="Times New Roman" panose="02020603050405020304" pitchFamily="18" charset="0"/>
                <a:cs typeface="Times New Roman" panose="02020603050405020304" pitchFamily="18" charset="0"/>
              </a:rPr>
              <a:t>. </a:t>
            </a:r>
          </a:p>
        </p:txBody>
      </p:sp>
      <p:sp>
        <p:nvSpPr>
          <p:cNvPr id="7" name="Obdélník 6"/>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2C28E4CD-4C9B-48D1-BBE5-67F92EF321E2}"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17</a:t>
            </a:fld>
            <a:endParaRPr lang="en-US" altLang="cs-CZ">
              <a:solidFill>
                <a:srgbClr val="FFFFFF"/>
              </a:solidFill>
              <a:latin typeface="Arial" panose="020B0604020202020204" pitchFamily="34" charset="0"/>
              <a:cs typeface="Arial" panose="020B0604020202020204" pitchFamily="34" charset="0"/>
            </a:endParaRPr>
          </a:p>
        </p:txBody>
      </p:sp>
      <p:sp>
        <p:nvSpPr>
          <p:cNvPr id="16390" name="TextovéPole 8"/>
          <p:cNvSpPr txBox="1">
            <a:spLocks noChangeArrowheads="1"/>
          </p:cNvSpPr>
          <p:nvPr/>
        </p:nvSpPr>
        <p:spPr bwMode="auto">
          <a:xfrm>
            <a:off x="4763" y="7842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B. PRAHOVÉ EFEKTY</a:t>
            </a: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7344852-9EBF-4ACE-8235-7528D1EB1492}" type="slidenum">
              <a:rPr lang="cs-CZ" altLang="cs-CZ">
                <a:solidFill>
                  <a:srgbClr val="898989"/>
                </a:solidFill>
              </a:rPr>
              <a:pPr eaLnBrk="1" hangingPunct="1"/>
              <a:t>18</a:t>
            </a:fld>
            <a:endParaRPr lang="cs-CZ" altLang="cs-CZ">
              <a:solidFill>
                <a:srgbClr val="898989"/>
              </a:solidFill>
            </a:endParaRPr>
          </a:p>
        </p:txBody>
      </p:sp>
      <p:sp>
        <p:nvSpPr>
          <p:cNvPr id="64515" name="Text Box 3"/>
          <p:cNvSpPr txBox="1">
            <a:spLocks noChangeArrowheads="1"/>
          </p:cNvSpPr>
          <p:nvPr/>
        </p:nvSpPr>
        <p:spPr bwMode="auto">
          <a:xfrm>
            <a:off x="323528" y="1399104"/>
            <a:ext cx="8569325" cy="4524315"/>
          </a:xfrm>
          <a:prstGeom prst="rect">
            <a:avLst/>
          </a:prstGeom>
          <a:noFill/>
          <a:ln w="9525">
            <a:noFill/>
            <a:miter lim="800000"/>
            <a:headEnd/>
            <a:tailEnd/>
          </a:ln>
          <a:effectLst/>
        </p:spPr>
        <p:txBody>
          <a:bodyPr>
            <a:spAutoFit/>
          </a:bodyPr>
          <a:lstStyle/>
          <a:p>
            <a:pPr marL="479425" lvl="1" indent="-393700">
              <a:tabLst>
                <a:tab pos="577850" algn="l"/>
              </a:tabLst>
              <a:defRPr/>
            </a:pPr>
            <a:r>
              <a:rPr lang="cs-CZ" sz="2400" b="1" dirty="0">
                <a:latin typeface="Arial" pitchFamily="34" charset="0"/>
                <a:cs typeface="Arial" pitchFamily="34" charset="0"/>
              </a:rPr>
              <a:t>Vyšší nákladovost služeb veřejného sektoru</a:t>
            </a:r>
          </a:p>
          <a:p>
            <a:pPr marL="822325" lvl="1" indent="-342900">
              <a:buClr>
                <a:srgbClr val="FF0000"/>
              </a:buClr>
              <a:buFont typeface="Arial" panose="020B0604020202020204" pitchFamily="34" charset="0"/>
              <a:buChar char="•"/>
              <a:tabLst>
                <a:tab pos="577850" algn="l"/>
              </a:tabLst>
              <a:defRPr/>
            </a:pPr>
            <a:r>
              <a:rPr lang="cs-CZ" sz="2400" b="1" dirty="0">
                <a:solidFill>
                  <a:srgbClr val="FF0000"/>
                </a:solidFill>
                <a:latin typeface="Arial" pitchFamily="34" charset="0"/>
                <a:cs typeface="Arial" pitchFamily="34" charset="0"/>
              </a:rPr>
              <a:t>mzdy</a:t>
            </a:r>
            <a:r>
              <a:rPr lang="cs-CZ" sz="2400" dirty="0">
                <a:latin typeface="Arial" pitchFamily="34" charset="0"/>
                <a:cs typeface="Arial" pitchFamily="34" charset="0"/>
              </a:rPr>
              <a:t> v obou sektorech rostou dle růstu produktivity </a:t>
            </a:r>
          </a:p>
          <a:p>
            <a:pPr lvl="1">
              <a:buClr>
                <a:schemeClr val="accent2"/>
              </a:buClr>
              <a:tabLst>
                <a:tab pos="577850" algn="l"/>
              </a:tabLst>
              <a:defRPr/>
            </a:pPr>
            <a:r>
              <a:rPr lang="cs-CZ" sz="2400" dirty="0">
                <a:latin typeface="Arial" pitchFamily="34" charset="0"/>
                <a:cs typeface="Arial" pitchFamily="34" charset="0"/>
              </a:rPr>
              <a:t>	v soukromém sektoru (obecně platí, že mzdy ve veřejném sektoru „následují“ mzdy v privátní sféře)</a:t>
            </a:r>
          </a:p>
          <a:p>
            <a:pPr lvl="1">
              <a:buClr>
                <a:schemeClr val="accent2"/>
              </a:buClr>
              <a:tabLst>
                <a:tab pos="577850" algn="l"/>
              </a:tabLst>
              <a:defRPr/>
            </a:pPr>
            <a:endParaRPr lang="cs-CZ" sz="2400" dirty="0">
              <a:latin typeface="Arial" pitchFamily="34" charset="0"/>
              <a:cs typeface="Arial" pitchFamily="34" charset="0"/>
            </a:endParaRPr>
          </a:p>
          <a:p>
            <a:pPr marL="800100" lvl="1" indent="-342900">
              <a:buClr>
                <a:srgbClr val="FF0000"/>
              </a:buClr>
              <a:buFont typeface="Arial" panose="020B0604020202020204" pitchFamily="34" charset="0"/>
              <a:buChar char="•"/>
              <a:tabLst>
                <a:tab pos="577850" algn="l"/>
              </a:tabLst>
              <a:defRPr/>
            </a:pPr>
            <a:r>
              <a:rPr lang="cs-CZ" sz="2400" b="1" dirty="0">
                <a:solidFill>
                  <a:srgbClr val="FF0000"/>
                </a:solidFill>
                <a:latin typeface="Arial" pitchFamily="34" charset="0"/>
                <a:cs typeface="Arial" pitchFamily="34" charset="0"/>
              </a:rPr>
              <a:t>produktivita práce </a:t>
            </a:r>
            <a:r>
              <a:rPr lang="cs-CZ" sz="2400" dirty="0">
                <a:latin typeface="Arial" pitchFamily="34" charset="0"/>
                <a:cs typeface="Arial" pitchFamily="34" charset="0"/>
              </a:rPr>
              <a:t>v soukromé sektoru roste v čase rychleji než ve veřejném</a:t>
            </a:r>
          </a:p>
          <a:p>
            <a:pPr lvl="2">
              <a:buFont typeface="Symbol"/>
              <a:buChar char="Þ"/>
              <a:tabLst>
                <a:tab pos="577850" algn="l"/>
              </a:tabLst>
              <a:defRPr/>
            </a:pPr>
            <a:r>
              <a:rPr lang="cs-CZ" sz="2400" b="1" dirty="0">
                <a:latin typeface="Arial" pitchFamily="34" charset="0"/>
                <a:cs typeface="Arial" pitchFamily="34" charset="0"/>
              </a:rPr>
              <a:t>    </a:t>
            </a:r>
            <a:r>
              <a:rPr lang="cs-CZ" sz="2400" dirty="0">
                <a:latin typeface="Arial" pitchFamily="34" charset="0"/>
                <a:cs typeface="Arial" pitchFamily="34" charset="0"/>
              </a:rPr>
              <a:t>náklady na jednotku výstupu ve veřejném sektoru rostou rychleji než v soukromém</a:t>
            </a:r>
          </a:p>
          <a:p>
            <a:pPr marL="266700" lvl="2" indent="647700">
              <a:tabLst>
                <a:tab pos="542925" algn="l"/>
              </a:tabLst>
              <a:defRPr/>
            </a:pPr>
            <a:endParaRPr lang="cs-CZ" sz="2400" dirty="0">
              <a:latin typeface="Arial" pitchFamily="34" charset="0"/>
              <a:cs typeface="Arial" pitchFamily="34" charset="0"/>
            </a:endParaRPr>
          </a:p>
          <a:p>
            <a:pPr marL="266700" lvl="2" indent="180975">
              <a:tabLst>
                <a:tab pos="447675" algn="l"/>
                <a:tab pos="542925" algn="l"/>
              </a:tabLst>
              <a:defRPr/>
            </a:pPr>
            <a:r>
              <a:rPr lang="cs-CZ" sz="2400" dirty="0">
                <a:latin typeface="Arial" pitchFamily="34" charset="0"/>
                <a:cs typeface="Arial" pitchFamily="34" charset="0"/>
              </a:rPr>
              <a:t>Aktuální situace v ČR???</a:t>
            </a:r>
          </a:p>
          <a:p>
            <a:pPr lvl="2">
              <a:tabLst>
                <a:tab pos="577850" algn="l"/>
              </a:tabLst>
              <a:defRPr/>
            </a:pPr>
            <a:endParaRPr lang="cs-CZ" sz="2400" b="1" dirty="0">
              <a:latin typeface="Times New Roman" pitchFamily="18" charset="0"/>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CFE9C7CC-1EA8-4C32-B4CA-DF96A017A70E}"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18</a:t>
            </a:fld>
            <a:endParaRPr lang="en-US" altLang="cs-CZ">
              <a:solidFill>
                <a:srgbClr val="FFFFFF"/>
              </a:solidFill>
              <a:latin typeface="Arial" panose="020B0604020202020204" pitchFamily="34" charset="0"/>
              <a:cs typeface="Arial" panose="020B0604020202020204" pitchFamily="34" charset="0"/>
            </a:endParaRPr>
          </a:p>
        </p:txBody>
      </p:sp>
      <p:sp>
        <p:nvSpPr>
          <p:cNvPr id="17413" name="TextovéPole 8"/>
          <p:cNvSpPr txBox="1">
            <a:spLocks noChangeArrowheads="1"/>
          </p:cNvSpPr>
          <p:nvPr/>
        </p:nvSpPr>
        <p:spPr bwMode="auto">
          <a:xfrm>
            <a:off x="4763" y="7842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C. BAUMOLŮV ZÁKON</a:t>
            </a: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827088" y="1484313"/>
            <a:ext cx="7632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sz="2400" b="1" dirty="0">
                <a:latin typeface="Arial" panose="020B0604020202020204" pitchFamily="34" charset="0"/>
                <a:cs typeface="Arial" panose="020B0604020202020204" pitchFamily="34" charset="0"/>
              </a:rPr>
              <a:t>Alfred Wagner – (1835 – 1917):</a:t>
            </a:r>
          </a:p>
          <a:p>
            <a:pPr lvl="1" eaLnBrk="1" hangingPunct="1"/>
            <a:r>
              <a:rPr lang="cs-CZ" altLang="cs-CZ" sz="2400" dirty="0">
                <a:latin typeface="Arial" panose="020B0604020202020204" pitchFamily="34" charset="0"/>
                <a:cs typeface="Arial" panose="020B0604020202020204" pitchFamily="34" charset="0"/>
              </a:rPr>
              <a:t>„S růstem důchodu na hlavu roste v ekonomice relativní velikost veřejného sektoru“ (Wagnerův zákon)</a:t>
            </a:r>
          </a:p>
        </p:txBody>
      </p:sp>
      <p:pic>
        <p:nvPicPr>
          <p:cNvPr id="18435" name="Picture 8" descr="Wag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997200"/>
            <a:ext cx="326072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ovéPole 8"/>
          <p:cNvSpPr txBox="1">
            <a:spLocks noChangeArrowheads="1"/>
          </p:cNvSpPr>
          <p:nvPr/>
        </p:nvSpPr>
        <p:spPr bwMode="auto">
          <a:xfrm>
            <a:off x="4763" y="7842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D. WAGNERŮV ZÁKON</a:t>
            </a:r>
          </a:p>
        </p:txBody>
      </p:sp>
      <p:sp>
        <p:nvSpPr>
          <p:cNvPr id="8" name="Obdélník 7"/>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4473B088-BC80-4879-A168-7A71A6E4A7A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19</a:t>
            </a:fld>
            <a:endParaRPr lang="en-US" altLang="cs-CZ">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329009" y="1340768"/>
            <a:ext cx="84597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algn="just" eaLnBrk="1" hangingPunct="1">
              <a:spcBef>
                <a:spcPct val="50000"/>
              </a:spcBef>
              <a:spcAft>
                <a:spcPts val="600"/>
              </a:spcAft>
              <a:buClr>
                <a:srgbClr val="FF0000"/>
              </a:buClr>
              <a:buFont typeface="Arial" panose="020B0604020202020204" pitchFamily="34" charset="0"/>
              <a:buChar char="•"/>
              <a:defRPr/>
            </a:pPr>
            <a:r>
              <a:rPr lang="cs-CZ" sz="2000" b="1" dirty="0">
                <a:latin typeface="Arial" pitchFamily="34" charset="0"/>
                <a:cs typeface="Arial" pitchFamily="34" charset="0"/>
              </a:rPr>
              <a:t>Veřejné výdaje</a:t>
            </a:r>
            <a:r>
              <a:rPr lang="cs-CZ" sz="2000" dirty="0">
                <a:latin typeface="Arial" pitchFamily="34" charset="0"/>
                <a:cs typeface="Arial" pitchFamily="34" charset="0"/>
              </a:rPr>
              <a:t> označují tok finančních prostředků, které jsou v rámci veřejné rozpočtové soustavy alokovány na realizaci fiskálních funkcí státu.</a:t>
            </a:r>
          </a:p>
          <a:p>
            <a:pPr marL="342900" indent="-342900">
              <a:spcAft>
                <a:spcPts val="600"/>
              </a:spcAft>
              <a:buClr>
                <a:srgbClr val="FF0000"/>
              </a:buClr>
              <a:buFont typeface="Arial" panose="020B0604020202020204" pitchFamily="34" charset="0"/>
              <a:buChar char="•"/>
            </a:pPr>
            <a:r>
              <a:rPr lang="cs-CZ" sz="2000" dirty="0">
                <a:latin typeface="Arial" pitchFamily="34" charset="0"/>
                <a:cs typeface="Arial" pitchFamily="34" charset="0"/>
              </a:rPr>
              <a:t>Veřejné výdaje = klíčový nástroj veřejných politik (struktura, priority!!)</a:t>
            </a:r>
          </a:p>
          <a:p>
            <a:pPr algn="just" eaLnBrk="1" hangingPunct="1">
              <a:spcAft>
                <a:spcPts val="600"/>
              </a:spcAft>
              <a:defRPr/>
            </a:pPr>
            <a:endParaRPr lang="cs-CZ" sz="2000" b="1" dirty="0">
              <a:latin typeface="Arial" pitchFamily="34" charset="0"/>
              <a:cs typeface="Arial" pitchFamily="34" charset="0"/>
            </a:endParaRPr>
          </a:p>
          <a:p>
            <a:pPr algn="just" eaLnBrk="1" hangingPunct="1">
              <a:spcAft>
                <a:spcPts val="600"/>
              </a:spcAft>
              <a:defRPr/>
            </a:pPr>
            <a:r>
              <a:rPr lang="cs-CZ" sz="2000" b="1" dirty="0">
                <a:latin typeface="Arial" pitchFamily="34" charset="0"/>
                <a:cs typeface="Arial" pitchFamily="34" charset="0"/>
              </a:rPr>
              <a:t>Zdrojem krytí</a:t>
            </a:r>
            <a:r>
              <a:rPr lang="cs-CZ" sz="2000" dirty="0">
                <a:latin typeface="Arial" pitchFamily="34" charset="0"/>
                <a:cs typeface="Arial" pitchFamily="34" charset="0"/>
              </a:rPr>
              <a:t> jsou veřejné příjmy nebo dluhové financování</a:t>
            </a:r>
          </a:p>
          <a:p>
            <a:pPr algn="just" eaLnBrk="1" hangingPunct="1">
              <a:spcAft>
                <a:spcPts val="600"/>
              </a:spcAft>
              <a:defRPr/>
            </a:pPr>
            <a:endParaRPr lang="cs-CZ" sz="2000" dirty="0">
              <a:latin typeface="Arial" pitchFamily="34" charset="0"/>
              <a:cs typeface="Arial" pitchFamily="34" charset="0"/>
            </a:endParaRPr>
          </a:p>
          <a:p>
            <a:pPr algn="just" eaLnBrk="1" hangingPunct="1">
              <a:spcAft>
                <a:spcPts val="600"/>
              </a:spcAft>
              <a:defRPr/>
            </a:pPr>
            <a:r>
              <a:rPr lang="cs-CZ" sz="2000" b="1" dirty="0">
                <a:latin typeface="Arial" pitchFamily="34" charset="0"/>
                <a:cs typeface="Arial" pitchFamily="34" charset="0"/>
              </a:rPr>
              <a:t>Funkce veřejných výdajů </a:t>
            </a:r>
            <a:r>
              <a:rPr lang="cs-CZ" sz="2000" dirty="0">
                <a:latin typeface="Arial" pitchFamily="34" charset="0"/>
                <a:cs typeface="Arial" pitchFamily="34" charset="0"/>
              </a:rPr>
              <a:t>(realizace funkcí ve výdajích veřejných rozpočtů):</a:t>
            </a:r>
          </a:p>
          <a:p>
            <a:pPr marL="342900" indent="-342900" algn="just" eaLnBrk="1" hangingPunct="1">
              <a:spcAft>
                <a:spcPts val="600"/>
              </a:spcAft>
              <a:buClr>
                <a:srgbClr val="FF0000"/>
              </a:buClr>
              <a:buFont typeface="Arial" panose="020B0604020202020204" pitchFamily="34" charset="0"/>
              <a:buChar char="•"/>
              <a:defRPr/>
            </a:pPr>
            <a:r>
              <a:rPr lang="cs-CZ" sz="2000" dirty="0">
                <a:latin typeface="Arial" pitchFamily="34" charset="0"/>
                <a:cs typeface="Arial" pitchFamily="34" charset="0"/>
              </a:rPr>
              <a:t>Alokační (30 – 40 %)</a:t>
            </a:r>
          </a:p>
          <a:p>
            <a:pPr marL="342900" indent="-342900" algn="just" eaLnBrk="1" hangingPunct="1">
              <a:spcAft>
                <a:spcPts val="600"/>
              </a:spcAft>
              <a:buClr>
                <a:srgbClr val="FF0000"/>
              </a:buClr>
              <a:buFont typeface="Arial" panose="020B0604020202020204" pitchFamily="34" charset="0"/>
              <a:buChar char="•"/>
              <a:defRPr/>
            </a:pPr>
            <a:r>
              <a:rPr lang="cs-CZ" sz="2000" dirty="0">
                <a:latin typeface="Arial" pitchFamily="34" charset="0"/>
                <a:cs typeface="Arial" pitchFamily="34" charset="0"/>
              </a:rPr>
              <a:t>Redistribuční (40 – 60 %)</a:t>
            </a:r>
          </a:p>
          <a:p>
            <a:pPr marL="342900" indent="-342900" algn="just" eaLnBrk="1" hangingPunct="1">
              <a:spcAft>
                <a:spcPts val="600"/>
              </a:spcAft>
              <a:buClr>
                <a:srgbClr val="FF0000"/>
              </a:buClr>
              <a:buFont typeface="Arial" panose="020B0604020202020204" pitchFamily="34" charset="0"/>
              <a:buChar char="•"/>
              <a:defRPr/>
            </a:pPr>
            <a:r>
              <a:rPr lang="cs-CZ" sz="2000" dirty="0">
                <a:latin typeface="Arial" pitchFamily="34" charset="0"/>
                <a:cs typeface="Arial" pitchFamily="34" charset="0"/>
              </a:rPr>
              <a:t>Stabilizační (10 – 20 %)</a:t>
            </a:r>
          </a:p>
          <a:p>
            <a:pPr marL="361950" indent="-361950" algn="just" eaLnBrk="1" hangingPunct="1">
              <a:spcAft>
                <a:spcPts val="600"/>
              </a:spcAft>
              <a:buClr>
                <a:srgbClr val="00B050"/>
              </a:buClr>
              <a:buFont typeface="Arial" panose="020B0604020202020204" pitchFamily="34" charset="0"/>
              <a:buChar char="•"/>
              <a:defRPr/>
            </a:pPr>
            <a:r>
              <a:rPr lang="cs-CZ" sz="2000" dirty="0">
                <a:latin typeface="Arial" pitchFamily="34" charset="0"/>
                <a:cs typeface="Arial" pitchFamily="34" charset="0"/>
              </a:rPr>
              <a:t>Regulační</a:t>
            </a:r>
          </a:p>
          <a:p>
            <a:pPr marL="361950" indent="-361950" algn="just" eaLnBrk="1" hangingPunct="1">
              <a:spcAft>
                <a:spcPts val="600"/>
              </a:spcAft>
              <a:buClr>
                <a:srgbClr val="00B050"/>
              </a:buClr>
              <a:buFont typeface="Arial" panose="020B0604020202020204" pitchFamily="34" charset="0"/>
              <a:buChar char="•"/>
              <a:defRPr/>
            </a:pPr>
            <a:r>
              <a:rPr lang="cs-CZ" sz="2000" dirty="0">
                <a:latin typeface="Arial" pitchFamily="34" charset="0"/>
                <a:cs typeface="Arial" pitchFamily="34" charset="0"/>
              </a:rPr>
              <a:t>Stimulační</a:t>
            </a:r>
          </a:p>
        </p:txBody>
      </p:sp>
      <p:sp>
        <p:nvSpPr>
          <p:cNvPr id="3075" name="TextovéPole 8"/>
          <p:cNvSpPr txBox="1">
            <a:spLocks noChangeArrowheads="1"/>
          </p:cNvSpPr>
          <p:nvPr/>
        </p:nvSpPr>
        <p:spPr bwMode="auto">
          <a:xfrm>
            <a:off x="329010" y="745332"/>
            <a:ext cx="8459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ZÁKLADNÍ POJMY A VAZBY</a:t>
            </a:r>
          </a:p>
        </p:txBody>
      </p:sp>
      <p:sp>
        <p:nvSpPr>
          <p:cNvPr id="8" name="Obdélník 7"/>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6CF681D8-7451-4070-9719-184A27A7D87B}"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a:t>
            </a:fld>
            <a:endParaRPr lang="en-US" altLang="cs-CZ">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fld id="{10020ADC-91BD-49E5-940D-F1ACE9494ACA}" type="slidenum">
              <a:rPr lang="cs-CZ" altLang="cs-CZ" sz="1400" b="1">
                <a:solidFill>
                  <a:srgbClr val="FFFFFF"/>
                </a:solidFill>
              </a:rPr>
              <a:pPr algn="ctr" eaLnBrk="1" hangingPunct="1"/>
              <a:t>20</a:t>
            </a:fld>
            <a:endParaRPr lang="cs-CZ" altLang="cs-CZ" sz="1400" b="1">
              <a:solidFill>
                <a:srgbClr val="FFFFFF"/>
              </a:solidFill>
            </a:endParaRPr>
          </a:p>
        </p:txBody>
      </p:sp>
      <p:sp>
        <p:nvSpPr>
          <p:cNvPr id="9222" name="Text Box 6"/>
          <p:cNvSpPr txBox="1">
            <a:spLocks noChangeArrowheads="1"/>
          </p:cNvSpPr>
          <p:nvPr/>
        </p:nvSpPr>
        <p:spPr bwMode="auto">
          <a:xfrm>
            <a:off x="1016001" y="1340768"/>
            <a:ext cx="7418387" cy="4062651"/>
          </a:xfrm>
          <a:prstGeom prst="rect">
            <a:avLst/>
          </a:prstGeom>
          <a:noFill/>
          <a:ln w="9525">
            <a:noFill/>
            <a:miter lim="800000"/>
            <a:headEnd/>
            <a:tailEnd/>
          </a:ln>
          <a:effectLst/>
        </p:spPr>
        <p:txBody>
          <a:bodyPr>
            <a:spAutoFit/>
          </a:bodyPr>
          <a:lstStyle/>
          <a:p>
            <a:pPr marL="85725" lvl="1" indent="100013">
              <a:lnSpc>
                <a:spcPct val="150000"/>
              </a:lnSpc>
              <a:tabLst>
                <a:tab pos="185738" algn="l"/>
              </a:tabLst>
              <a:defRPr/>
            </a:pPr>
            <a:r>
              <a:rPr lang="cs-CZ" sz="2400" b="1" dirty="0">
                <a:latin typeface="Arial" pitchFamily="34" charset="0"/>
                <a:cs typeface="Arial" pitchFamily="34" charset="0"/>
              </a:rPr>
              <a:t>Stát blahobytu (welfare state)</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veřejné a starobní důchody</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 úrazové a invalidní pojištění</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 pojištění v nezaměstnanosti</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 nemocenské pojištění</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 rodinné přídavky</a:t>
            </a:r>
          </a:p>
          <a:p>
            <a:pPr marL="357188" lvl="1" indent="-357188">
              <a:lnSpc>
                <a:spcPct val="150000"/>
              </a:lnSpc>
              <a:buClr>
                <a:srgbClr val="FF0000"/>
              </a:buClr>
              <a:buFont typeface="Arial" panose="020B0604020202020204" pitchFamily="34" charset="0"/>
              <a:buChar char="•"/>
              <a:tabLst>
                <a:tab pos="577850" algn="l"/>
              </a:tabLst>
              <a:defRPr/>
            </a:pPr>
            <a:r>
              <a:rPr lang="cs-CZ" sz="2000" dirty="0">
                <a:latin typeface="Arial" pitchFamily="34" charset="0"/>
                <a:cs typeface="Arial" pitchFamily="34" charset="0"/>
              </a:rPr>
              <a:t> důchodové podpory určitým skupinám obyvatelstva</a:t>
            </a:r>
          </a:p>
          <a:p>
            <a:pPr lvl="1">
              <a:lnSpc>
                <a:spcPct val="150000"/>
              </a:lnSpc>
              <a:buClr>
                <a:schemeClr val="accent2"/>
              </a:buClr>
              <a:tabLst>
                <a:tab pos="577850" algn="l"/>
              </a:tabLst>
              <a:defRPr/>
            </a:pPr>
            <a:endParaRPr lang="cs-CZ" sz="2400" dirty="0">
              <a:latin typeface="Arial" pitchFamily="34" charset="0"/>
              <a:cs typeface="Arial" pitchFamily="34" charset="0"/>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DB5B0A10-4976-4176-889A-89F2FAB28B88}"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20</a:t>
            </a:fld>
            <a:endParaRPr lang="en-US" altLang="cs-CZ">
              <a:solidFill>
                <a:srgbClr val="FFFFFF"/>
              </a:solidFill>
              <a:latin typeface="Arial" panose="020B0604020202020204" pitchFamily="34" charset="0"/>
              <a:cs typeface="Arial" panose="020B0604020202020204" pitchFamily="34" charset="0"/>
            </a:endParaRPr>
          </a:p>
        </p:txBody>
      </p:sp>
      <p:sp>
        <p:nvSpPr>
          <p:cNvPr id="19461"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E. STÁT BLAHOBYTU</a:t>
            </a:r>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6DFF2712-FC57-423A-9D6D-0A76C019FFA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21</a:t>
            </a:fld>
            <a:endParaRPr lang="en-US" altLang="cs-CZ">
              <a:solidFill>
                <a:srgbClr val="FFFFFF"/>
              </a:solidFill>
              <a:latin typeface="Arial" panose="020B0604020202020204" pitchFamily="34" charset="0"/>
              <a:cs typeface="Arial" panose="020B0604020202020204" pitchFamily="34" charset="0"/>
            </a:endParaRPr>
          </a:p>
        </p:txBody>
      </p:sp>
      <p:sp>
        <p:nvSpPr>
          <p:cNvPr id="20485"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VÝVOJ MANDATORNÍCH VÝDAJŮ (mld. Kč)</a:t>
            </a:r>
          </a:p>
        </p:txBody>
      </p:sp>
      <p:sp>
        <p:nvSpPr>
          <p:cNvPr id="3" name="TextovéPole 2"/>
          <p:cNvSpPr txBox="1"/>
          <p:nvPr/>
        </p:nvSpPr>
        <p:spPr>
          <a:xfrm>
            <a:off x="38100" y="6205189"/>
            <a:ext cx="8278316" cy="738664"/>
          </a:xfrm>
          <a:prstGeom prst="rect">
            <a:avLst/>
          </a:prstGeom>
          <a:noFill/>
        </p:spPr>
        <p:txBody>
          <a:bodyPr wrap="square" rtlCol="0">
            <a:spAutoFit/>
          </a:bodyPr>
          <a:lstStyle/>
          <a:p>
            <a:pPr algn="ctr"/>
            <a:r>
              <a:rPr lang="cs-CZ" sz="1400" dirty="0">
                <a:latin typeface="Arial" panose="020B0604020202020204" pitchFamily="34" charset="0"/>
                <a:cs typeface="Arial" panose="020B0604020202020204" pitchFamily="34" charset="0"/>
                <a:hlinkClick r:id="rId2"/>
              </a:rPr>
              <a:t>https://www.psp.cz/sqw/text/orig2.sqw?idd=138469</a:t>
            </a:r>
            <a:endParaRPr lang="cs-CZ" sz="1400" dirty="0">
              <a:latin typeface="Arial" panose="020B0604020202020204" pitchFamily="34" charset="0"/>
              <a:cs typeface="Arial" panose="020B0604020202020204" pitchFamily="34" charset="0"/>
            </a:endParaRPr>
          </a:p>
          <a:p>
            <a:pPr algn="ctr"/>
            <a:r>
              <a:rPr lang="cs-CZ" altLang="cs-CZ" sz="1400" b="1" dirty="0">
                <a:latin typeface="Arial" panose="020B0604020202020204" pitchFamily="34" charset="0"/>
                <a:cs typeface="Arial" panose="020B0604020202020204" pitchFamily="34" charset="0"/>
              </a:rPr>
              <a:t>Od roku 1995  do roku 2019: </a:t>
            </a:r>
            <a:r>
              <a:rPr lang="cs-CZ" altLang="cs-CZ" sz="1400" dirty="0">
                <a:latin typeface="Arial" panose="020B0604020202020204" pitchFamily="34" charset="0"/>
                <a:cs typeface="Arial" panose="020B0604020202020204" pitchFamily="34" charset="0"/>
                <a:hlinkClick r:id="rId3"/>
              </a:rPr>
              <a:t>https://www.psp.cz/sqw/text/orig2.sqw?idd=100870</a:t>
            </a:r>
            <a:endParaRPr lang="cs-CZ" altLang="cs-CZ" sz="1400" dirty="0">
              <a:latin typeface="Arial" panose="020B0604020202020204" pitchFamily="34" charset="0"/>
              <a:cs typeface="Arial" panose="020B0604020202020204" pitchFamily="34" charset="0"/>
            </a:endParaRPr>
          </a:p>
          <a:p>
            <a:pPr algn="ctr"/>
            <a:endParaRPr lang="cs-CZ" sz="1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CD8CDFC-36F2-4813-A214-7B1E1FD324B4}"/>
              </a:ext>
            </a:extLst>
          </p:cNvPr>
          <p:cNvPicPr>
            <a:picLocks noChangeAspect="1"/>
          </p:cNvPicPr>
          <p:nvPr/>
        </p:nvPicPr>
        <p:blipFill>
          <a:blip r:embed="rId4"/>
          <a:stretch>
            <a:fillRect/>
          </a:stretch>
        </p:blipFill>
        <p:spPr>
          <a:xfrm>
            <a:off x="192514" y="1300234"/>
            <a:ext cx="8843982" cy="4216998"/>
          </a:xfrm>
          <a:prstGeom prst="rect">
            <a:avLst/>
          </a:prstGeom>
        </p:spPr>
      </p:pic>
    </p:spTree>
    <p:extLst>
      <p:ext uri="{BB962C8B-B14F-4D97-AF65-F5344CB8AC3E}">
        <p14:creationId xmlns:p14="http://schemas.microsoft.com/office/powerpoint/2010/main" val="4109714033"/>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6DFF2712-FC57-423A-9D6D-0A76C019FFA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22</a:t>
            </a:fld>
            <a:endParaRPr lang="en-US" altLang="cs-CZ">
              <a:solidFill>
                <a:srgbClr val="FFFFFF"/>
              </a:solidFill>
              <a:latin typeface="Arial" panose="020B0604020202020204" pitchFamily="34" charset="0"/>
              <a:cs typeface="Arial" panose="020B0604020202020204" pitchFamily="34" charset="0"/>
            </a:endParaRPr>
          </a:p>
        </p:txBody>
      </p:sp>
      <p:sp>
        <p:nvSpPr>
          <p:cNvPr id="20485" name="TextovéPole 8"/>
          <p:cNvSpPr txBox="1">
            <a:spLocks noChangeArrowheads="1"/>
          </p:cNvSpPr>
          <p:nvPr/>
        </p:nvSpPr>
        <p:spPr bwMode="auto">
          <a:xfrm>
            <a:off x="0" y="72231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sz="2000" b="1" dirty="0"/>
              <a:t>Podíl sociálních dávek a dávek nemocenského pojištění na výdajích státního rozpočtu a mandatorních výdajích v letech 1995-2014</a:t>
            </a:r>
            <a:endParaRPr lang="cs-CZ" altLang="cs-CZ" sz="2000" b="1" dirty="0">
              <a:latin typeface="Arial" panose="020B0604020202020204" pitchFamily="34" charset="0"/>
              <a:cs typeface="Arial" panose="020B0604020202020204" pitchFamily="34" charset="0"/>
            </a:endParaRPr>
          </a:p>
        </p:txBody>
      </p:sp>
      <p:sp>
        <p:nvSpPr>
          <p:cNvPr id="3" name="TextovéPole 2"/>
          <p:cNvSpPr txBox="1"/>
          <p:nvPr/>
        </p:nvSpPr>
        <p:spPr>
          <a:xfrm>
            <a:off x="38100" y="6205189"/>
            <a:ext cx="8278316" cy="738664"/>
          </a:xfrm>
          <a:prstGeom prst="rect">
            <a:avLst/>
          </a:prstGeom>
          <a:noFill/>
        </p:spPr>
        <p:txBody>
          <a:bodyPr wrap="square" rtlCol="0">
            <a:spAutoFit/>
          </a:bodyPr>
          <a:lstStyle/>
          <a:p>
            <a:pPr algn="ctr"/>
            <a:r>
              <a:rPr lang="cs-CZ" sz="1400" dirty="0">
                <a:latin typeface="Arial" panose="020B0604020202020204" pitchFamily="34" charset="0"/>
                <a:cs typeface="Arial" panose="020B0604020202020204" pitchFamily="34" charset="0"/>
                <a:hlinkClick r:id="rId2"/>
              </a:rPr>
              <a:t>https://www.psp.cz/sqw/text/orig2.sqw?idd=138469</a:t>
            </a:r>
            <a:endParaRPr lang="cs-CZ" sz="1400" dirty="0">
              <a:latin typeface="Arial" panose="020B0604020202020204" pitchFamily="34" charset="0"/>
              <a:cs typeface="Arial" panose="020B0604020202020204" pitchFamily="34" charset="0"/>
            </a:endParaRPr>
          </a:p>
          <a:p>
            <a:pPr algn="ctr"/>
            <a:r>
              <a:rPr lang="cs-CZ" altLang="cs-CZ" sz="1400" b="1" dirty="0">
                <a:latin typeface="Arial" panose="020B0604020202020204" pitchFamily="34" charset="0"/>
                <a:cs typeface="Arial" panose="020B0604020202020204" pitchFamily="34" charset="0"/>
              </a:rPr>
              <a:t>Od roku 1995  do roku 2019: </a:t>
            </a:r>
            <a:r>
              <a:rPr lang="cs-CZ" altLang="cs-CZ" sz="1400" dirty="0">
                <a:latin typeface="Arial" panose="020B0604020202020204" pitchFamily="34" charset="0"/>
                <a:cs typeface="Arial" panose="020B0604020202020204" pitchFamily="34" charset="0"/>
                <a:hlinkClick r:id="rId3"/>
              </a:rPr>
              <a:t>https://www.psp.cz/sqw/text/orig2.sqw?idd=100870</a:t>
            </a:r>
            <a:endParaRPr lang="cs-CZ" altLang="cs-CZ" sz="1400" dirty="0">
              <a:latin typeface="Arial" panose="020B0604020202020204" pitchFamily="34" charset="0"/>
              <a:cs typeface="Arial" panose="020B0604020202020204" pitchFamily="34" charset="0"/>
            </a:endParaRPr>
          </a:p>
          <a:p>
            <a:pPr algn="ctr"/>
            <a:endParaRPr lang="cs-CZ" sz="1400" dirty="0">
              <a:latin typeface="Arial" panose="020B0604020202020204" pitchFamily="34" charset="0"/>
              <a:cs typeface="Arial" panose="020B0604020202020204" pitchFamily="34" charset="0"/>
            </a:endParaRPr>
          </a:p>
        </p:txBody>
      </p:sp>
      <p:pic>
        <p:nvPicPr>
          <p:cNvPr id="2" name="Obrázek 1">
            <a:extLst>
              <a:ext uri="{FF2B5EF4-FFF2-40B4-BE49-F238E27FC236}">
                <a16:creationId xmlns:a16="http://schemas.microsoft.com/office/drawing/2014/main" id="{4B64B8DD-5AA3-4005-8DB8-D608975A2EA7}"/>
              </a:ext>
            </a:extLst>
          </p:cNvPr>
          <p:cNvPicPr>
            <a:picLocks noChangeAspect="1"/>
          </p:cNvPicPr>
          <p:nvPr/>
        </p:nvPicPr>
        <p:blipFill>
          <a:blip r:embed="rId4"/>
          <a:stretch>
            <a:fillRect/>
          </a:stretch>
        </p:blipFill>
        <p:spPr>
          <a:xfrm>
            <a:off x="179512" y="1758880"/>
            <a:ext cx="8856984" cy="4446309"/>
          </a:xfrm>
          <a:prstGeom prst="rect">
            <a:avLst/>
          </a:prstGeom>
        </p:spPr>
      </p:pic>
    </p:spTree>
    <p:extLst>
      <p:ext uri="{BB962C8B-B14F-4D97-AF65-F5344CB8AC3E}">
        <p14:creationId xmlns:p14="http://schemas.microsoft.com/office/powerpoint/2010/main" val="156244487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6DFF2712-FC57-423A-9D6D-0A76C019FFA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23</a:t>
            </a:fld>
            <a:endParaRPr lang="en-US" altLang="cs-CZ">
              <a:solidFill>
                <a:srgbClr val="FFFFFF"/>
              </a:solidFill>
              <a:latin typeface="Arial" panose="020B0604020202020204" pitchFamily="34" charset="0"/>
              <a:cs typeface="Arial" panose="020B0604020202020204" pitchFamily="34" charset="0"/>
            </a:endParaRPr>
          </a:p>
        </p:txBody>
      </p:sp>
      <p:sp>
        <p:nvSpPr>
          <p:cNvPr id="20485" name="TextovéPole 8"/>
          <p:cNvSpPr txBox="1">
            <a:spLocks noChangeArrowheads="1"/>
          </p:cNvSpPr>
          <p:nvPr/>
        </p:nvSpPr>
        <p:spPr bwMode="auto">
          <a:xfrm>
            <a:off x="0" y="72231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sz="2000" b="1" dirty="0"/>
              <a:t>Další mandatorní výdaje vyplývající ze zákona v letech    1995-2016 (v mil. Kč)</a:t>
            </a:r>
            <a:endParaRPr lang="cs-CZ" altLang="cs-CZ" sz="2000" b="1" dirty="0">
              <a:latin typeface="Arial" panose="020B0604020202020204" pitchFamily="34" charset="0"/>
              <a:cs typeface="Arial" panose="020B0604020202020204" pitchFamily="34" charset="0"/>
            </a:endParaRPr>
          </a:p>
        </p:txBody>
      </p:sp>
      <p:sp>
        <p:nvSpPr>
          <p:cNvPr id="3" name="TextovéPole 2"/>
          <p:cNvSpPr txBox="1"/>
          <p:nvPr/>
        </p:nvSpPr>
        <p:spPr>
          <a:xfrm>
            <a:off x="38100" y="6205189"/>
            <a:ext cx="8278316" cy="738664"/>
          </a:xfrm>
          <a:prstGeom prst="rect">
            <a:avLst/>
          </a:prstGeom>
          <a:noFill/>
        </p:spPr>
        <p:txBody>
          <a:bodyPr wrap="square" rtlCol="0">
            <a:spAutoFit/>
          </a:bodyPr>
          <a:lstStyle/>
          <a:p>
            <a:pPr algn="ctr"/>
            <a:r>
              <a:rPr lang="cs-CZ" sz="1400" dirty="0">
                <a:latin typeface="Arial" panose="020B0604020202020204" pitchFamily="34" charset="0"/>
                <a:cs typeface="Arial" panose="020B0604020202020204" pitchFamily="34" charset="0"/>
                <a:hlinkClick r:id="rId2"/>
              </a:rPr>
              <a:t>https://www.psp.cz/sqw/text/orig2.sqw?idd=138469</a:t>
            </a:r>
            <a:endParaRPr lang="cs-CZ" sz="1400" dirty="0">
              <a:latin typeface="Arial" panose="020B0604020202020204" pitchFamily="34" charset="0"/>
              <a:cs typeface="Arial" panose="020B0604020202020204" pitchFamily="34" charset="0"/>
            </a:endParaRPr>
          </a:p>
          <a:p>
            <a:pPr algn="ctr"/>
            <a:r>
              <a:rPr lang="cs-CZ" altLang="cs-CZ" sz="1400" b="1" dirty="0">
                <a:latin typeface="Arial" panose="020B0604020202020204" pitchFamily="34" charset="0"/>
                <a:cs typeface="Arial" panose="020B0604020202020204" pitchFamily="34" charset="0"/>
              </a:rPr>
              <a:t>Od roku 1995  do roku 2019: </a:t>
            </a:r>
            <a:r>
              <a:rPr lang="cs-CZ" altLang="cs-CZ" sz="1400" dirty="0">
                <a:latin typeface="Arial" panose="020B0604020202020204" pitchFamily="34" charset="0"/>
                <a:cs typeface="Arial" panose="020B0604020202020204" pitchFamily="34" charset="0"/>
                <a:hlinkClick r:id="rId3"/>
              </a:rPr>
              <a:t>https://www.psp.cz/sqw/text/orig2.sqw?idd=100870</a:t>
            </a:r>
            <a:endParaRPr lang="cs-CZ" altLang="cs-CZ" sz="1400" dirty="0">
              <a:latin typeface="Arial" panose="020B0604020202020204" pitchFamily="34" charset="0"/>
              <a:cs typeface="Arial" panose="020B0604020202020204" pitchFamily="34" charset="0"/>
            </a:endParaRPr>
          </a:p>
          <a:p>
            <a:pPr algn="ctr"/>
            <a:endParaRPr lang="cs-CZ" sz="1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B2B2A3E6-067B-47F1-A446-5497D197A8E3}"/>
              </a:ext>
            </a:extLst>
          </p:cNvPr>
          <p:cNvPicPr>
            <a:picLocks noChangeAspect="1"/>
          </p:cNvPicPr>
          <p:nvPr/>
        </p:nvPicPr>
        <p:blipFill>
          <a:blip r:embed="rId4"/>
          <a:stretch>
            <a:fillRect/>
          </a:stretch>
        </p:blipFill>
        <p:spPr>
          <a:xfrm>
            <a:off x="-4666" y="1491754"/>
            <a:ext cx="9144000" cy="4575958"/>
          </a:xfrm>
          <a:prstGeom prst="rect">
            <a:avLst/>
          </a:prstGeom>
        </p:spPr>
      </p:pic>
    </p:spTree>
    <p:extLst>
      <p:ext uri="{BB962C8B-B14F-4D97-AF65-F5344CB8AC3E}">
        <p14:creationId xmlns:p14="http://schemas.microsoft.com/office/powerpoint/2010/main" val="360078271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52BAA31-1CFB-4742-A7F0-76E30B21C819}" type="slidenum">
              <a:rPr lang="cs-CZ" altLang="cs-CZ">
                <a:solidFill>
                  <a:srgbClr val="898989"/>
                </a:solidFill>
              </a:rPr>
              <a:pPr eaLnBrk="1" hangingPunct="1"/>
              <a:t>24</a:t>
            </a:fld>
            <a:endParaRPr lang="cs-CZ" altLang="cs-CZ">
              <a:solidFill>
                <a:srgbClr val="898989"/>
              </a:solidFill>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22152B5B-3EA1-474B-93B5-1C67CBD2DB8F}"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24</a:t>
            </a:fld>
            <a:endParaRPr lang="en-US" altLang="cs-CZ">
              <a:solidFill>
                <a:srgbClr val="FFFFFF"/>
              </a:solidFill>
              <a:latin typeface="Arial" panose="020B0604020202020204" pitchFamily="34" charset="0"/>
              <a:cs typeface="Arial" panose="020B0604020202020204" pitchFamily="34" charset="0"/>
            </a:endParaRPr>
          </a:p>
        </p:txBody>
      </p:sp>
      <p:sp>
        <p:nvSpPr>
          <p:cNvPr id="31748" name="TextovéPole 8"/>
          <p:cNvSpPr txBox="1">
            <a:spLocks noChangeArrowheads="1"/>
          </p:cNvSpPr>
          <p:nvPr/>
        </p:nvSpPr>
        <p:spPr bwMode="auto">
          <a:xfrm>
            <a:off x="0" y="72231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EFEKTIVNOST VEŘEJNÝCH VÝDAJŮ </a:t>
            </a:r>
          </a:p>
          <a:p>
            <a:pPr algn="ctr"/>
            <a:r>
              <a:rPr lang="cs-CZ" altLang="cs-CZ" sz="2400" b="1" dirty="0">
                <a:latin typeface="Arial" panose="020B0604020202020204" pitchFamily="34" charset="0"/>
                <a:cs typeface="Arial" panose="020B0604020202020204" pitchFamily="34" charset="0"/>
              </a:rPr>
              <a:t>A VEŘEJNÝCH VÝDAJOVÝCH PROJEKTŮ</a:t>
            </a:r>
          </a:p>
        </p:txBody>
      </p:sp>
      <p:sp>
        <p:nvSpPr>
          <p:cNvPr id="2" name="TextovéPole 1"/>
          <p:cNvSpPr txBox="1"/>
          <p:nvPr/>
        </p:nvSpPr>
        <p:spPr>
          <a:xfrm>
            <a:off x="107504" y="1553310"/>
            <a:ext cx="8856984" cy="5016758"/>
          </a:xfrm>
          <a:prstGeom prst="rect">
            <a:avLst/>
          </a:prstGeom>
          <a:noFill/>
        </p:spPr>
        <p:txBody>
          <a:bodyPr wrap="square" rtlCol="0">
            <a:spAutoFit/>
          </a:bodyPr>
          <a:lstStyle/>
          <a:p>
            <a:r>
              <a:rPr lang="cs-CZ" sz="2000" b="1" dirty="0">
                <a:effectLst/>
                <a:latin typeface="Arial" panose="020B0604020202020204" pitchFamily="34" charset="0"/>
                <a:cs typeface="Arial" panose="020B0604020202020204" pitchFamily="34" charset="0"/>
              </a:rPr>
              <a:t>Efektivnost</a:t>
            </a:r>
          </a:p>
          <a:p>
            <a:pPr marL="342900" indent="-342900">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absence plýtvání, tj. co nejefektivnější užívání zdrojů k uspokojení potřeb a přání lidí</a:t>
            </a:r>
          </a:p>
          <a:p>
            <a:pPr marL="342900" indent="-342900">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kritéria efektivnosti charakterizují normy a pravidla volby, jichž se užívá při optimální alokaci výroby a spotřeby (R. </a:t>
            </a:r>
            <a:r>
              <a:rPr lang="cs-CZ" sz="2000" dirty="0" err="1">
                <a:latin typeface="Arial" panose="020B0604020202020204" pitchFamily="34" charset="0"/>
                <a:cs typeface="Arial" panose="020B0604020202020204" pitchFamily="34" charset="0"/>
              </a:rPr>
              <a:t>Goulli</a:t>
            </a:r>
            <a:r>
              <a:rPr lang="cs-CZ" sz="2000" dirty="0">
                <a:latin typeface="Arial" panose="020B0604020202020204" pitchFamily="34" charset="0"/>
                <a:cs typeface="Arial" panose="020B0604020202020204" pitchFamily="34" charset="0"/>
              </a:rPr>
              <a:t>)</a:t>
            </a:r>
          </a:p>
          <a:p>
            <a:pPr>
              <a:spcBef>
                <a:spcPts val="1200"/>
              </a:spcBef>
              <a:buClr>
                <a:srgbClr val="FF0000"/>
              </a:buClr>
            </a:pPr>
            <a:r>
              <a:rPr lang="cs-CZ" sz="2000" b="1" dirty="0">
                <a:effectLst/>
                <a:latin typeface="Arial" panose="020B0604020202020204" pitchFamily="34" charset="0"/>
                <a:cs typeface="Arial" panose="020B0604020202020204" pitchFamily="34" charset="0"/>
              </a:rPr>
              <a:t>Rozhodování o veřejných výdajích, projektech či programech a jejich efektivnost – 3 oblasti / otázky</a:t>
            </a:r>
          </a:p>
          <a:p>
            <a:pPr marL="342900" indent="-342900">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účinnost</a:t>
            </a:r>
            <a:r>
              <a:rPr lang="cs-CZ" sz="2000" dirty="0">
                <a:latin typeface="Arial" panose="020B0604020202020204" pitchFamily="34" charset="0"/>
                <a:cs typeface="Arial" panose="020B0604020202020204" pitchFamily="34" charset="0"/>
              </a:rPr>
              <a:t> - který výdaj / projekt /program bude nejlépe splňovat daný cíl</a:t>
            </a:r>
          </a:p>
          <a:p>
            <a:pPr marL="342900" indent="-342900">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účelnost</a:t>
            </a:r>
            <a:r>
              <a:rPr lang="cs-CZ" sz="2000" dirty="0">
                <a:latin typeface="Arial" panose="020B0604020202020204" pitchFamily="34" charset="0"/>
                <a:cs typeface="Arial" panose="020B0604020202020204" pitchFamily="34" charset="0"/>
              </a:rPr>
              <a:t> – který z nich je reálné zavést</a:t>
            </a:r>
          </a:p>
          <a:p>
            <a:pPr marL="342900" indent="-342900">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hospodárnost</a:t>
            </a:r>
            <a:r>
              <a:rPr lang="cs-CZ" sz="2000" dirty="0">
                <a:latin typeface="Arial" panose="020B0604020202020204" pitchFamily="34" charset="0"/>
                <a:cs typeface="Arial" panose="020B0604020202020204" pitchFamily="34" charset="0"/>
              </a:rPr>
              <a:t> – který z nich je nejlevnější</a:t>
            </a:r>
          </a:p>
          <a:p>
            <a:pPr>
              <a:spcBef>
                <a:spcPts val="1200"/>
              </a:spcBef>
              <a:buClr>
                <a:srgbClr val="FF0000"/>
              </a:buClr>
            </a:pPr>
            <a:r>
              <a:rPr lang="cs-CZ" sz="2000" b="1" dirty="0">
                <a:effectLst/>
                <a:latin typeface="Arial" panose="020B0604020202020204" pitchFamily="34" charset="0"/>
                <a:cs typeface="Arial" panose="020B0604020202020204" pitchFamily="34" charset="0"/>
              </a:rPr>
              <a:t>Rozdíly při posuzování efektivnosti veřejných výdajů oproti veřejným projektům a programům</a:t>
            </a:r>
          </a:p>
          <a:p>
            <a:pPr marL="342900" indent="-342900">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veřejné výdaje jsou finanční kategorií</a:t>
            </a:r>
          </a:p>
          <a:p>
            <a:pPr marL="342900" indent="-342900">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veřejné výdajové projekty a programy jsou věcné ekonomické kategorie (spojnice mezi veřejným financováním a veřejným sektorem)</a:t>
            </a:r>
          </a:p>
        </p:txBody>
      </p:sp>
    </p:spTree>
    <p:extLst>
      <p:ext uri="{BB962C8B-B14F-4D97-AF65-F5344CB8AC3E}">
        <p14:creationId xmlns:p14="http://schemas.microsoft.com/office/powerpoint/2010/main" val="320875600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52BAA31-1CFB-4742-A7F0-76E30B21C819}" type="slidenum">
              <a:rPr lang="cs-CZ" altLang="cs-CZ">
                <a:solidFill>
                  <a:srgbClr val="898989"/>
                </a:solidFill>
              </a:rPr>
              <a:pPr eaLnBrk="1" hangingPunct="1"/>
              <a:t>25</a:t>
            </a:fld>
            <a:endParaRPr lang="cs-CZ" altLang="cs-CZ">
              <a:solidFill>
                <a:srgbClr val="898989"/>
              </a:solidFill>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22152B5B-3EA1-474B-93B5-1C67CBD2DB8F}"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25</a:t>
            </a:fld>
            <a:endParaRPr lang="en-US" altLang="cs-CZ">
              <a:solidFill>
                <a:srgbClr val="FFFFFF"/>
              </a:solidFill>
              <a:latin typeface="Arial" panose="020B0604020202020204" pitchFamily="34" charset="0"/>
              <a:cs typeface="Arial" panose="020B0604020202020204" pitchFamily="34" charset="0"/>
            </a:endParaRPr>
          </a:p>
        </p:txBody>
      </p:sp>
      <p:sp>
        <p:nvSpPr>
          <p:cNvPr id="31748"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METODY HODNOCENÍ EFEKTIVNOSTI VEŘEJNÝCH VÝDAJŮ</a:t>
            </a: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690688"/>
            <a:ext cx="8901112" cy="382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28A6557-15E3-4D54-8E36-B25CB6E092CE}" type="slidenum">
              <a:rPr lang="cs-CZ" altLang="cs-CZ">
                <a:solidFill>
                  <a:srgbClr val="898989"/>
                </a:solidFill>
              </a:rPr>
              <a:pPr eaLnBrk="1" hangingPunct="1"/>
              <a:t>26</a:t>
            </a:fld>
            <a:endParaRPr lang="cs-CZ" altLang="cs-CZ">
              <a:solidFill>
                <a:srgbClr val="898989"/>
              </a:solidFill>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A20EB46A-960C-4B6D-B3E4-2C9203F15894}"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26</a:t>
            </a:fld>
            <a:endParaRPr lang="en-US" altLang="cs-CZ">
              <a:solidFill>
                <a:srgbClr val="FFFFFF"/>
              </a:solidFill>
              <a:latin typeface="Arial" panose="020B0604020202020204" pitchFamily="34" charset="0"/>
              <a:cs typeface="Arial" panose="020B0604020202020204" pitchFamily="34" charset="0"/>
            </a:endParaRPr>
          </a:p>
        </p:txBody>
      </p:sp>
      <p:sp>
        <p:nvSpPr>
          <p:cNvPr id="32772"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NÁKLADOVĚ VÝSTUPOVÉ METODY</a:t>
            </a:r>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700213"/>
            <a:ext cx="8751888" cy="347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27</a:t>
            </a:fld>
            <a:endParaRPr lang="en-US" altLang="cs-CZ">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POUŽITÍ METOD HODNOCENÍ  VEŘEJNÝCH VÝDAJŮ</a:t>
            </a:r>
          </a:p>
        </p:txBody>
      </p:sp>
      <p:graphicFrame>
        <p:nvGraphicFramePr>
          <p:cNvPr id="33796" name="Objekt 1"/>
          <p:cNvGraphicFramePr>
            <a:graphicFrameLocks noChangeAspect="1"/>
          </p:cNvGraphicFramePr>
          <p:nvPr>
            <p:extLst>
              <p:ext uri="{D42A27DB-BD31-4B8C-83A1-F6EECF244321}">
                <p14:modId xmlns:p14="http://schemas.microsoft.com/office/powerpoint/2010/main" val="736542429"/>
              </p:ext>
            </p:extLst>
          </p:nvPr>
        </p:nvGraphicFramePr>
        <p:xfrm>
          <a:off x="251520" y="1340768"/>
          <a:ext cx="8784976" cy="5686203"/>
        </p:xfrm>
        <a:graphic>
          <a:graphicData uri="http://schemas.openxmlformats.org/presentationml/2006/ole">
            <mc:AlternateContent xmlns:mc="http://schemas.openxmlformats.org/markup-compatibility/2006">
              <mc:Choice xmlns:v="urn:schemas-microsoft-com:vml" Requires="v">
                <p:oleObj spid="_x0000_s33830" name="Dokument" r:id="rId3" imgW="5888504" imgH="4075209" progId="Word.Document.12">
                  <p:embed/>
                </p:oleObj>
              </mc:Choice>
              <mc:Fallback>
                <p:oleObj name="Dokument" r:id="rId3" imgW="5888504" imgH="4075209" progId="Word.Document.12">
                  <p:embed/>
                  <p:pic>
                    <p:nvPicPr>
                      <p:cNvPr id="0"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8784976" cy="5686203"/>
                      </a:xfrm>
                      <a:prstGeom prst="rect">
                        <a:avLst/>
                      </a:prstGeom>
                      <a:noFill/>
                      <a:ln>
                        <a:noFill/>
                      </a:ln>
                    </p:spPr>
                  </p:pic>
                </p:oleObj>
              </mc:Fallback>
            </mc:AlternateContent>
          </a:graphicData>
        </a:graphic>
      </p:graphicFrame>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28</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90872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sz="2400" b="1" dirty="0">
                <a:latin typeface="Arial" panose="020B0604020202020204" pitchFamily="34" charset="0"/>
                <a:cs typeface="Arial" panose="020B0604020202020204" pitchFamily="34" charset="0"/>
              </a:rPr>
              <a:t>DALŠÍ FORMY VLÁDNÍCH POLITIK S FISKÁLNÍMI (výdajovými) DOPADY</a:t>
            </a:r>
            <a:endParaRPr lang="cs-CZ" altLang="cs-CZ" sz="2400" b="1" dirty="0">
              <a:latin typeface="Arial" panose="020B0604020202020204" pitchFamily="34" charset="0"/>
              <a:cs typeface="Arial" panose="020B0604020202020204" pitchFamily="34" charset="0"/>
            </a:endParaRPr>
          </a:p>
        </p:txBody>
      </p:sp>
      <p:sp>
        <p:nvSpPr>
          <p:cNvPr id="2" name="TextovéPole 1"/>
          <p:cNvSpPr txBox="1"/>
          <p:nvPr/>
        </p:nvSpPr>
        <p:spPr>
          <a:xfrm>
            <a:off x="431540" y="1926124"/>
            <a:ext cx="8280920" cy="2862322"/>
          </a:xfrm>
          <a:prstGeom prst="rect">
            <a:avLst/>
          </a:prstGeom>
          <a:noFill/>
        </p:spPr>
        <p:txBody>
          <a:bodyPr wrap="square" rtlCol="0">
            <a:spAutoFit/>
          </a:bodyPr>
          <a:lstStyle/>
          <a:p>
            <a:pPr marL="457200" indent="-457200">
              <a:spcAft>
                <a:spcPts val="1800"/>
              </a:spcAft>
              <a:buClr>
                <a:srgbClr val="FF0000"/>
              </a:buClr>
              <a:buFont typeface="+mj-lt"/>
              <a:buAutoNum type="alphaUcPeriod"/>
            </a:pPr>
            <a:r>
              <a:rPr lang="cs-CZ" sz="2000" dirty="0" err="1">
                <a:latin typeface="Arial" panose="020B0604020202020204" pitchFamily="34" charset="0"/>
                <a:cs typeface="Arial" panose="020B0604020202020204" pitchFamily="34" charset="0"/>
              </a:rPr>
              <a:t>Kvazifiskální</a:t>
            </a:r>
            <a:r>
              <a:rPr lang="cs-CZ" sz="2000" dirty="0">
                <a:latin typeface="Arial" panose="020B0604020202020204" pitchFamily="34" charset="0"/>
                <a:cs typeface="Arial" panose="020B0604020202020204" pitchFamily="34" charset="0"/>
              </a:rPr>
              <a:t> aktivity</a:t>
            </a:r>
          </a:p>
          <a:p>
            <a:pPr marL="457200" indent="-457200">
              <a:spcAft>
                <a:spcPts val="1800"/>
              </a:spcAft>
              <a:buClr>
                <a:srgbClr val="FF0000"/>
              </a:buClr>
              <a:buFont typeface="+mj-lt"/>
              <a:buAutoNum type="alphaUcPeriod"/>
            </a:pPr>
            <a:r>
              <a:rPr lang="cs-CZ" sz="2000" dirty="0">
                <a:latin typeface="Arial" panose="020B0604020202020204" pitchFamily="34" charset="0"/>
                <a:cs typeface="Arial" panose="020B0604020202020204" pitchFamily="34" charset="0"/>
              </a:rPr>
              <a:t>Závazky a potenciální závazky vlády</a:t>
            </a:r>
          </a:p>
          <a:p>
            <a:pPr marL="457200" indent="-457200">
              <a:spcAft>
                <a:spcPts val="1800"/>
              </a:spcAft>
              <a:buClr>
                <a:srgbClr val="FF0000"/>
              </a:buClr>
              <a:buFont typeface="+mj-lt"/>
              <a:buAutoNum type="alphaUcPeriod"/>
            </a:pPr>
            <a:r>
              <a:rPr lang="cs-CZ" sz="2000" dirty="0">
                <a:latin typeface="Arial" panose="020B0604020202020204" pitchFamily="34" charset="0"/>
                <a:cs typeface="Arial" panose="020B0604020202020204" pitchFamily="34" charset="0"/>
              </a:rPr>
              <a:t>Úvěrové garance</a:t>
            </a:r>
          </a:p>
          <a:p>
            <a:pPr marL="457200" indent="-457200">
              <a:spcAft>
                <a:spcPts val="1800"/>
              </a:spcAft>
              <a:buClr>
                <a:srgbClr val="FF0000"/>
              </a:buClr>
              <a:buFont typeface="+mj-lt"/>
              <a:buAutoNum type="alphaUcPeriod"/>
            </a:pPr>
            <a:r>
              <a:rPr lang="cs-CZ" sz="2000" dirty="0">
                <a:latin typeface="Arial" panose="020B0604020202020204" pitchFamily="34" charset="0"/>
                <a:cs typeface="Arial" panose="020B0604020202020204" pitchFamily="34" charset="0"/>
              </a:rPr>
              <a:t>Vládní půjčky</a:t>
            </a:r>
          </a:p>
          <a:p>
            <a:pPr marL="457200" indent="-457200">
              <a:spcAft>
                <a:spcPts val="1800"/>
              </a:spcAft>
              <a:buClr>
                <a:srgbClr val="FF0000"/>
              </a:buClr>
              <a:buFont typeface="+mj-lt"/>
              <a:buAutoNum type="alphaUcPeriod"/>
            </a:pPr>
            <a:r>
              <a:rPr lang="cs-CZ" sz="2000" dirty="0">
                <a:latin typeface="Arial" panose="020B0604020202020204" pitchFamily="34" charset="0"/>
                <a:cs typeface="Arial" panose="020B0604020202020204" pitchFamily="34" charset="0"/>
              </a:rPr>
              <a:t>Daňové výdaje </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228194"/>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29</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90872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 </a:t>
            </a:r>
            <a:r>
              <a:rPr lang="cs-CZ" sz="2400" b="1" dirty="0">
                <a:latin typeface="Arial" panose="020B0604020202020204" pitchFamily="34" charset="0"/>
                <a:cs typeface="Arial" panose="020B0604020202020204" pitchFamily="34" charset="0"/>
              </a:rPr>
              <a:t>KVAZIFISKÁLNÍ AKTIVITY</a:t>
            </a:r>
            <a:r>
              <a:rPr lang="cs-CZ" sz="2400" dirty="0">
                <a:latin typeface="Arial" panose="020B0604020202020204" pitchFamily="34" charset="0"/>
                <a:cs typeface="Arial" panose="020B0604020202020204" pitchFamily="34" charset="0"/>
              </a:rPr>
              <a:t> </a:t>
            </a:r>
            <a:endParaRPr lang="cs-CZ" altLang="cs-CZ" sz="2400" b="1" dirty="0">
              <a:latin typeface="Arial" panose="020B0604020202020204" pitchFamily="34" charset="0"/>
              <a:cs typeface="Arial" panose="020B0604020202020204" pitchFamily="34" charset="0"/>
            </a:endParaRPr>
          </a:p>
        </p:txBody>
      </p:sp>
      <p:sp>
        <p:nvSpPr>
          <p:cNvPr id="2" name="TextovéPole 1"/>
          <p:cNvSpPr txBox="1"/>
          <p:nvPr/>
        </p:nvSpPr>
        <p:spPr>
          <a:xfrm>
            <a:off x="431540" y="1562150"/>
            <a:ext cx="8280920" cy="3939540"/>
          </a:xfrm>
          <a:prstGeom prst="rect">
            <a:avLst/>
          </a:prstGeom>
          <a:noFill/>
        </p:spPr>
        <p:txBody>
          <a:bodyPr wrap="square" rtlCol="0">
            <a:spAutoFit/>
          </a:bodyPr>
          <a:lstStyle/>
          <a:p>
            <a:pPr>
              <a:spcAft>
                <a:spcPts val="1200"/>
              </a:spcAft>
            </a:pPr>
            <a:r>
              <a:rPr lang="cs-CZ" sz="2000" dirty="0">
                <a:latin typeface="Arial" panose="020B0604020202020204" pitchFamily="34" charset="0"/>
                <a:cs typeface="Arial" panose="020B0604020202020204" pitchFamily="34" charset="0"/>
              </a:rPr>
              <a:t>Jsou to finanční transakce realizované centrální bankou nebo státem vlastněnými bankami za účelem dosažení cílů určitých politik.</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a:p>
            <a:pPr>
              <a:spcAft>
                <a:spcPts val="1200"/>
              </a:spcAft>
              <a:buClr>
                <a:srgbClr val="FF0000"/>
              </a:buClr>
            </a:pPr>
            <a:r>
              <a:rPr lang="cs-CZ" sz="2000" b="1" dirty="0">
                <a:latin typeface="Arial" panose="020B0604020202020204" pitchFamily="34" charset="0"/>
                <a:cs typeface="Arial" panose="020B0604020202020204" pitchFamily="34" charset="0"/>
              </a:rPr>
              <a:t>Zahrnují:</a:t>
            </a:r>
            <a:r>
              <a:rPr lang="cs-CZ" sz="2000" dirty="0">
                <a:latin typeface="Arial" panose="020B0604020202020204" pitchFamily="34" charset="0"/>
                <a:cs typeface="Arial" panose="020B0604020202020204" pitchFamily="34" charset="0"/>
              </a:rPr>
              <a:t> </a:t>
            </a:r>
          </a:p>
          <a:p>
            <a:pPr marL="285750" indent="-28575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úrokové dotace, </a:t>
            </a:r>
          </a:p>
          <a:p>
            <a:pPr marL="285750" indent="-28575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podporu neprosperujících podniků a finančních institucí </a:t>
            </a:r>
          </a:p>
          <a:p>
            <a:pPr marL="285750" indent="-28575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splátky vládního dluhu </a:t>
            </a:r>
          </a:p>
          <a:p>
            <a:pPr marL="285750" indent="-28575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financování kursových ztrát, které vláda utrpěla </a:t>
            </a:r>
            <a:br>
              <a:rPr lang="cs-CZ" sz="2000" dirty="0">
                <a:latin typeface="Arial" panose="020B0604020202020204" pitchFamily="34" charset="0"/>
                <a:cs typeface="Arial" panose="020B0604020202020204" pitchFamily="34" charset="0"/>
              </a:rPr>
            </a:b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50677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CBA5F84-706D-4BCE-8569-D4182AD20525}" type="slidenum">
              <a:rPr lang="cs-CZ" altLang="cs-CZ">
                <a:solidFill>
                  <a:srgbClr val="898989"/>
                </a:solidFill>
              </a:rPr>
              <a:pPr eaLnBrk="1" hangingPunct="1"/>
              <a:t>3</a:t>
            </a:fld>
            <a:endParaRPr lang="cs-CZ" altLang="cs-CZ">
              <a:solidFill>
                <a:srgbClr val="898989"/>
              </a:solidFill>
            </a:endParaRPr>
          </a:p>
        </p:txBody>
      </p:sp>
      <p:sp>
        <p:nvSpPr>
          <p:cNvPr id="5123" name="Text Box 3"/>
          <p:cNvSpPr txBox="1">
            <a:spLocks noChangeArrowheads="1"/>
          </p:cNvSpPr>
          <p:nvPr/>
        </p:nvSpPr>
        <p:spPr bwMode="auto">
          <a:xfrm>
            <a:off x="395288" y="1700213"/>
            <a:ext cx="8716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pPr>
            <a:r>
              <a:rPr lang="cs-CZ" altLang="cs-CZ" sz="2000" b="1" dirty="0">
                <a:latin typeface="Arial" panose="020B0604020202020204" pitchFamily="34" charset="0"/>
                <a:cs typeface="Arial" panose="020B0604020202020204" pitchFamily="34" charset="0"/>
              </a:rPr>
              <a:t>V</a:t>
            </a:r>
            <a:r>
              <a:rPr lang="en-US" altLang="cs-CZ" sz="2000" b="1" dirty="0" err="1">
                <a:latin typeface="Arial" panose="020B0604020202020204" pitchFamily="34" charset="0"/>
                <a:cs typeface="Arial" panose="020B0604020202020204" pitchFamily="34" charset="0"/>
              </a:rPr>
              <a:t>eřejné</a:t>
            </a:r>
            <a:r>
              <a:rPr lang="en-US" altLang="cs-CZ" sz="2000" b="1" dirty="0">
                <a:latin typeface="Arial" panose="020B0604020202020204" pitchFamily="34" charset="0"/>
                <a:cs typeface="Arial" panose="020B0604020202020204" pitchFamily="34" charset="0"/>
              </a:rPr>
              <a:t> </a:t>
            </a:r>
            <a:r>
              <a:rPr lang="en-US" altLang="cs-CZ" sz="2000" b="1" dirty="0" err="1">
                <a:latin typeface="Arial" panose="020B0604020202020204" pitchFamily="34" charset="0"/>
                <a:cs typeface="Arial" panose="020B0604020202020204" pitchFamily="34" charset="0"/>
              </a:rPr>
              <a:t>výdaje</a:t>
            </a:r>
            <a:r>
              <a:rPr lang="en-US" altLang="cs-CZ" sz="2000" b="1" dirty="0">
                <a:latin typeface="Arial" panose="020B0604020202020204" pitchFamily="34" charset="0"/>
                <a:cs typeface="Arial" panose="020B0604020202020204" pitchFamily="34" charset="0"/>
              </a:rPr>
              <a:t> = </a:t>
            </a:r>
            <a:r>
              <a:rPr lang="en-US" altLang="cs-CZ" sz="2000" b="1" i="1" dirty="0">
                <a:latin typeface="Arial" panose="020B0604020202020204" pitchFamily="34" charset="0"/>
                <a:cs typeface="Arial" panose="020B0604020202020204" pitchFamily="34" charset="0"/>
              </a:rPr>
              <a:t>G + </a:t>
            </a:r>
            <a:r>
              <a:rPr lang="en-US" altLang="cs-CZ" sz="2000" b="1" i="1" dirty="0" err="1">
                <a:latin typeface="Arial" panose="020B0604020202020204" pitchFamily="34" charset="0"/>
                <a:cs typeface="Arial" panose="020B0604020202020204" pitchFamily="34" charset="0"/>
              </a:rPr>
              <a:t>Tr</a:t>
            </a:r>
            <a:endParaRPr lang="cs-CZ" altLang="cs-CZ" sz="2000" b="1" i="1" dirty="0">
              <a:latin typeface="Arial" panose="020B0604020202020204" pitchFamily="34" charset="0"/>
              <a:cs typeface="Arial" panose="020B0604020202020204" pitchFamily="34" charset="0"/>
            </a:endParaRPr>
          </a:p>
          <a:p>
            <a:pPr marL="342900" indent="-342900" eaLnBrk="1" hangingPunct="1">
              <a:spcBef>
                <a:spcPct val="20000"/>
              </a:spcBef>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 obecné označení pro výdaje vládních organizací na místní / národní / nadnárodní úrovni</a:t>
            </a:r>
          </a:p>
          <a:p>
            <a:pPr marL="342900" indent="-342900" eaLnBrk="1" hangingPunct="1">
              <a:spcBef>
                <a:spcPct val="20000"/>
              </a:spcBef>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G + TR = Cg + </a:t>
            </a:r>
            <a:r>
              <a:rPr lang="cs-CZ" altLang="cs-CZ" sz="2000" dirty="0" err="1">
                <a:latin typeface="Arial" panose="020B0604020202020204" pitchFamily="34" charset="0"/>
                <a:cs typeface="Arial" panose="020B0604020202020204" pitchFamily="34" charset="0"/>
              </a:rPr>
              <a:t>Ig</a:t>
            </a:r>
            <a:r>
              <a:rPr lang="cs-CZ" altLang="cs-CZ" sz="2000" dirty="0">
                <a:latin typeface="Arial" panose="020B0604020202020204" pitchFamily="34" charset="0"/>
                <a:cs typeface="Arial" panose="020B0604020202020204" pitchFamily="34" charset="0"/>
              </a:rPr>
              <a:t> + </a:t>
            </a:r>
            <a:r>
              <a:rPr lang="cs-CZ" altLang="cs-CZ" sz="2000" dirty="0" err="1">
                <a:latin typeface="Arial" panose="020B0604020202020204" pitchFamily="34" charset="0"/>
                <a:cs typeface="Arial" panose="020B0604020202020204" pitchFamily="34" charset="0"/>
              </a:rPr>
              <a:t>Tr</a:t>
            </a:r>
            <a:endParaRPr lang="cs-CZ" altLang="cs-CZ" sz="2000" dirty="0">
              <a:latin typeface="Arial" panose="020B0604020202020204" pitchFamily="34" charset="0"/>
              <a:cs typeface="Arial" panose="020B0604020202020204" pitchFamily="34" charset="0"/>
            </a:endParaRPr>
          </a:p>
          <a:p>
            <a:pPr eaLnBrk="1" hangingPunct="1"/>
            <a:endParaRPr lang="cs-CZ" altLang="cs-CZ" sz="2000" dirty="0">
              <a:latin typeface="Arial" panose="020B0604020202020204" pitchFamily="34" charset="0"/>
              <a:cs typeface="Arial" panose="020B0604020202020204" pitchFamily="34" charset="0"/>
            </a:endParaRPr>
          </a:p>
          <a:p>
            <a:pPr eaLnBrk="1" hangingPunct="1"/>
            <a:r>
              <a:rPr lang="cs-CZ" altLang="cs-CZ" sz="2000" dirty="0">
                <a:latin typeface="Arial" panose="020B0604020202020204" pitchFamily="34" charset="0"/>
                <a:cs typeface="Arial" panose="020B0604020202020204" pitchFamily="34" charset="0"/>
              </a:rPr>
              <a:t>!! Veřejné výdaje jsou podstatnou součástí agregátní poptávky,  </a:t>
            </a:r>
          </a:p>
          <a:p>
            <a:pPr eaLnBrk="1" hangingPunct="1"/>
            <a:r>
              <a:rPr lang="cs-CZ" altLang="cs-CZ" sz="2000" dirty="0">
                <a:latin typeface="Arial" panose="020B0604020202020204" pitchFamily="34" charset="0"/>
                <a:cs typeface="Arial" panose="020B0604020202020204" pitchFamily="34" charset="0"/>
              </a:rPr>
              <a:t>mají </a:t>
            </a:r>
            <a:r>
              <a:rPr lang="cs-CZ" altLang="cs-CZ" sz="2000" b="1" dirty="0">
                <a:latin typeface="Arial" panose="020B0604020202020204" pitchFamily="34" charset="0"/>
                <a:cs typeface="Arial" panose="020B0604020202020204" pitchFamily="34" charset="0"/>
              </a:rPr>
              <a:t>vliv na celkovou produkci a zaměstnanost v ekonomice</a:t>
            </a:r>
            <a:r>
              <a:rPr lang="cs-CZ" altLang="cs-CZ" sz="2000" dirty="0">
                <a:latin typeface="Arial" panose="020B0604020202020204" pitchFamily="34" charset="0"/>
                <a:cs typeface="Arial" panose="020B0604020202020204" pitchFamily="34" charset="0"/>
              </a:rPr>
              <a:t> !!</a:t>
            </a:r>
          </a:p>
          <a:p>
            <a:pPr eaLnBrk="1" hangingPunct="1">
              <a:spcBef>
                <a:spcPct val="20000"/>
              </a:spcBef>
              <a:buClr>
                <a:schemeClr val="accent2"/>
              </a:buClr>
            </a:pPr>
            <a:endParaRPr lang="cs-CZ" altLang="cs-CZ" sz="2000" b="1" dirty="0">
              <a:latin typeface="Arial" panose="020B0604020202020204" pitchFamily="34" charset="0"/>
              <a:cs typeface="Arial" panose="020B0604020202020204" pitchFamily="34" charset="0"/>
            </a:endParaRPr>
          </a:p>
          <a:p>
            <a:pPr eaLnBrk="1" hangingPunct="1">
              <a:spcBef>
                <a:spcPct val="20000"/>
              </a:spcBef>
              <a:buClr>
                <a:schemeClr val="accent2"/>
              </a:buClr>
            </a:pPr>
            <a:r>
              <a:rPr lang="cs-CZ" altLang="cs-CZ" sz="2000" dirty="0">
                <a:latin typeface="Arial" panose="020B0604020202020204" pitchFamily="34" charset="0"/>
                <a:cs typeface="Arial" panose="020B0604020202020204" pitchFamily="34" charset="0"/>
              </a:rPr>
              <a:t>Makroekonomické dopady veřejných výdajů</a:t>
            </a:r>
            <a:br>
              <a:rPr lang="cs-CZ" altLang="cs-CZ" sz="2000" dirty="0">
                <a:latin typeface="Arial" panose="020B0604020202020204" pitchFamily="34" charset="0"/>
                <a:cs typeface="Arial" panose="020B0604020202020204" pitchFamily="34" charset="0"/>
              </a:rPr>
            </a:br>
            <a:endParaRPr lang="cs-CZ" altLang="cs-CZ" sz="2000" dirty="0">
              <a:latin typeface="Arial" panose="020B0604020202020204" pitchFamily="34" charset="0"/>
              <a:cs typeface="Arial" panose="020B0604020202020204" pitchFamily="34" charset="0"/>
            </a:endParaRPr>
          </a:p>
        </p:txBody>
      </p:sp>
      <p:sp>
        <p:nvSpPr>
          <p:cNvPr id="5124" name="TextovéPole 8"/>
          <p:cNvSpPr txBox="1">
            <a:spLocks noChangeArrowheads="1"/>
          </p:cNvSpPr>
          <p:nvPr/>
        </p:nvSpPr>
        <p:spPr bwMode="auto">
          <a:xfrm>
            <a:off x="-31750" y="9017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VEŘEJNÉ VÝDAJE A JEJICH VZTAH K POPTÁVCE</a:t>
            </a:r>
          </a:p>
        </p:txBody>
      </p:sp>
      <p:sp>
        <p:nvSpPr>
          <p:cNvPr id="7" name="Obdélník 6"/>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A0AA96CE-1EF3-46B5-9A7E-C9DC3AAD1529}"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a:t>
            </a:fld>
            <a:endParaRPr lang="en-US" altLang="cs-CZ">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30</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83671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B. </a:t>
            </a:r>
            <a:r>
              <a:rPr lang="cs-CZ" sz="2400" b="1" dirty="0">
                <a:latin typeface="Arial" panose="020B0604020202020204" pitchFamily="34" charset="0"/>
                <a:cs typeface="Arial" panose="020B0604020202020204" pitchFamily="34" charset="0"/>
              </a:rPr>
              <a:t>ZÁVAZKY A POTENCIÁLNÍ ZÁVAZKY VLÁDY</a:t>
            </a:r>
            <a:r>
              <a:rPr lang="cs-CZ" sz="2400" dirty="0">
                <a:latin typeface="Arial" panose="020B0604020202020204" pitchFamily="34" charset="0"/>
                <a:cs typeface="Arial" panose="020B0604020202020204" pitchFamily="34" charset="0"/>
              </a:rPr>
              <a:t> </a:t>
            </a:r>
            <a:endParaRPr lang="cs-CZ" altLang="cs-CZ" sz="2400" b="1" dirty="0">
              <a:latin typeface="Arial" panose="020B0604020202020204" pitchFamily="34" charset="0"/>
              <a:cs typeface="Arial" panose="020B0604020202020204" pitchFamily="34" charset="0"/>
            </a:endParaRPr>
          </a:p>
        </p:txBody>
      </p:sp>
      <p:sp>
        <p:nvSpPr>
          <p:cNvPr id="2" name="TextovéPole 1"/>
          <p:cNvSpPr txBox="1"/>
          <p:nvPr/>
        </p:nvSpPr>
        <p:spPr>
          <a:xfrm>
            <a:off x="233264" y="1484784"/>
            <a:ext cx="8910736" cy="5093702"/>
          </a:xfrm>
          <a:prstGeom prst="rect">
            <a:avLst/>
          </a:prstGeom>
          <a:noFill/>
        </p:spPr>
        <p:txBody>
          <a:bodyPr wrap="square" rtlCol="0">
            <a:spAutoFit/>
          </a:bodyPr>
          <a:lstStyle/>
          <a:p>
            <a:pPr marL="342900" indent="-342900">
              <a:spcAft>
                <a:spcPts val="1200"/>
              </a:spcAft>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Explicitní závazky a d</a:t>
            </a:r>
            <a:r>
              <a:rPr lang="cs-CZ" sz="2000" dirty="0">
                <a:latin typeface="Arial" panose="020B0604020202020204" pitchFamily="34" charset="0"/>
                <a:cs typeface="Arial" panose="020B0604020202020204" pitchFamily="34" charset="0"/>
              </a:rPr>
              <a:t>luhy – právně závazné a předvídatelné (rozpočtové výdajové programy, důchody, mzdy zaměstnanců státní správy). </a:t>
            </a:r>
          </a:p>
          <a:p>
            <a:pPr marL="342900" indent="-342900">
              <a:spcAft>
                <a:spcPts val="1200"/>
              </a:spcAft>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Explicitní a potenciální závazky </a:t>
            </a:r>
            <a:r>
              <a:rPr lang="cs-CZ" sz="2000" dirty="0">
                <a:latin typeface="Arial" panose="020B0604020202020204" pitchFamily="34" charset="0"/>
                <a:cs typeface="Arial" panose="020B0604020202020204" pitchFamily="34" charset="0"/>
              </a:rPr>
              <a:t>– zákonné nebo smluvní závazky, které se stanou splatné v případě určité události (např. státní garance). </a:t>
            </a:r>
          </a:p>
          <a:p>
            <a:pPr marL="342900" indent="-342900">
              <a:spcAft>
                <a:spcPts val="1200"/>
              </a:spcAft>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Implicitní závazky </a:t>
            </a:r>
            <a:r>
              <a:rPr lang="cs-CZ" sz="2000" dirty="0">
                <a:latin typeface="Arial" panose="020B0604020202020204" pitchFamily="34" charset="0"/>
                <a:cs typeface="Arial" panose="020B0604020202020204" pitchFamily="34" charset="0"/>
              </a:rPr>
              <a:t>– závazky, které nevyplývají ze zákona, ale souvisejí s očekáváním veřejnosti (např. realizace oprav a údržby infrastruktury)</a:t>
            </a:r>
          </a:p>
          <a:p>
            <a:pPr marL="342900" indent="-342900">
              <a:spcAft>
                <a:spcPts val="1200"/>
              </a:spcAft>
              <a:buClr>
                <a:srgbClr val="FF0000"/>
              </a:buClr>
              <a:buFont typeface="Arial" panose="020B0604020202020204" pitchFamily="34" charset="0"/>
              <a:buChar char="•"/>
            </a:pPr>
            <a:r>
              <a:rPr lang="cs-CZ" sz="2000" b="1" dirty="0">
                <a:latin typeface="Arial" panose="020B0604020202020204" pitchFamily="34" charset="0"/>
                <a:cs typeface="Arial" panose="020B0604020202020204" pitchFamily="34" charset="0"/>
              </a:rPr>
              <a:t>Implicitní a podmíněné závazky </a:t>
            </a:r>
            <a:r>
              <a:rPr lang="cs-CZ" sz="2000" dirty="0">
                <a:latin typeface="Arial" panose="020B0604020202020204" pitchFamily="34" charset="0"/>
                <a:cs typeface="Arial" panose="020B0604020202020204" pitchFamily="34" charset="0"/>
              </a:rPr>
              <a:t>– zákonem neupravené závazky, které se stanou splatnými za určité situace (např. při přírodní katastrofě, bankovní krizi). </a:t>
            </a:r>
          </a:p>
          <a:p>
            <a:pPr>
              <a:spcBef>
                <a:spcPts val="600"/>
              </a:spcBef>
              <a:spcAft>
                <a:spcPts val="1200"/>
              </a:spcAft>
              <a:buClr>
                <a:srgbClr val="009900"/>
              </a:buClr>
            </a:pPr>
            <a:r>
              <a:rPr lang="cs-CZ" sz="2000" b="1" dirty="0">
                <a:latin typeface="Arial" panose="020B0604020202020204" pitchFamily="34" charset="0"/>
                <a:cs typeface="Arial" panose="020B0604020202020204" pitchFamily="34" charset="0"/>
              </a:rPr>
              <a:t>Situace „závazků“ v ČR</a:t>
            </a:r>
            <a:r>
              <a:rPr lang="cs-CZ" sz="2000" dirty="0">
                <a:latin typeface="Arial" panose="020B0604020202020204" pitchFamily="34" charset="0"/>
                <a:cs typeface="Arial" panose="020B0604020202020204" pitchFamily="34" charset="0"/>
              </a:rPr>
              <a:t> - omezení Zákonem o rozpočtových pravidlech </a:t>
            </a:r>
          </a:p>
          <a:p>
            <a:pPr marL="342900" indent="-342900">
              <a:spcAft>
                <a:spcPts val="600"/>
              </a:spcAft>
              <a:buClr>
                <a:srgbClr val="0099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procentuální omezení</a:t>
            </a:r>
          </a:p>
          <a:p>
            <a:pPr marL="342900" indent="-342900">
              <a:spcAft>
                <a:spcPts val="600"/>
              </a:spcAft>
              <a:buClr>
                <a:srgbClr val="0099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nutnost schválení parlamentem</a:t>
            </a:r>
          </a:p>
          <a:p>
            <a:pPr marL="342900" indent="-342900">
              <a:spcAft>
                <a:spcPts val="600"/>
              </a:spcAft>
              <a:buClr>
                <a:srgbClr val="0099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poslední novelizace – ocenění garancí a závazků a vytváření rezerv </a:t>
            </a:r>
          </a:p>
        </p:txBody>
      </p:sp>
    </p:spTree>
    <p:extLst>
      <p:ext uri="{BB962C8B-B14F-4D97-AF65-F5344CB8AC3E}">
        <p14:creationId xmlns:p14="http://schemas.microsoft.com/office/powerpoint/2010/main" val="2810179698"/>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31</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20985" y="81840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C. </a:t>
            </a:r>
            <a:r>
              <a:rPr lang="cs-CZ" sz="2400" b="1" dirty="0">
                <a:latin typeface="Arial" panose="020B0604020202020204" pitchFamily="34" charset="0"/>
                <a:cs typeface="Arial" panose="020B0604020202020204" pitchFamily="34" charset="0"/>
              </a:rPr>
              <a:t>ÚVĚROVÉ GARANCE</a:t>
            </a:r>
            <a:r>
              <a:rPr lang="cs-CZ" sz="2400" dirty="0">
                <a:latin typeface="Arial" panose="020B0604020202020204" pitchFamily="34" charset="0"/>
                <a:cs typeface="Arial" panose="020B0604020202020204" pitchFamily="34" charset="0"/>
              </a:rPr>
              <a:t> </a:t>
            </a:r>
            <a:endParaRPr lang="cs-CZ" altLang="cs-CZ" sz="2400" b="1" dirty="0">
              <a:latin typeface="Arial" panose="020B0604020202020204" pitchFamily="34" charset="0"/>
              <a:cs typeface="Arial" panose="020B0604020202020204" pitchFamily="34" charset="0"/>
            </a:endParaRPr>
          </a:p>
        </p:txBody>
      </p:sp>
      <p:sp>
        <p:nvSpPr>
          <p:cNvPr id="2" name="TextovéPole 1"/>
          <p:cNvSpPr txBox="1"/>
          <p:nvPr/>
        </p:nvSpPr>
        <p:spPr>
          <a:xfrm>
            <a:off x="365076" y="1484784"/>
            <a:ext cx="8413848" cy="3600986"/>
          </a:xfrm>
          <a:prstGeom prst="rect">
            <a:avLst/>
          </a:prstGeom>
          <a:noFill/>
        </p:spPr>
        <p:txBody>
          <a:bodyPr wrap="square" rtlCol="0">
            <a:spAutoFit/>
          </a:bodyPr>
          <a:lstStyle/>
          <a:p>
            <a:pPr marL="342900" indent="-342900">
              <a:spcAft>
                <a:spcPts val="18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Vláda může poskytovat záruku za úvěry čerpané různými agenturami, podniky, někdy i soukromými podniky </a:t>
            </a:r>
          </a:p>
          <a:p>
            <a:pPr marL="342900" indent="-342900">
              <a:spcAft>
                <a:spcPts val="18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Jsou poskytovány v případech, kdy příjemce úvěru nedosahuje požadované úvěruschopnosti a pokud je účel úvěru v souladu s cíli, programem a politikami vlády</a:t>
            </a:r>
          </a:p>
          <a:p>
            <a:pPr marL="342900" indent="-342900">
              <a:spcAft>
                <a:spcPts val="18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V realitě jsou často poskytovány bez vyhodnocení příjemce úvěr splatit nebo zvýhodňují vlivné spojence a nejsou systematicky vykazovány</a:t>
            </a:r>
            <a:r>
              <a:rPr lang="cs-CZ" dirty="0"/>
              <a:t>. </a:t>
            </a:r>
            <a:br>
              <a:rPr lang="cs-CZ" dirty="0"/>
            </a:br>
            <a:br>
              <a:rPr lang="cs-CZ" dirty="0"/>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141349"/>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32</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90872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D. VLÁDNÍ PŮJČKY</a:t>
            </a:r>
          </a:p>
        </p:txBody>
      </p:sp>
      <p:sp>
        <p:nvSpPr>
          <p:cNvPr id="2" name="TextovéPole 1"/>
          <p:cNvSpPr txBox="1"/>
          <p:nvPr/>
        </p:nvSpPr>
        <p:spPr>
          <a:xfrm>
            <a:off x="395536" y="1593677"/>
            <a:ext cx="8748464" cy="2939266"/>
          </a:xfrm>
          <a:prstGeom prst="rect">
            <a:avLst/>
          </a:prstGeom>
          <a:noFill/>
        </p:spPr>
        <p:txBody>
          <a:bodyPr wrap="square" rtlCol="0">
            <a:spAutoFit/>
          </a:bodyPr>
          <a:lstStyle/>
          <a:p>
            <a:pPr marL="285750" indent="-285750">
              <a:spcBef>
                <a:spcPts val="600"/>
              </a:spcBef>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Za určitých okolností mohou nahrazovat přímé výdaje.</a:t>
            </a:r>
          </a:p>
          <a:p>
            <a:pPr marL="285750" indent="-285750">
              <a:spcBef>
                <a:spcPts val="600"/>
              </a:spcBef>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Jsou určeny jednotkám, které si nemohou dovolit půjčovat si za komerčních podmínek, protože jejich činnost musí být dotována nebo jejich úvěruschopnost je nízká (např. státní podniky, zemědělské podniky)</a:t>
            </a:r>
          </a:p>
          <a:p>
            <a:pPr marL="285750" indent="-285750">
              <a:spcBef>
                <a:spcPts val="600"/>
              </a:spcBef>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Součástí vládní půjčky je obvykle úroková dotace </a:t>
            </a:r>
          </a:p>
          <a:p>
            <a:pPr marL="285750" indent="-285750">
              <a:spcBef>
                <a:spcPts val="600"/>
              </a:spcBef>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Vláda nese vysoké riziko platební neschopnosti. </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222783"/>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577446B3-EADC-47BD-8326-2130E8F82AC0}"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33</a:t>
            </a:fld>
            <a:endParaRPr lang="en-US" altLang="cs-CZ" dirty="0">
              <a:solidFill>
                <a:srgbClr val="FFFFFF"/>
              </a:solidFill>
              <a:latin typeface="Arial" panose="020B0604020202020204" pitchFamily="34" charset="0"/>
              <a:cs typeface="Arial" panose="020B0604020202020204" pitchFamily="34" charset="0"/>
            </a:endParaRPr>
          </a:p>
        </p:txBody>
      </p:sp>
      <p:sp>
        <p:nvSpPr>
          <p:cNvPr id="33795" name="TextovéPole 8"/>
          <p:cNvSpPr txBox="1">
            <a:spLocks noChangeArrowheads="1"/>
          </p:cNvSpPr>
          <p:nvPr/>
        </p:nvSpPr>
        <p:spPr bwMode="auto">
          <a:xfrm>
            <a:off x="0" y="82919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E. DAŇOVÉ VÝDAJE</a:t>
            </a:r>
          </a:p>
        </p:txBody>
      </p:sp>
      <p:sp>
        <p:nvSpPr>
          <p:cNvPr id="2" name="TextovéPole 1"/>
          <p:cNvSpPr txBox="1"/>
          <p:nvPr/>
        </p:nvSpPr>
        <p:spPr>
          <a:xfrm>
            <a:off x="381447" y="1397745"/>
            <a:ext cx="8748464" cy="5262979"/>
          </a:xfrm>
          <a:prstGeom prst="rect">
            <a:avLst/>
          </a:prstGeom>
          <a:noFill/>
        </p:spPr>
        <p:txBody>
          <a:bodyPr wrap="square" rtlCol="0">
            <a:spAutoFit/>
          </a:bodyPr>
          <a:lstStyle/>
          <a:p>
            <a:pPr>
              <a:spcAft>
                <a:spcPts val="1800"/>
              </a:spcAft>
              <a:buClr>
                <a:srgbClr val="FF0000"/>
              </a:buClr>
            </a:pPr>
            <a:r>
              <a:rPr lang="cs-CZ" sz="2000" b="1" dirty="0">
                <a:latin typeface="Arial" panose="020B0604020202020204" pitchFamily="34" charset="0"/>
                <a:cs typeface="Arial" panose="020B0604020202020204" pitchFamily="34" charset="0"/>
              </a:rPr>
              <a:t>Daňový výdaj = daňový výnos ušlý </a:t>
            </a:r>
            <a:r>
              <a:rPr lang="cs-CZ" sz="2000" dirty="0">
                <a:latin typeface="Arial" panose="020B0604020202020204" pitchFamily="34" charset="0"/>
                <a:cs typeface="Arial" panose="020B0604020202020204" pitchFamily="34" charset="0"/>
              </a:rPr>
              <a:t>v důsledku zvýhodňujících  ustanovení daňového práva.</a:t>
            </a:r>
          </a:p>
          <a:p>
            <a:pPr>
              <a:spcAft>
                <a:spcPts val="1800"/>
              </a:spcAft>
              <a:buClr>
                <a:srgbClr val="FF0000"/>
              </a:buClr>
            </a:pPr>
            <a:r>
              <a:rPr lang="cs-CZ" sz="2000" b="1" dirty="0">
                <a:latin typeface="Arial" panose="020B0604020202020204" pitchFamily="34" charset="0"/>
                <a:cs typeface="Arial" panose="020B0604020202020204" pitchFamily="34" charset="0"/>
              </a:rPr>
              <a:t>Zahrnuje:</a:t>
            </a:r>
            <a:r>
              <a:rPr lang="cs-CZ" sz="2000" dirty="0">
                <a:latin typeface="Arial" panose="020B0604020202020204" pitchFamily="34" charset="0"/>
                <a:cs typeface="Arial" panose="020B0604020202020204" pitchFamily="34" charset="0"/>
              </a:rPr>
              <a:t> </a:t>
            </a:r>
          </a:p>
          <a:p>
            <a:pPr marL="342900" indent="-34290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osvobození od daně,</a:t>
            </a:r>
          </a:p>
          <a:p>
            <a:pPr marL="342900" indent="-34290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odčitatelné položky </a:t>
            </a:r>
          </a:p>
          <a:p>
            <a:pPr marL="342900" indent="-34290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daňové zápočty, </a:t>
            </a:r>
          </a:p>
          <a:p>
            <a:pPr marL="342900" indent="-34290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odložení splatnosti daně, </a:t>
            </a:r>
          </a:p>
          <a:p>
            <a:pPr marL="342900" indent="-342900">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snížení daňové sazby </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a:p>
            <a:pPr>
              <a:spcAft>
                <a:spcPts val="1200"/>
              </a:spcAft>
              <a:buClr>
                <a:srgbClr val="FF0000"/>
              </a:buClr>
            </a:pPr>
            <a:r>
              <a:rPr lang="cs-CZ" sz="2000" dirty="0">
                <a:latin typeface="Arial" panose="020B0604020202020204" pitchFamily="34" charset="0"/>
                <a:cs typeface="Arial" panose="020B0604020202020204" pitchFamily="34" charset="0"/>
              </a:rPr>
              <a:t>Smyslem je dosažení určitých cílů vládní politiky prostřednictvím poskytování výhod jednotlivcům nebo jednotkám. </a:t>
            </a:r>
            <a:br>
              <a:rPr lang="cs-CZ" sz="2000" dirty="0">
                <a:latin typeface="Arial" panose="020B0604020202020204" pitchFamily="34" charset="0"/>
                <a:cs typeface="Arial" panose="020B0604020202020204" pitchFamily="34" charset="0"/>
              </a:rPr>
            </a:br>
            <a:br>
              <a:rPr lang="cs-CZ" dirty="0"/>
            </a:br>
            <a:endParaRPr lang="cs-CZ" dirty="0"/>
          </a:p>
        </p:txBody>
      </p:sp>
    </p:spTree>
    <p:extLst>
      <p:ext uri="{BB962C8B-B14F-4D97-AF65-F5344CB8AC3E}">
        <p14:creationId xmlns:p14="http://schemas.microsoft.com/office/powerpoint/2010/main" val="2715183163"/>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A87E742-DEA5-4454-9398-E103FFEE8AC5}" type="slidenum">
              <a:rPr lang="cs-CZ" altLang="cs-CZ">
                <a:solidFill>
                  <a:srgbClr val="898989"/>
                </a:solidFill>
              </a:rPr>
              <a:pPr eaLnBrk="1" hangingPunct="1"/>
              <a:t>34</a:t>
            </a:fld>
            <a:endParaRPr lang="cs-CZ" altLang="cs-CZ">
              <a:solidFill>
                <a:srgbClr val="898989"/>
              </a:solidFill>
            </a:endParaRPr>
          </a:p>
        </p:txBody>
      </p:sp>
      <p:sp>
        <p:nvSpPr>
          <p:cNvPr id="35843" name="Rectangle 3"/>
          <p:cNvSpPr>
            <a:spLocks noChangeArrowheads="1"/>
          </p:cNvSpPr>
          <p:nvPr/>
        </p:nvSpPr>
        <p:spPr bwMode="auto">
          <a:xfrm>
            <a:off x="1633538"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cs-CZ" altLang="cs-CZ"/>
          </a:p>
        </p:txBody>
      </p:sp>
      <p:sp>
        <p:nvSpPr>
          <p:cNvPr id="35844" name="Text Box 4"/>
          <p:cNvSpPr txBox="1">
            <a:spLocks noChangeArrowheads="1"/>
          </p:cNvSpPr>
          <p:nvPr/>
        </p:nvSpPr>
        <p:spPr bwMode="auto">
          <a:xfrm>
            <a:off x="107950" y="1484313"/>
            <a:ext cx="88566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algn="just" eaLnBrk="1" hangingPunct="1">
              <a:spcBef>
                <a:spcPct val="20000"/>
              </a:spcBef>
              <a:spcAft>
                <a:spcPts val="1200"/>
              </a:spcAft>
              <a:buClr>
                <a:srgbClr val="FF0000"/>
              </a:buClr>
              <a:buSzPct val="100000"/>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Veřejné výdaje jsou prostředky, které se vydávají na zajištění produkce veřejných statků a služeb pro obyvatelstvo. Obecně do veřejných výdajů patří transfery a vládní výdaje, které mohou mít různou podobu i účel..</a:t>
            </a:r>
          </a:p>
          <a:p>
            <a:pPr marL="342900" indent="-342900" algn="just" eaLnBrk="1" hangingPunct="1">
              <a:spcBef>
                <a:spcPct val="20000"/>
              </a:spcBef>
              <a:spcAft>
                <a:spcPts val="1200"/>
              </a:spcAft>
              <a:buClr>
                <a:srgbClr val="FF0000"/>
              </a:buClr>
              <a:buSzPct val="100000"/>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Veřejné výdaje plní zejména funkci alokační, redistribuční a stabilizační.</a:t>
            </a:r>
          </a:p>
          <a:p>
            <a:pPr marL="342900" indent="-342900" algn="just" eaLnBrk="1" hangingPunct="1">
              <a:spcBef>
                <a:spcPct val="20000"/>
              </a:spcBef>
              <a:spcAft>
                <a:spcPts val="1200"/>
              </a:spcAft>
              <a:buClr>
                <a:srgbClr val="FF0000"/>
              </a:buClr>
              <a:buSzPct val="100000"/>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Objem a struktura veřejných výdajů je výrazně odlišná v jednotlivých zemích i obdobích – základním trendem je, že v posledních 120 letech veřejné výdaje ve všech vyspělých zemích prudce rostou  a že se zvyšuje podíl sociálních veřejných výdajů.</a:t>
            </a:r>
          </a:p>
          <a:p>
            <a:pPr marL="342900" indent="-342900" algn="just" eaLnBrk="1" hangingPunct="1">
              <a:spcBef>
                <a:spcPct val="20000"/>
              </a:spcBef>
              <a:spcAft>
                <a:spcPts val="1200"/>
              </a:spcAft>
              <a:buClr>
                <a:srgbClr val="FF0000"/>
              </a:buClr>
              <a:buSzPct val="100000"/>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Při hodnocení efektivnosti konkrétního veřejného výdajové programu nebo jednotlivých veřejných výdajových projektů je nutno zvažovat různé druhy nákladů a užitků a jejich časovou strukturu. Největší komplikace při využití tohoto druhu analýzy spočívají v identifikaci všech relevantních užitků a v ocenění nehmotných přínosů.</a:t>
            </a:r>
          </a:p>
          <a:p>
            <a:pPr marL="342900" indent="-342900" eaLnBrk="1" hangingPunct="1">
              <a:spcBef>
                <a:spcPct val="20000"/>
              </a:spcBef>
              <a:buClr>
                <a:srgbClr val="FF0000"/>
              </a:buClr>
              <a:buSzPct val="100000"/>
              <a:buFont typeface="Arial" panose="020B0604020202020204" pitchFamily="34" charset="0"/>
              <a:buChar char="•"/>
            </a:pPr>
            <a:endParaRPr lang="cs-CZ" altLang="cs-CZ" sz="2000" dirty="0">
              <a:latin typeface="Times New Roman" panose="02020603050405020304" pitchFamily="18" charset="0"/>
            </a:endParaRP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04716E4D-0C44-4649-AE58-C6BFB77BC3C1}"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34</a:t>
            </a:fld>
            <a:endParaRPr lang="en-US" altLang="cs-CZ">
              <a:solidFill>
                <a:srgbClr val="FFFFFF"/>
              </a:solidFill>
              <a:latin typeface="Arial" panose="020B0604020202020204" pitchFamily="34" charset="0"/>
              <a:cs typeface="Arial" panose="020B0604020202020204" pitchFamily="34" charset="0"/>
            </a:endParaRPr>
          </a:p>
        </p:txBody>
      </p:sp>
      <p:sp>
        <p:nvSpPr>
          <p:cNvPr id="35846"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SHRNUTÍ</a:t>
            </a:r>
          </a:p>
        </p:txBody>
      </p:sp>
    </p:spTree>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0B26ED9-908C-421C-B2F8-71214B47519B}" type="slidenum">
              <a:rPr lang="cs-CZ" altLang="cs-CZ">
                <a:solidFill>
                  <a:srgbClr val="898989"/>
                </a:solidFill>
              </a:rPr>
              <a:pPr eaLnBrk="1" hangingPunct="1"/>
              <a:t>35</a:t>
            </a:fld>
            <a:endParaRPr lang="cs-CZ" altLang="cs-CZ">
              <a:solidFill>
                <a:srgbClr val="898989"/>
              </a:solidFill>
            </a:endParaRPr>
          </a:p>
        </p:txBody>
      </p:sp>
      <p:sp>
        <p:nvSpPr>
          <p:cNvPr id="36867" name="Rectangle 3"/>
          <p:cNvSpPr>
            <a:spLocks noChangeArrowheads="1"/>
          </p:cNvSpPr>
          <p:nvPr/>
        </p:nvSpPr>
        <p:spPr bwMode="auto">
          <a:xfrm>
            <a:off x="1633538"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cs-CZ" altLang="cs-CZ"/>
          </a:p>
        </p:txBody>
      </p:sp>
      <p:sp>
        <p:nvSpPr>
          <p:cNvPr id="36868" name="Text Box 4"/>
          <p:cNvSpPr txBox="1">
            <a:spLocks noChangeArrowheads="1"/>
          </p:cNvSpPr>
          <p:nvPr/>
        </p:nvSpPr>
        <p:spPr bwMode="auto">
          <a:xfrm>
            <a:off x="179388" y="1411288"/>
            <a:ext cx="87709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spcAft>
                <a:spcPts val="1200"/>
              </a:spcAft>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MUSGRAVE, R.A. a MUSGRAVE, P.B., 19994. </a:t>
            </a:r>
            <a:r>
              <a:rPr lang="cs-CZ" altLang="cs-CZ" sz="2000" i="1" dirty="0">
                <a:latin typeface="Arial" panose="020B0604020202020204" pitchFamily="34" charset="0"/>
                <a:cs typeface="Arial" panose="020B0604020202020204" pitchFamily="34" charset="0"/>
              </a:rPr>
              <a:t>Veřejné finance v teorii a praxi</a:t>
            </a:r>
            <a:r>
              <a:rPr lang="cs-CZ" altLang="cs-CZ" sz="2000" dirty="0">
                <a:latin typeface="Arial" panose="020B0604020202020204" pitchFamily="34" charset="0"/>
                <a:cs typeface="Arial" panose="020B0604020202020204" pitchFamily="34" charset="0"/>
              </a:rPr>
              <a:t>. Praha: Management </a:t>
            </a:r>
            <a:r>
              <a:rPr lang="cs-CZ" altLang="cs-CZ" sz="2000" dirty="0" err="1">
                <a:latin typeface="Arial" panose="020B0604020202020204" pitchFamily="34" charset="0"/>
                <a:cs typeface="Arial" panose="020B0604020202020204" pitchFamily="34" charset="0"/>
              </a:rPr>
              <a:t>Press</a:t>
            </a:r>
            <a:r>
              <a:rPr lang="cs-CZ" altLang="cs-CZ" sz="2000" dirty="0">
                <a:latin typeface="Arial" panose="020B0604020202020204" pitchFamily="34" charset="0"/>
                <a:cs typeface="Arial" panose="020B0604020202020204" pitchFamily="34" charset="0"/>
              </a:rPr>
              <a:t>, s. 105-191.</a:t>
            </a:r>
          </a:p>
          <a:p>
            <a:pPr marL="342900" indent="-342900" eaLnBrk="1" hangingPunct="1">
              <a:spcAft>
                <a:spcPts val="1200"/>
              </a:spcAft>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HAMERNÍKOVÁ, B., MAAYTOVÁ, A., 2010. </a:t>
            </a:r>
            <a:r>
              <a:rPr lang="cs-CZ" altLang="cs-CZ" sz="2000" i="1" dirty="0">
                <a:latin typeface="Arial" panose="020B0604020202020204" pitchFamily="34" charset="0"/>
                <a:cs typeface="Arial" panose="020B0604020202020204" pitchFamily="34" charset="0"/>
              </a:rPr>
              <a:t>Veřejné finance</a:t>
            </a:r>
            <a:r>
              <a:rPr lang="cs-CZ" altLang="cs-CZ" sz="2000" dirty="0">
                <a:latin typeface="Arial" panose="020B0604020202020204" pitchFamily="34" charset="0"/>
                <a:cs typeface="Arial" panose="020B0604020202020204" pitchFamily="34" charset="0"/>
              </a:rPr>
              <a:t>. Praha: </a:t>
            </a:r>
            <a:r>
              <a:rPr lang="cs-CZ" altLang="cs-CZ" sz="2000" dirty="0" err="1">
                <a:latin typeface="Arial" panose="020B0604020202020204" pitchFamily="34" charset="0"/>
                <a:cs typeface="Arial" panose="020B0604020202020204" pitchFamily="34" charset="0"/>
              </a:rPr>
              <a:t>Wolters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Kluwer</a:t>
            </a:r>
            <a:r>
              <a:rPr lang="cs-CZ" altLang="cs-CZ" sz="2000" dirty="0">
                <a:latin typeface="Arial" panose="020B0604020202020204" pitchFamily="34" charset="0"/>
                <a:cs typeface="Arial" panose="020B0604020202020204" pitchFamily="34" charset="0"/>
              </a:rPr>
              <a:t> ČR.</a:t>
            </a:r>
          </a:p>
          <a:p>
            <a:pPr marL="342900" indent="-342900" eaLnBrk="1" hangingPunct="1">
              <a:spcAft>
                <a:spcPts val="1200"/>
              </a:spcAft>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OCHRANA, F., 2004. </a:t>
            </a:r>
            <a:r>
              <a:rPr lang="cs-CZ" altLang="cs-CZ" sz="2000" i="1" dirty="0">
                <a:latin typeface="Arial" panose="020B0604020202020204" pitchFamily="34" charset="0"/>
                <a:cs typeface="Arial" panose="020B0604020202020204" pitchFamily="34" charset="0"/>
              </a:rPr>
              <a:t>Hodnocení veřejných projektů a zakázek</a:t>
            </a:r>
            <a:r>
              <a:rPr lang="cs-CZ" altLang="cs-CZ" sz="2000" dirty="0">
                <a:latin typeface="Arial" panose="020B0604020202020204" pitchFamily="34" charset="0"/>
                <a:cs typeface="Arial" panose="020B0604020202020204" pitchFamily="34" charset="0"/>
              </a:rPr>
              <a:t>. Praha: ASPI </a:t>
            </a:r>
            <a:r>
              <a:rPr lang="cs-CZ" altLang="cs-CZ" sz="2000" dirty="0" err="1">
                <a:latin typeface="Arial" panose="020B0604020202020204" pitchFamily="34" charset="0"/>
                <a:cs typeface="Arial" panose="020B0604020202020204" pitchFamily="34" charset="0"/>
              </a:rPr>
              <a:t>Publishing</a:t>
            </a:r>
            <a:r>
              <a:rPr lang="cs-CZ" altLang="cs-CZ" sz="2000" dirty="0">
                <a:latin typeface="Arial" panose="020B0604020202020204" pitchFamily="34" charset="0"/>
                <a:cs typeface="Arial" panose="020B0604020202020204" pitchFamily="34" charset="0"/>
              </a:rPr>
              <a:t>.</a:t>
            </a:r>
          </a:p>
          <a:p>
            <a:pPr marL="342900" indent="-342900" eaLnBrk="1" hangingPunct="1">
              <a:spcAft>
                <a:spcPts val="1200"/>
              </a:spcAft>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OCHRANA, F. a kol., 2010. </a:t>
            </a:r>
            <a:r>
              <a:rPr lang="cs-CZ" altLang="cs-CZ" sz="2000" i="1" dirty="0">
                <a:latin typeface="Arial" panose="020B0604020202020204" pitchFamily="34" charset="0"/>
                <a:cs typeface="Arial" panose="020B0604020202020204" pitchFamily="34" charset="0"/>
              </a:rPr>
              <a:t>Veřejný sektor a veřejné finance</a:t>
            </a:r>
            <a:r>
              <a:rPr lang="cs-CZ" altLang="cs-CZ" sz="2000" dirty="0">
                <a:latin typeface="Arial" panose="020B0604020202020204" pitchFamily="34" charset="0"/>
                <a:cs typeface="Arial" panose="020B0604020202020204" pitchFamily="34" charset="0"/>
              </a:rPr>
              <a:t>. Praha: </a:t>
            </a:r>
            <a:r>
              <a:rPr lang="cs-CZ" altLang="cs-CZ" sz="2000" dirty="0" err="1">
                <a:latin typeface="Arial" panose="020B0604020202020204" pitchFamily="34" charset="0"/>
                <a:cs typeface="Arial" panose="020B0604020202020204" pitchFamily="34" charset="0"/>
              </a:rPr>
              <a:t>Grada</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Publishing</a:t>
            </a:r>
            <a:r>
              <a:rPr lang="cs-CZ" altLang="cs-CZ" sz="2000" dirty="0">
                <a:latin typeface="Arial" panose="020B0604020202020204" pitchFamily="34" charset="0"/>
                <a:cs typeface="Arial" panose="020B0604020202020204" pitchFamily="34" charset="0"/>
              </a:rPr>
              <a:t>. </a:t>
            </a:r>
          </a:p>
          <a:p>
            <a:pPr marL="342900" indent="-342900" eaLnBrk="1" hangingPunct="1">
              <a:spcAft>
                <a:spcPts val="1200"/>
              </a:spcAft>
              <a:buClr>
                <a:srgbClr val="FF000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ROTHBARD, M.N., 2001.  </a:t>
            </a:r>
            <a:r>
              <a:rPr lang="cs-CZ" altLang="cs-CZ" sz="2000" i="1" dirty="0">
                <a:latin typeface="Arial" panose="020B0604020202020204" pitchFamily="34" charset="0"/>
                <a:cs typeface="Arial" panose="020B0604020202020204" pitchFamily="34" charset="0"/>
              </a:rPr>
              <a:t>Ekonomie státních zásahů</a:t>
            </a:r>
            <a:r>
              <a:rPr lang="cs-CZ" altLang="cs-CZ" sz="2000" dirty="0">
                <a:latin typeface="Arial" panose="020B0604020202020204" pitchFamily="34" charset="0"/>
                <a:cs typeface="Arial" panose="020B0604020202020204" pitchFamily="34" charset="0"/>
              </a:rPr>
              <a:t>. Praha: Liberální institut.</a:t>
            </a:r>
          </a:p>
          <a:p>
            <a:pPr eaLnBrk="1" hangingPunct="1">
              <a:spcAft>
                <a:spcPts val="600"/>
              </a:spcAft>
              <a:buClr>
                <a:srgbClr val="FF0000"/>
              </a:buClr>
              <a:buFont typeface="Wingdings" panose="05000000000000000000" pitchFamily="2" charset="2"/>
              <a:buChar char="§"/>
            </a:pPr>
            <a:endParaRPr lang="cs-CZ" altLang="cs-CZ" sz="2000" dirty="0">
              <a:latin typeface="Arial" panose="020B0604020202020204" pitchFamily="34" charset="0"/>
              <a:cs typeface="Arial" panose="020B0604020202020204" pitchFamily="34" charset="0"/>
            </a:endParaRP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22A51243-6891-4366-A7A2-56045CFE7EB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35</a:t>
            </a:fld>
            <a:endParaRPr lang="en-US" altLang="cs-CZ">
              <a:solidFill>
                <a:srgbClr val="FFFFFF"/>
              </a:solidFill>
              <a:latin typeface="Arial" panose="020B0604020202020204" pitchFamily="34" charset="0"/>
              <a:cs typeface="Arial" panose="020B0604020202020204" pitchFamily="34" charset="0"/>
            </a:endParaRPr>
          </a:p>
        </p:txBody>
      </p:sp>
      <p:sp>
        <p:nvSpPr>
          <p:cNvPr id="36870" name="TextovéPole 8"/>
          <p:cNvSpPr txBox="1">
            <a:spLocks noChangeArrowheads="1"/>
          </p:cNvSpPr>
          <p:nvPr/>
        </p:nvSpPr>
        <p:spPr bwMode="auto">
          <a:xfrm>
            <a:off x="0" y="7223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a:latin typeface="Arial" panose="020B0604020202020204" pitchFamily="34" charset="0"/>
                <a:cs typeface="Arial" panose="020B0604020202020204" pitchFamily="34" charset="0"/>
              </a:rPr>
              <a:t> DALŠÍ PRAMENY KE STUDIU</a:t>
            </a:r>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DA94159-CEE1-466A-9606-BECA82D6DFB6}" type="slidenum">
              <a:rPr lang="cs-CZ" altLang="cs-CZ">
                <a:solidFill>
                  <a:srgbClr val="898989"/>
                </a:solidFill>
              </a:rPr>
              <a:pPr eaLnBrk="1" hangingPunct="1"/>
              <a:t>4</a:t>
            </a:fld>
            <a:endParaRPr lang="cs-CZ" altLang="cs-CZ">
              <a:solidFill>
                <a:srgbClr val="898989"/>
              </a:solidFill>
            </a:endParaRPr>
          </a:p>
        </p:txBody>
      </p:sp>
      <p:sp>
        <p:nvSpPr>
          <p:cNvPr id="6148" name="TextovéPole 8"/>
          <p:cNvSpPr txBox="1">
            <a:spLocks noChangeArrowheads="1"/>
          </p:cNvSpPr>
          <p:nvPr/>
        </p:nvSpPr>
        <p:spPr bwMode="auto">
          <a:xfrm>
            <a:off x="0" y="9017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KLASIFIKACE VEŘEJNÝCH  VÝDAJŮ</a:t>
            </a:r>
          </a:p>
          <a:p>
            <a:pPr algn="ctr"/>
            <a:r>
              <a:rPr lang="cs-CZ" altLang="cs-CZ" sz="2400" b="1" dirty="0">
                <a:latin typeface="Arial" panose="020B0604020202020204" pitchFamily="34" charset="0"/>
                <a:cs typeface="Arial" panose="020B0604020202020204" pitchFamily="34" charset="0"/>
              </a:rPr>
              <a:t> – ZÁKLADNÍ HLEDISKA:</a:t>
            </a: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D71E1803-094F-4022-8A75-24D6C7186621}"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4</a:t>
            </a:fld>
            <a:endParaRPr lang="en-US" altLang="cs-CZ">
              <a:solidFill>
                <a:srgbClr val="FFFFFF"/>
              </a:solidFill>
              <a:latin typeface="Arial" panose="020B0604020202020204" pitchFamily="34" charset="0"/>
              <a:cs typeface="Arial" panose="020B0604020202020204" pitchFamily="34" charset="0"/>
            </a:endParaRPr>
          </a:p>
        </p:txBody>
      </p:sp>
      <p:sp>
        <p:nvSpPr>
          <p:cNvPr id="7" name="TextovéPole 6"/>
          <p:cNvSpPr txBox="1"/>
          <p:nvPr/>
        </p:nvSpPr>
        <p:spPr>
          <a:xfrm>
            <a:off x="456799" y="2060848"/>
            <a:ext cx="8711187" cy="3323987"/>
          </a:xfrm>
          <a:prstGeom prst="rect">
            <a:avLst/>
          </a:prstGeom>
          <a:noFill/>
        </p:spPr>
        <p:txBody>
          <a:bodyPr wrap="square" rtlCol="0">
            <a:spAutoFit/>
          </a:bodyPr>
          <a:lstStyle/>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ekonomického</a:t>
            </a:r>
            <a:r>
              <a:rPr lang="cs-CZ" sz="2000" dirty="0">
                <a:latin typeface="Arial" panose="020B0604020202020204" pitchFamily="34" charset="0"/>
                <a:cs typeface="Arial" panose="020B0604020202020204" pitchFamily="34" charset="0"/>
              </a:rPr>
              <a:t> hlediska: běžné a kapitálové</a:t>
            </a:r>
          </a:p>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rozpočtové skladby</a:t>
            </a:r>
            <a:r>
              <a:rPr lang="cs-CZ" sz="2000" dirty="0">
                <a:latin typeface="Arial" panose="020B0604020202020204" pitchFamily="34" charset="0"/>
                <a:cs typeface="Arial" panose="020B0604020202020204" pitchFamily="34" charset="0"/>
              </a:rPr>
              <a:t>: druhové, které je závazné a funkční</a:t>
            </a:r>
          </a:p>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rozpočtového plánování</a:t>
            </a:r>
            <a:r>
              <a:rPr lang="cs-CZ" sz="2000" dirty="0">
                <a:latin typeface="Arial" panose="020B0604020202020204" pitchFamily="34" charset="0"/>
                <a:cs typeface="Arial" panose="020B0604020202020204" pitchFamily="34" charset="0"/>
              </a:rPr>
              <a:t>: plánované (resp. plánovatelné) a neplánované</a:t>
            </a:r>
          </a:p>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funkcí veřejných financí</a:t>
            </a:r>
            <a:r>
              <a:rPr lang="cs-CZ" sz="2000" dirty="0">
                <a:latin typeface="Arial" panose="020B0604020202020204" pitchFamily="34" charset="0"/>
                <a:cs typeface="Arial" panose="020B0604020202020204" pitchFamily="34" charset="0"/>
              </a:rPr>
              <a:t>: alokační, redistribuční a stabilizační</a:t>
            </a:r>
          </a:p>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funkčního členění </a:t>
            </a:r>
            <a:r>
              <a:rPr lang="cs-CZ" sz="2000" dirty="0">
                <a:latin typeface="Arial" panose="020B0604020202020204" pitchFamily="34" charset="0"/>
                <a:cs typeface="Arial" panose="020B0604020202020204" pitchFamily="34" charset="0"/>
              </a:rPr>
              <a:t>výdajů: odvětvové třídění (6 skupin)</a:t>
            </a:r>
          </a:p>
          <a:p>
            <a:pPr marL="182563" indent="-182563">
              <a:spcAft>
                <a:spcPts val="1200"/>
              </a:spcAft>
              <a:buClr>
                <a:srgbClr val="FF0000"/>
              </a:buClr>
              <a:buFont typeface="Arial" panose="020B0604020202020204" pitchFamily="34" charset="0"/>
              <a:buChar char="•"/>
            </a:pPr>
            <a:r>
              <a:rPr lang="cs-CZ" sz="2000" dirty="0">
                <a:latin typeface="Arial" panose="020B0604020202020204" pitchFamily="34" charset="0"/>
                <a:cs typeface="Arial" panose="020B0604020202020204" pitchFamily="34" charset="0"/>
              </a:rPr>
              <a:t>Podle „</a:t>
            </a:r>
            <a:r>
              <a:rPr lang="cs-CZ" sz="2000" b="1" dirty="0">
                <a:latin typeface="Arial" panose="020B0604020202020204" pitchFamily="34" charset="0"/>
                <a:cs typeface="Arial" panose="020B0604020202020204" pitchFamily="34" charset="0"/>
              </a:rPr>
              <a:t>povinnosti realizace</a:t>
            </a:r>
            <a:r>
              <a:rPr lang="cs-CZ" sz="2000" dirty="0">
                <a:latin typeface="Arial" panose="020B0604020202020204" pitchFamily="34" charset="0"/>
                <a:cs typeface="Arial" panose="020B0604020202020204" pitchFamily="34" charset="0"/>
              </a:rPr>
              <a:t>“: mandatorní, kvazi-mandatorní, nemandatorní</a:t>
            </a:r>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DA94159-CEE1-466A-9606-BECA82D6DFB6}" type="slidenum">
              <a:rPr lang="cs-CZ" altLang="cs-CZ">
                <a:solidFill>
                  <a:srgbClr val="898989"/>
                </a:solidFill>
              </a:rPr>
              <a:pPr eaLnBrk="1" hangingPunct="1"/>
              <a:t>5</a:t>
            </a:fld>
            <a:endParaRPr lang="cs-CZ" altLang="cs-CZ">
              <a:solidFill>
                <a:srgbClr val="898989"/>
              </a:solidFill>
            </a:endParaRPr>
          </a:p>
        </p:txBody>
      </p:sp>
      <p:sp>
        <p:nvSpPr>
          <p:cNvPr id="6148" name="TextovéPole 8"/>
          <p:cNvSpPr txBox="1">
            <a:spLocks noChangeArrowheads="1"/>
          </p:cNvSpPr>
          <p:nvPr/>
        </p:nvSpPr>
        <p:spPr bwMode="auto">
          <a:xfrm>
            <a:off x="0" y="901700"/>
            <a:ext cx="31318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KLASIFIKACE VEŘEJNÝCH  VÝDAJŮ</a:t>
            </a:r>
          </a:p>
        </p:txBody>
      </p:sp>
      <p:sp>
        <p:nvSpPr>
          <p:cNvPr id="6" name="Obdélník 5"/>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D71E1803-094F-4022-8A75-24D6C7186621}"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5</a:t>
            </a:fld>
            <a:endParaRPr lang="en-US" altLang="cs-CZ">
              <a:solidFill>
                <a:srgbClr val="FFFFFF"/>
              </a:solidFill>
              <a:latin typeface="Arial" panose="020B0604020202020204" pitchFamily="34" charset="0"/>
              <a:cs typeface="Arial" panose="020B0604020202020204" pitchFamily="34" charset="0"/>
            </a:endParaRPr>
          </a:p>
        </p:txBody>
      </p:sp>
      <p:pic>
        <p:nvPicPr>
          <p:cNvPr id="7" name="Obrázek 6"/>
          <p:cNvPicPr/>
          <p:nvPr/>
        </p:nvPicPr>
        <p:blipFill>
          <a:blip r:embed="rId2"/>
          <a:stretch>
            <a:fillRect/>
          </a:stretch>
        </p:blipFill>
        <p:spPr>
          <a:xfrm>
            <a:off x="3131840" y="722313"/>
            <a:ext cx="5554960" cy="6135687"/>
          </a:xfrm>
          <a:prstGeom prst="rect">
            <a:avLst/>
          </a:prstGeom>
        </p:spPr>
      </p:pic>
    </p:spTree>
    <p:extLst>
      <p:ext uri="{BB962C8B-B14F-4D97-AF65-F5344CB8AC3E}">
        <p14:creationId xmlns:p14="http://schemas.microsoft.com/office/powerpoint/2010/main" val="335132832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Veřejné výdaje					     </a:t>
            </a:r>
            <a:fld id="{6DFF2712-FC57-423A-9D6D-0A76C019FFAD}"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6</a:t>
            </a:fld>
            <a:endParaRPr lang="en-US" altLang="cs-CZ">
              <a:solidFill>
                <a:srgbClr val="FFFFFF"/>
              </a:solidFill>
              <a:latin typeface="Arial" panose="020B0604020202020204" pitchFamily="34" charset="0"/>
              <a:cs typeface="Arial" panose="020B0604020202020204" pitchFamily="34" charset="0"/>
            </a:endParaRPr>
          </a:p>
        </p:txBody>
      </p:sp>
      <p:sp>
        <p:nvSpPr>
          <p:cNvPr id="20485" name="TextovéPole 8"/>
          <p:cNvSpPr txBox="1">
            <a:spLocks noChangeArrowheads="1"/>
          </p:cNvSpPr>
          <p:nvPr/>
        </p:nvSpPr>
        <p:spPr bwMode="auto">
          <a:xfrm>
            <a:off x="0" y="72231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b="1" dirty="0"/>
              <a:t>Struktura výdajů sektoru vládních institucí ve funkčním členění</a:t>
            </a:r>
            <a:br>
              <a:rPr lang="cs-CZ" b="1" dirty="0"/>
            </a:br>
            <a:r>
              <a:rPr lang="cs-CZ" i="1" dirty="0"/>
              <a:t>(v % celkových výdajů)</a:t>
            </a:r>
            <a:r>
              <a:rPr lang="cs-CZ" sz="2400" dirty="0"/>
              <a:t> </a:t>
            </a:r>
            <a:endParaRPr lang="cs-CZ" altLang="cs-CZ" sz="2400" b="1" dirty="0">
              <a:latin typeface="Arial" panose="020B0604020202020204" pitchFamily="34" charset="0"/>
              <a:cs typeface="Arial" panose="020B0604020202020204" pitchFamily="34" charset="0"/>
            </a:endParaRPr>
          </a:p>
        </p:txBody>
      </p:sp>
      <p:sp>
        <p:nvSpPr>
          <p:cNvPr id="3" name="TextovéPole 2"/>
          <p:cNvSpPr txBox="1"/>
          <p:nvPr/>
        </p:nvSpPr>
        <p:spPr>
          <a:xfrm>
            <a:off x="129883" y="6533246"/>
            <a:ext cx="8884233" cy="646331"/>
          </a:xfrm>
          <a:prstGeom prst="rect">
            <a:avLst/>
          </a:prstGeom>
          <a:noFill/>
        </p:spPr>
        <p:txBody>
          <a:bodyPr wrap="square" rtlCol="0">
            <a:spAutoFit/>
          </a:bodyPr>
          <a:lstStyle/>
          <a:p>
            <a:r>
              <a:rPr lang="cs-CZ" sz="1200" dirty="0">
                <a:hlinkClick r:id="rId2"/>
              </a:rPr>
              <a:t>https://www.mfcr.cz/assets/cs/media/Konvergence-k-EU_2020_Konvergencni-program-CR-duben-2020_v02.pdf</a:t>
            </a:r>
            <a:endParaRPr lang="cs-CZ" sz="1200" dirty="0"/>
          </a:p>
          <a:p>
            <a:pPr algn="ctr"/>
            <a:endParaRPr lang="cs-CZ" sz="1200" dirty="0">
              <a:latin typeface="Arial" panose="020B0604020202020204" pitchFamily="34" charset="0"/>
              <a:cs typeface="Arial" panose="020B0604020202020204" pitchFamily="34" charset="0"/>
            </a:endParaRPr>
          </a:p>
          <a:p>
            <a:pPr algn="ctr"/>
            <a:endParaRPr lang="cs-CZ" sz="12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E1BD4C90-683A-4AE7-9D14-06842941FAA8}"/>
              </a:ext>
            </a:extLst>
          </p:cNvPr>
          <p:cNvPicPr>
            <a:picLocks noChangeAspect="1"/>
          </p:cNvPicPr>
          <p:nvPr/>
        </p:nvPicPr>
        <p:blipFill>
          <a:blip r:embed="rId3"/>
          <a:stretch>
            <a:fillRect/>
          </a:stretch>
        </p:blipFill>
        <p:spPr>
          <a:xfrm>
            <a:off x="0" y="2060848"/>
            <a:ext cx="9144000" cy="3215732"/>
          </a:xfrm>
          <a:prstGeom prst="rect">
            <a:avLst/>
          </a:prstGeom>
        </p:spPr>
      </p:pic>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B036B09-352F-465E-9961-0B95179D663A}" type="slidenum">
              <a:rPr lang="cs-CZ" altLang="cs-CZ">
                <a:solidFill>
                  <a:srgbClr val="898989"/>
                </a:solidFill>
              </a:rPr>
              <a:pPr eaLnBrk="1" hangingPunct="1"/>
              <a:t>7</a:t>
            </a:fld>
            <a:endParaRPr lang="cs-CZ" altLang="cs-CZ">
              <a:solidFill>
                <a:srgbClr val="898989"/>
              </a:solidFill>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fld id="{81F8ACD6-EBA4-4771-B412-623E175BBB0B}"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7</a:t>
            </a:fld>
            <a:endParaRPr lang="en-US" altLang="cs-CZ" dirty="0">
              <a:solidFill>
                <a:srgbClr val="FFFFFF"/>
              </a:solidFill>
              <a:latin typeface="Arial" panose="020B0604020202020204" pitchFamily="34" charset="0"/>
              <a:cs typeface="Arial" panose="020B0604020202020204" pitchFamily="34" charset="0"/>
            </a:endParaRPr>
          </a:p>
        </p:txBody>
      </p:sp>
      <p:sp>
        <p:nvSpPr>
          <p:cNvPr id="6" name="TextovéPole 8"/>
          <p:cNvSpPr txBox="1">
            <a:spLocks noChangeArrowheads="1"/>
          </p:cNvSpPr>
          <p:nvPr/>
        </p:nvSpPr>
        <p:spPr bwMode="auto">
          <a:xfrm>
            <a:off x="0" y="7223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Struktura výdajů státního rozpočtu v roce 2019 </a:t>
            </a:r>
          </a:p>
        </p:txBody>
      </p:sp>
      <p:pic>
        <p:nvPicPr>
          <p:cNvPr id="3" name="Obrázek 2">
            <a:extLst>
              <a:ext uri="{FF2B5EF4-FFF2-40B4-BE49-F238E27FC236}">
                <a16:creationId xmlns:a16="http://schemas.microsoft.com/office/drawing/2014/main" id="{479CC650-8C0D-4D46-B44F-BB638D179CCC}"/>
              </a:ext>
            </a:extLst>
          </p:cNvPr>
          <p:cNvPicPr>
            <a:picLocks noChangeAspect="1"/>
          </p:cNvPicPr>
          <p:nvPr/>
        </p:nvPicPr>
        <p:blipFill>
          <a:blip r:embed="rId2"/>
          <a:stretch>
            <a:fillRect/>
          </a:stretch>
        </p:blipFill>
        <p:spPr>
          <a:xfrm>
            <a:off x="467544" y="1849437"/>
            <a:ext cx="8343900" cy="4286250"/>
          </a:xfrm>
          <a:prstGeom prst="rect">
            <a:avLst/>
          </a:prstGeom>
        </p:spPr>
      </p:pic>
    </p:spTree>
    <p:extLst>
      <p:ext uri="{BB962C8B-B14F-4D97-AF65-F5344CB8AC3E}">
        <p14:creationId xmlns:p14="http://schemas.microsoft.com/office/powerpoint/2010/main" val="126279342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B036B09-352F-465E-9961-0B95179D663A}" type="slidenum">
              <a:rPr lang="cs-CZ" altLang="cs-CZ">
                <a:solidFill>
                  <a:srgbClr val="898989"/>
                </a:solidFill>
              </a:rPr>
              <a:pPr eaLnBrk="1" hangingPunct="1"/>
              <a:t>8</a:t>
            </a:fld>
            <a:endParaRPr lang="cs-CZ" altLang="cs-CZ">
              <a:solidFill>
                <a:srgbClr val="898989"/>
              </a:solidFill>
            </a:endParaRPr>
          </a:p>
        </p:txBody>
      </p:sp>
      <p:sp>
        <p:nvSpPr>
          <p:cNvPr id="5" name="Obdélník 4"/>
          <p:cNvSpPr/>
          <p:nvPr/>
        </p:nvSpPr>
        <p:spPr>
          <a:xfrm>
            <a:off x="0" y="1588"/>
            <a:ext cx="9144000" cy="72072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1385888" eaLnBrk="0" hangingPunct="0">
              <a:defRPr>
                <a:solidFill>
                  <a:schemeClr val="tx1"/>
                </a:solidFill>
                <a:latin typeface="Verdana" panose="020B0604030504040204" pitchFamily="34" charset="0"/>
              </a:defRPr>
            </a:lvl1pPr>
            <a:lvl2pPr marL="742950" indent="-285750" defTabSz="1385888" eaLnBrk="0" hangingPunct="0">
              <a:defRPr>
                <a:solidFill>
                  <a:schemeClr val="tx1"/>
                </a:solidFill>
                <a:latin typeface="Verdana" panose="020B0604030504040204" pitchFamily="34" charset="0"/>
              </a:defRPr>
            </a:lvl2pPr>
            <a:lvl3pPr marL="1143000" indent="-228600" defTabSz="1385888" eaLnBrk="0" hangingPunct="0">
              <a:defRPr>
                <a:solidFill>
                  <a:schemeClr val="tx1"/>
                </a:solidFill>
                <a:latin typeface="Verdana" panose="020B0604030504040204" pitchFamily="34" charset="0"/>
              </a:defRPr>
            </a:lvl3pPr>
            <a:lvl4pPr marL="1600200" indent="-228600" defTabSz="1385888" eaLnBrk="0" hangingPunct="0">
              <a:defRPr>
                <a:solidFill>
                  <a:schemeClr val="tx1"/>
                </a:solidFill>
                <a:latin typeface="Verdana" panose="020B0604030504040204" pitchFamily="34" charset="0"/>
              </a:defRPr>
            </a:lvl4pPr>
            <a:lvl5pPr marL="2057400" indent="-228600" defTabSz="1385888" eaLnBrk="0" hangingPunct="0">
              <a:defRPr>
                <a:solidFill>
                  <a:schemeClr val="tx1"/>
                </a:solidFill>
                <a:latin typeface="Verdana" panose="020B0604030504040204" pitchFamily="34" charset="0"/>
              </a:defRPr>
            </a:lvl5pPr>
            <a:lvl6pPr marL="2514600" indent="-228600" defTabSz="1385888" eaLnBrk="0" fontAlgn="base" hangingPunct="0">
              <a:spcBef>
                <a:spcPct val="0"/>
              </a:spcBef>
              <a:spcAft>
                <a:spcPct val="0"/>
              </a:spcAft>
              <a:defRPr>
                <a:solidFill>
                  <a:schemeClr val="tx1"/>
                </a:solidFill>
                <a:latin typeface="Verdana" panose="020B0604030504040204" pitchFamily="34" charset="0"/>
              </a:defRPr>
            </a:lvl6pPr>
            <a:lvl7pPr marL="2971800" indent="-228600" defTabSz="1385888" eaLnBrk="0" fontAlgn="base" hangingPunct="0">
              <a:spcBef>
                <a:spcPct val="0"/>
              </a:spcBef>
              <a:spcAft>
                <a:spcPct val="0"/>
              </a:spcAft>
              <a:defRPr>
                <a:solidFill>
                  <a:schemeClr val="tx1"/>
                </a:solidFill>
                <a:latin typeface="Verdana" panose="020B0604030504040204" pitchFamily="34" charset="0"/>
              </a:defRPr>
            </a:lvl7pPr>
            <a:lvl8pPr marL="3429000" indent="-228600" defTabSz="1385888" eaLnBrk="0" fontAlgn="base" hangingPunct="0">
              <a:spcBef>
                <a:spcPct val="0"/>
              </a:spcBef>
              <a:spcAft>
                <a:spcPct val="0"/>
              </a:spcAft>
              <a:defRPr>
                <a:solidFill>
                  <a:schemeClr val="tx1"/>
                </a:solidFill>
                <a:latin typeface="Verdana" panose="020B0604030504040204" pitchFamily="34" charset="0"/>
              </a:defRPr>
            </a:lvl8pPr>
            <a:lvl9pPr marL="3886200" indent="-228600" defTabSz="1385888"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cs-CZ" altLang="cs-CZ"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fld id="{81F8ACD6-EBA4-4771-B412-623E175BBB0B}" type="slidenum">
              <a:rPr lang="cs-CZ" altLang="cs-CZ">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pPr eaLnBrk="1" hangingPunct="1"/>
              <a:t>8</a:t>
            </a:fld>
            <a:endParaRPr lang="en-US" altLang="cs-CZ" dirty="0">
              <a:solidFill>
                <a:srgbClr val="FFFFFF"/>
              </a:solidFill>
              <a:latin typeface="Arial" panose="020B0604020202020204" pitchFamily="34" charset="0"/>
              <a:cs typeface="Arial" panose="020B0604020202020204" pitchFamily="34" charset="0"/>
            </a:endParaRPr>
          </a:p>
        </p:txBody>
      </p:sp>
      <p:sp>
        <p:nvSpPr>
          <p:cNvPr id="6" name="TextovéPole 8"/>
          <p:cNvSpPr txBox="1">
            <a:spLocks noChangeArrowheads="1"/>
          </p:cNvSpPr>
          <p:nvPr/>
        </p:nvSpPr>
        <p:spPr bwMode="auto">
          <a:xfrm>
            <a:off x="0" y="7223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cs-CZ" altLang="cs-CZ" sz="2400" b="1"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Výdaje státního rozpočtu (v mld. Kč) </a:t>
            </a:r>
          </a:p>
        </p:txBody>
      </p:sp>
      <p:pic>
        <p:nvPicPr>
          <p:cNvPr id="4" name="Obrázek 3">
            <a:extLst>
              <a:ext uri="{FF2B5EF4-FFF2-40B4-BE49-F238E27FC236}">
                <a16:creationId xmlns:a16="http://schemas.microsoft.com/office/drawing/2014/main" id="{CFEA6129-12D2-4507-A5CF-2543CCF66D3B}"/>
              </a:ext>
            </a:extLst>
          </p:cNvPr>
          <p:cNvPicPr>
            <a:picLocks noChangeAspect="1"/>
          </p:cNvPicPr>
          <p:nvPr/>
        </p:nvPicPr>
        <p:blipFill>
          <a:blip r:embed="rId2"/>
          <a:stretch>
            <a:fillRect/>
          </a:stretch>
        </p:blipFill>
        <p:spPr>
          <a:xfrm>
            <a:off x="491683" y="1612900"/>
            <a:ext cx="8105775" cy="4743450"/>
          </a:xfrm>
          <a:prstGeom prst="rect">
            <a:avLst/>
          </a:prstGeom>
        </p:spPr>
      </p:pic>
    </p:spTree>
    <p:extLst>
      <p:ext uri="{BB962C8B-B14F-4D97-AF65-F5344CB8AC3E}">
        <p14:creationId xmlns:p14="http://schemas.microsoft.com/office/powerpoint/2010/main" val="236389168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A1550CAD-56DC-4B9F-8E03-53241B414E15}" type="slidenum">
              <a:rPr lang="cs-CZ" altLang="cs-CZ" smtClean="0"/>
              <a:pPr/>
              <a:t>9</a:t>
            </a:fld>
            <a:endParaRPr lang="cs-CZ" altLang="cs-CZ"/>
          </a:p>
        </p:txBody>
      </p:sp>
      <p:pic>
        <p:nvPicPr>
          <p:cNvPr id="3" name="Obrázek 2"/>
          <p:cNvPicPr>
            <a:picLocks noChangeAspect="1"/>
          </p:cNvPicPr>
          <p:nvPr/>
        </p:nvPicPr>
        <p:blipFill>
          <a:blip r:embed="rId2"/>
          <a:stretch>
            <a:fillRect/>
          </a:stretch>
        </p:blipFill>
        <p:spPr>
          <a:xfrm>
            <a:off x="1115616" y="-74410"/>
            <a:ext cx="6912768" cy="7006820"/>
          </a:xfrm>
          <a:prstGeom prst="rect">
            <a:avLst/>
          </a:prstGeom>
        </p:spPr>
      </p:pic>
    </p:spTree>
    <p:extLst>
      <p:ext uri="{BB962C8B-B14F-4D97-AF65-F5344CB8AC3E}">
        <p14:creationId xmlns:p14="http://schemas.microsoft.com/office/powerpoint/2010/main" val="1643190386"/>
      </p:ext>
    </p:extLst>
  </p:cSld>
  <p:clrMapOvr>
    <a:masterClrMapping/>
  </p:clrMapOvr>
  <p:transition spd="slow">
    <p:wipe dir="d"/>
  </p:transition>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TotalTime>
  <Words>2057</Words>
  <Application>Microsoft Office PowerPoint</Application>
  <PresentationFormat>Předvádění na obrazovce (4:3)</PresentationFormat>
  <Paragraphs>220</Paragraphs>
  <Slides>35</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35</vt:i4>
      </vt:variant>
    </vt:vector>
  </HeadingPairs>
  <TitlesOfParts>
    <vt:vector size="44" baseType="lpstr">
      <vt:lpstr>Arial</vt:lpstr>
      <vt:lpstr>Calibri</vt:lpstr>
      <vt:lpstr>Symbol</vt:lpstr>
      <vt:lpstr>Times New Roman</vt:lpstr>
      <vt:lpstr>Verdana</vt:lpstr>
      <vt:lpstr>Wingdings</vt:lpstr>
      <vt:lpstr>Motiv systému Office</vt:lpstr>
      <vt:lpstr>Editor rovnic 3.0</vt:lpstr>
      <vt:lpstr>Dokument</vt:lpstr>
      <vt:lpstr>Výdaje veřejných rozpočtů  (MBA)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PST Ostrava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Szaowska Irena</dc:creator>
  <cp:lastModifiedBy>Irena Szarowska</cp:lastModifiedBy>
  <cp:revision>229</cp:revision>
  <dcterms:created xsi:type="dcterms:W3CDTF">2005-10-02T12:05:19Z</dcterms:created>
  <dcterms:modified xsi:type="dcterms:W3CDTF">2020-09-29T19:09:54Z</dcterms:modified>
</cp:coreProperties>
</file>